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74" r:id="rId12"/>
    <p:sldId id="275" r:id="rId13"/>
    <p:sldId id="276" r:id="rId14"/>
    <p:sldId id="277" r:id="rId15"/>
    <p:sldId id="273" r:id="rId16"/>
    <p:sldId id="278"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lippman" initials="DL" lastIdx="1" clrIdx="0"/>
  <p:cmAuthor id="2" name="Jerry Ruff" initials="JR"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36" autoAdjust="0"/>
  </p:normalViewPr>
  <p:slideViewPr>
    <p:cSldViewPr>
      <p:cViewPr varScale="1">
        <p:scale>
          <a:sx n="71" d="100"/>
          <a:sy n="71" d="100"/>
        </p:scale>
        <p:origin x="906" y="6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itchFamily="34" charset="0"/>
                <a:cs typeface="Arial" pitchFamily="34" charset="0"/>
              </a:defRPr>
            </a:lvl1pPr>
          </a:lstStyle>
          <a:p>
            <a:pPr>
              <a:defRPr/>
            </a:pPr>
            <a:fld id="{B1E73055-F4BD-4BB1-BBEA-D1C2E2661046}" type="datetimeFigureOut">
              <a:rPr lang="en-US" altLang="en-US"/>
              <a:pPr>
                <a:defRPr/>
              </a:pPr>
              <a:t>3/11/2015</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689EEB86-369E-488C-A0DF-D7517A47106A}" type="slidenum">
              <a:rPr lang="en-US" altLang="en-US"/>
              <a:pPr/>
              <a:t>‹#›</a:t>
            </a:fld>
            <a:endParaRPr lang="en-US" altLang="en-US" dirty="0"/>
          </a:p>
        </p:txBody>
      </p:sp>
    </p:spTree>
    <p:extLst>
      <p:ext uri="{BB962C8B-B14F-4D97-AF65-F5344CB8AC3E}">
        <p14:creationId xmlns:p14="http://schemas.microsoft.com/office/powerpoint/2010/main" val="3594996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itchFamily="34" charset="0"/>
                <a:cs typeface="Arial" pitchFamily="34" charset="0"/>
              </a:defRPr>
            </a:lvl1pPr>
          </a:lstStyle>
          <a:p>
            <a:pPr>
              <a:defRPr/>
            </a:pPr>
            <a:fld id="{0FA4CFB4-21CB-4DB7-84D9-53742D2754E9}" type="datetimeFigureOut">
              <a:rPr lang="en-US" altLang="en-US"/>
              <a:pPr>
                <a:defRPr/>
              </a:pPr>
              <a:t>3/11/2015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5DAEC6D5-4FCF-40C6-8BDF-F282E03061D9}" type="slidenum">
              <a:rPr lang="en-US" altLang="en-US"/>
              <a:pPr/>
              <a:t>‹#›</a:t>
            </a:fld>
            <a:endParaRPr lang="en-US" altLang="en-US" dirty="0"/>
          </a:p>
        </p:txBody>
      </p:sp>
    </p:spTree>
    <p:extLst>
      <p:ext uri="{BB962C8B-B14F-4D97-AF65-F5344CB8AC3E}">
        <p14:creationId xmlns:p14="http://schemas.microsoft.com/office/powerpoint/2010/main" val="104465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432A68C-7D82-4E40-9703-B3FD5B84A3F3}" type="slidenum">
              <a:rPr lang="en-US" altLang="en-US">
                <a:latin typeface="Calibri" panose="020F0502020204030204" pitchFamily="34" charset="0"/>
              </a:rPr>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75315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anose="020B0600070205080204" pitchFamily="34" charset="-128"/>
              </a:rPr>
              <a:t> </a:t>
            </a:r>
          </a:p>
          <a:p>
            <a:pPr eaLnBrk="1" hangingPunct="1">
              <a:spcBef>
                <a:spcPct val="0"/>
              </a:spcBef>
            </a:pPr>
            <a:endParaRPr lang="en-US" altLang="en-US" smtClean="0">
              <a:ea typeface="ＭＳ Ｐゴシック" panose="020B0600070205080204"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4A530EA-3071-4B82-A4B9-B5CC160A3220}" type="slidenum">
              <a:rPr lang="en-US" altLang="en-US">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202146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8710C23-264D-41EA-8784-01408603E6BA}"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967481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94F9396-322A-4499-9302-45DB13E4F68A}" type="slidenum">
              <a:rPr lang="en-US" altLang="en-US">
                <a:latin typeface="Calibri" panose="020F0502020204030204" pitchFamily="34" charset="0"/>
              </a:rPr>
              <a:pPr/>
              <a:t>12</a:t>
            </a:fld>
            <a:endParaRPr lang="en-US" altLang="en-US" dirty="0">
              <a:latin typeface="Calibri" panose="020F0502020204030204" pitchFamily="34" charset="0"/>
            </a:endParaRPr>
          </a:p>
        </p:txBody>
      </p:sp>
    </p:spTree>
    <p:extLst>
      <p:ext uri="{BB962C8B-B14F-4D97-AF65-F5344CB8AC3E}">
        <p14:creationId xmlns:p14="http://schemas.microsoft.com/office/powerpoint/2010/main" val="801733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anose="020B0600070205080204" pitchFamily="34" charset="-128"/>
              </a:rPr>
              <a:t> </a:t>
            </a:r>
          </a:p>
          <a:p>
            <a:pPr eaLnBrk="1" hangingPunct="1">
              <a:spcBef>
                <a:spcPct val="0"/>
              </a:spcBef>
            </a:pPr>
            <a:endParaRPr lang="en-US" altLang="en-US" dirty="0" smtClean="0">
              <a:ea typeface="ＭＳ Ｐゴシック" panose="020B0600070205080204"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3567822-341B-43C6-BA67-A5CF481EBC29}" type="slidenum">
              <a:rPr lang="en-US" altLang="en-US">
                <a:solidFill>
                  <a:srgbClr val="000000"/>
                </a:solidFill>
                <a:latin typeface="Calibri" panose="020F0502020204030204" pitchFamily="34" charset="0"/>
              </a:rPr>
              <a:pPr/>
              <a:t>13</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04357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61458A2-CDBC-4976-B9EA-6EC5C6420EC4}" type="slidenum">
              <a:rPr lang="en-US" altLang="en-US">
                <a:latin typeface="Calibri" panose="020F0502020204030204" pitchFamily="34" charset="0"/>
              </a:rPr>
              <a:pPr/>
              <a:t>14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66048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anose="020B0600070205080204" pitchFamily="34" charset="-128"/>
              </a:rPr>
              <a:t>Encourage the students to reconsider this image of the Trinity from the beginning of the presentation. How has their understanding of the mystery of the Trinity grown through this presentation? Invite them to reflect on this question in their journals, or conduct a class discussion. Sharing their reflections may be a nice way for them to exit the class session, or it may serve as an opportunity for a closing prayer.</a:t>
            </a:r>
          </a:p>
          <a:p>
            <a:pPr eaLnBrk="1" hangingPunct="1">
              <a:spcBef>
                <a:spcPct val="0"/>
              </a:spcBef>
            </a:pPr>
            <a:endParaRPr lang="en-US" altLang="en-US" dirty="0" smtClean="0">
              <a:ea typeface="ＭＳ Ｐゴシック" panose="020B0600070205080204"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74AC43A-440B-40E7-BAA8-3D3205FD93AE}" type="slidenum">
              <a:rPr lang="en-US" altLang="en-US">
                <a:latin typeface="Calibri" panose="020F0502020204030204" pitchFamily="34" charset="0"/>
              </a:rPr>
              <a:pPr/>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977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anose="020B0600070205080204" pitchFamily="34" charset="-128"/>
              </a:rPr>
              <a:t>Ask the students to reflect on </a:t>
            </a:r>
            <a:r>
              <a:rPr lang="en-US" altLang="en-US" dirty="0" err="1" smtClean="0">
                <a:ea typeface="ＭＳ Ｐゴシック" panose="020B0600070205080204" pitchFamily="34" charset="-128"/>
              </a:rPr>
              <a:t>Rublev’s</a:t>
            </a:r>
            <a:r>
              <a:rPr lang="en-US" altLang="en-US" dirty="0" smtClean="0">
                <a:ea typeface="ＭＳ Ｐゴシック" panose="020B0600070205080204" pitchFamily="34" charset="-128"/>
              </a:rPr>
              <a:t> Trinity icon. Encourage discussion by asking the students some or all of the following questions:</a:t>
            </a:r>
          </a:p>
          <a:p>
            <a:pPr eaLnBrk="1" hangingPunct="1">
              <a:spcBef>
                <a:spcPct val="0"/>
              </a:spcBef>
            </a:pPr>
            <a:r>
              <a:rPr lang="en-US" altLang="en-US" dirty="0" smtClean="0">
                <a:ea typeface="ＭＳ Ｐゴシック" panose="020B0600070205080204" pitchFamily="34" charset="-128"/>
              </a:rPr>
              <a:t>•  What do you see?</a:t>
            </a:r>
          </a:p>
          <a:p>
            <a:pPr eaLnBrk="1" hangingPunct="1">
              <a:spcBef>
                <a:spcPct val="0"/>
              </a:spcBef>
            </a:pPr>
            <a:r>
              <a:rPr lang="en-US" altLang="en-US" dirty="0" smtClean="0">
                <a:ea typeface="ＭＳ Ｐゴシック" panose="020B0600070205080204" pitchFamily="34" charset="-128"/>
              </a:rPr>
              <a:t>•  What is going on in this picture?</a:t>
            </a:r>
          </a:p>
          <a:p>
            <a:pPr eaLnBrk="1" hangingPunct="1">
              <a:spcBef>
                <a:spcPct val="0"/>
              </a:spcBef>
            </a:pPr>
            <a:r>
              <a:rPr lang="en-US" altLang="en-US" dirty="0" smtClean="0">
                <a:ea typeface="ＭＳ Ｐゴシック" panose="020B0600070205080204" pitchFamily="34" charset="-128"/>
              </a:rPr>
              <a:t>•  What do you see that makes you say that?</a:t>
            </a:r>
          </a:p>
          <a:p>
            <a:pPr eaLnBrk="1" hangingPunct="1">
              <a:spcBef>
                <a:spcPct val="0"/>
              </a:spcBef>
            </a:pPr>
            <a:r>
              <a:rPr lang="en-US" altLang="en-US" dirty="0" smtClean="0">
                <a:ea typeface="ＭＳ Ｐゴシック" panose="020B0600070205080204" pitchFamily="34" charset="-128"/>
              </a:rPr>
              <a:t>•  How would you feel if you were in this work of art?</a:t>
            </a:r>
          </a:p>
          <a:p>
            <a:pPr eaLnBrk="1" hangingPunct="1">
              <a:spcBef>
                <a:spcPct val="0"/>
              </a:spcBef>
            </a:pPr>
            <a:r>
              <a:rPr lang="en-US" altLang="en-US" dirty="0" smtClean="0">
                <a:ea typeface="ＭＳ Ｐゴシック" panose="020B0600070205080204" pitchFamily="34" charset="-128"/>
              </a:rPr>
              <a:t>•  What is the symbolism?</a:t>
            </a:r>
          </a:p>
          <a:p>
            <a:pPr eaLnBrk="1" hangingPunct="1">
              <a:spcBef>
                <a:spcPct val="0"/>
              </a:spcBef>
            </a:pPr>
            <a:r>
              <a:rPr lang="en-US" altLang="en-US" dirty="0" smtClean="0">
                <a:ea typeface="ＭＳ Ｐゴシック" panose="020B0600070205080204" pitchFamily="34" charset="-128"/>
              </a:rPr>
              <a:t>Make a final comment that the icon is full of symbolism, to draw the students deeper into the mystery of the Trinity.</a:t>
            </a:r>
          </a:p>
          <a:p>
            <a:pPr eaLnBrk="1" hangingPunct="1">
              <a:spcBef>
                <a:spcPct val="0"/>
              </a:spcBef>
            </a:pPr>
            <a:r>
              <a:rPr lang="en-US" altLang="en-US" dirty="0" smtClean="0">
                <a:ea typeface="ＭＳ Ｐゴシック" panose="020B0600070205080204" pitchFamily="34" charset="-128"/>
              </a:rPr>
              <a:t>For more information on </a:t>
            </a:r>
            <a:r>
              <a:rPr lang="en-US" altLang="en-US" dirty="0" err="1" smtClean="0">
                <a:ea typeface="ＭＳ Ｐゴシック" panose="020B0600070205080204" pitchFamily="34" charset="-128"/>
              </a:rPr>
              <a:t>Rublev’s</a:t>
            </a:r>
            <a:r>
              <a:rPr lang="en-US" altLang="en-US" dirty="0" smtClean="0">
                <a:ea typeface="ＭＳ Ｐゴシック" panose="020B0600070205080204" pitchFamily="34" charset="-128"/>
              </a:rPr>
              <a:t> Trinity Icon, visit the Well Springs web site.</a:t>
            </a:r>
          </a:p>
          <a:p>
            <a:pPr eaLnBrk="1" hangingPunct="1">
              <a:spcBef>
                <a:spcPct val="0"/>
              </a:spcBef>
            </a:pPr>
            <a:endParaRPr lang="en-US" altLang="en-US" dirty="0" smtClean="0">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F6CCDA5-61C6-49CF-937C-6275E9A4AC94}" type="slidenum">
              <a:rPr lang="en-US" altLang="en-US">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308228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smtClean="0">
              <a:ea typeface="ＭＳ Ｐゴシック" panose="020B0600070205080204" pitchFamily="34" charset="-128"/>
            </a:endParaRPr>
          </a:p>
          <a:p>
            <a:pPr eaLnBrk="1" hangingPunct="1">
              <a:spcBef>
                <a:spcPct val="0"/>
              </a:spcBef>
            </a:pPr>
            <a:endParaRPr lang="en-US" altLang="en-US" b="1" dirty="0" smtClean="0">
              <a:ea typeface="ＭＳ Ｐゴシック" panose="020B0600070205080204" pitchFamily="34" charset="-128"/>
            </a:endParaRPr>
          </a:p>
          <a:p>
            <a:pPr eaLnBrk="1" hangingPunct="1">
              <a:spcBef>
                <a:spcPct val="0"/>
              </a:spcBef>
            </a:pPr>
            <a:endParaRPr lang="en-US" altLang="en-US" dirty="0" smtClean="0">
              <a:ea typeface="ＭＳ Ｐゴシック" panose="020B0600070205080204"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9D4950-B079-4A16-A326-662554E01247}" type="slidenum">
              <a:rPr lang="en-US" altLang="en-US">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3985157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9B775E-CA69-449E-B871-1539C92D990D}" type="slidenum">
              <a:rPr lang="en-US" altLang="en-US">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3131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anose="020B0600070205080204" pitchFamily="34" charset="-128"/>
              </a:rPr>
              <a:t>Ask the students the following questions:</a:t>
            </a:r>
          </a:p>
          <a:p>
            <a:pPr eaLnBrk="1" hangingPunct="1">
              <a:spcBef>
                <a:spcPct val="0"/>
              </a:spcBef>
            </a:pPr>
            <a:r>
              <a:rPr lang="en-US" altLang="en-US" dirty="0" smtClean="0">
                <a:ea typeface="ＭＳ Ｐゴシック" panose="020B0600070205080204" pitchFamily="34" charset="-128"/>
              </a:rPr>
              <a:t>•  Where do you hear the Nicene Creed?</a:t>
            </a:r>
          </a:p>
          <a:p>
            <a:pPr eaLnBrk="1" hangingPunct="1">
              <a:spcBef>
                <a:spcPct val="0"/>
              </a:spcBef>
            </a:pPr>
            <a:r>
              <a:rPr lang="en-US" altLang="en-US" dirty="0" smtClean="0">
                <a:ea typeface="ＭＳ Ｐゴシック" panose="020B0600070205080204" pitchFamily="34" charset="-128"/>
              </a:rPr>
              <a:t>•  How often is it recited?</a:t>
            </a:r>
          </a:p>
          <a:p>
            <a:pPr eaLnBrk="1" hangingPunct="1">
              <a:spcBef>
                <a:spcPct val="0"/>
              </a:spcBef>
            </a:pPr>
            <a:r>
              <a:rPr lang="en-US" altLang="en-US" dirty="0" smtClean="0">
                <a:ea typeface="ＭＳ Ｐゴシック" panose="020B0600070205080204" pitchFamily="34" charset="-128"/>
              </a:rPr>
              <a:t>•  Why is it recited at every Sunday Mass?</a:t>
            </a:r>
          </a:p>
          <a:p>
            <a:pPr eaLnBrk="1" hangingPunct="1">
              <a:spcBef>
                <a:spcPct val="0"/>
              </a:spcBef>
            </a:pPr>
            <a:r>
              <a:rPr lang="en-US" altLang="en-US" dirty="0" smtClean="0">
                <a:ea typeface="ＭＳ Ｐゴシック" panose="020B0600070205080204" pitchFamily="34" charset="-128"/>
              </a:rPr>
              <a:t>Point out that the Creed summarizes the importance of the Trinitarian mystery of faith.</a:t>
            </a:r>
          </a:p>
          <a:p>
            <a:pPr eaLnBrk="1" hangingPunct="1">
              <a:spcBef>
                <a:spcPct val="0"/>
              </a:spcBef>
            </a:pPr>
            <a:endParaRPr lang="en-US" altLang="en-US" dirty="0" smtClean="0">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CC77AF-28AE-4EE7-A5DA-2A1654DF3388}"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77307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4A18446-FED8-491D-A24D-A3D7129181F9}" type="slidenum">
              <a:rPr lang="en-US" altLang="en-US">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4003426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ABA7979-9FFB-4D3F-B4C0-FEDC003AECC2}" type="slidenum">
              <a:rPr lang="en-US" altLang="en-US">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153404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8C145C8-45FD-46D4-AB39-B4B38252D5F5}" type="slidenum">
              <a:rPr lang="en-US" altLang="en-US">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3618278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anose="020B0600070205080204" pitchFamily="34" charset="-128"/>
              </a:rPr>
              <a:t>Ask the students to explore these questions through class discussion or in their journals:</a:t>
            </a:r>
          </a:p>
          <a:p>
            <a:pPr eaLnBrk="1" hangingPunct="1">
              <a:spcBef>
                <a:spcPct val="0"/>
              </a:spcBef>
            </a:pPr>
            <a:r>
              <a:rPr lang="en-US" altLang="en-US" dirty="0" smtClean="0">
                <a:ea typeface="ＭＳ Ｐゴシック" panose="020B0600070205080204" pitchFamily="34" charset="-128"/>
              </a:rPr>
              <a:t>•  How is trust developed?</a:t>
            </a:r>
          </a:p>
          <a:p>
            <a:pPr eaLnBrk="1" hangingPunct="1">
              <a:spcBef>
                <a:spcPct val="0"/>
              </a:spcBef>
            </a:pPr>
            <a:r>
              <a:rPr lang="en-US" altLang="en-US" dirty="0" smtClean="0">
                <a:ea typeface="ＭＳ Ｐゴシック" panose="020B0600070205080204" pitchFamily="34" charset="-128"/>
              </a:rPr>
              <a:t>•  In whom or in what do you have trust?</a:t>
            </a:r>
          </a:p>
          <a:p>
            <a:pPr eaLnBrk="1" hangingPunct="1">
              <a:spcBef>
                <a:spcPct val="0"/>
              </a:spcBef>
            </a:pPr>
            <a:r>
              <a:rPr lang="en-US" altLang="en-US" dirty="0" smtClean="0">
                <a:ea typeface="ＭＳ Ｐゴシック" panose="020B0600070205080204" pitchFamily="34" charset="-128"/>
              </a:rPr>
              <a:t>•  In whom or in what do you not have trust? Why?</a:t>
            </a:r>
          </a:p>
          <a:p>
            <a:pPr eaLnBrk="1" hangingPunct="1">
              <a:spcBef>
                <a:spcPct val="0"/>
              </a:spcBef>
            </a:pPr>
            <a:endParaRPr lang="en-US" altLang="en-US" dirty="0" smtClean="0">
              <a:ea typeface="ＭＳ Ｐゴシック" panose="020B0600070205080204"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45667BD-1AB7-4F06-BCC0-7EF2644D0B43}" type="slidenum">
              <a:rPr lang="en-US" altLang="en-US">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86172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6444B45F-2BEC-4D2B-A83E-C0159C9697DB}" type="datetimeFigureOut">
              <a:rPr lang="en-US" altLang="en-US" smtClean="0"/>
              <a:pPr>
                <a:defRPr/>
              </a:pPr>
              <a:t>3/11/2015</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CEA237D-AE34-43C1-ABCB-E8DD767AB64D}" type="slidenum">
              <a:rPr lang="en-US" altLang="en-US" smtClean="0"/>
              <a:pPr/>
              <a:t>‹#›</a:t>
            </a:fld>
            <a:endParaRPr lang="en-US" altLang="en-US" dirty="0"/>
          </a:p>
        </p:txBody>
      </p:sp>
    </p:spTree>
    <p:extLst>
      <p:ext uri="{BB962C8B-B14F-4D97-AF65-F5344CB8AC3E}">
        <p14:creationId xmlns:p14="http://schemas.microsoft.com/office/powerpoint/2010/main" val="1311064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444B45F-2BEC-4D2B-A83E-C0159C9697DB}" type="datetimeFigureOut">
              <a:rPr lang="en-US" altLang="en-US" smtClean="0"/>
              <a:pPr>
                <a:defRPr/>
              </a:pPr>
              <a:t>3/11/2015</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CEA237D-AE34-43C1-ABCB-E8DD767AB64D}" type="slidenum">
              <a:rPr lang="en-US" altLang="en-US" smtClean="0"/>
              <a:pPr/>
              <a:t>‹#›</a:t>
            </a:fld>
            <a:endParaRPr lang="en-US" altLang="en-US" dirty="0"/>
          </a:p>
        </p:txBody>
      </p:sp>
    </p:spTree>
    <p:extLst>
      <p:ext uri="{BB962C8B-B14F-4D97-AF65-F5344CB8AC3E}">
        <p14:creationId xmlns:p14="http://schemas.microsoft.com/office/powerpoint/2010/main" val="73074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444B45F-2BEC-4D2B-A83E-C0159C9697DB}" type="datetimeFigureOut">
              <a:rPr lang="en-US" altLang="en-US" smtClean="0"/>
              <a:pPr>
                <a:defRPr/>
              </a:pPr>
              <a:t>3/11/2015</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CEA237D-AE34-43C1-ABCB-E8DD767AB64D}" type="slidenum">
              <a:rPr lang="en-US" altLang="en-US" smtClean="0"/>
              <a:pPr/>
              <a:t>‹#›</a:t>
            </a:fld>
            <a:endParaRPr lang="en-US" altLang="en-US" dirty="0"/>
          </a:p>
        </p:txBody>
      </p:sp>
    </p:spTree>
    <p:extLst>
      <p:ext uri="{BB962C8B-B14F-4D97-AF65-F5344CB8AC3E}">
        <p14:creationId xmlns:p14="http://schemas.microsoft.com/office/powerpoint/2010/main" val="262047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31677004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no body text">
    <p:spTree>
      <p:nvGrpSpPr>
        <p:cNvPr id="1" name=""/>
        <p:cNvGrpSpPr/>
        <p:nvPr/>
      </p:nvGrpSpPr>
      <p:grpSpPr>
        <a:xfrm>
          <a:off x="0" y="0"/>
          <a:ext cx="0" cy="0"/>
          <a:chOff x="0" y="0"/>
          <a:chExt cx="0" cy="0"/>
        </a:xfrm>
      </p:grpSpPr>
      <p:pic>
        <p:nvPicPr>
          <p:cNvPr id="3"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
        <p:nvSpPr>
          <p:cNvPr id="4" name="Footer Placeholder 4"/>
          <p:cNvSpPr>
            <a:spLocks noGrp="1"/>
          </p:cNvSpPr>
          <p:nvPr>
            <p:ph type="ftr" sz="quarter" idx="13"/>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val="39130702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2286000"/>
            <a:ext cx="7315200" cy="38401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1676400" y="1676400"/>
            <a:ext cx="6477000" cy="533400"/>
          </a:xfrm>
        </p:spPr>
        <p:txBody>
          <a:bodyPr>
            <a:normAutofit/>
          </a:bodyPr>
          <a:lstStyle>
            <a:lvl1pPr>
              <a:buNone/>
              <a:defRPr sz="2800" b="1">
                <a:solidFill>
                  <a:schemeClr val="tx2">
                    <a:lumMod val="60000"/>
                    <a:lumOff val="40000"/>
                  </a:schemeClr>
                </a:solidFill>
              </a:defRPr>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val="41948607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dirty="0"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val="7745136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dirty="0" smtClean="0"/>
              <a:t>Click to edit Master text styles</a:t>
            </a:r>
          </a:p>
          <a:p>
            <a:pPr lvl="1"/>
            <a:r>
              <a:rPr lang="en-US" dirty="0"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dirty="0" smtClean="0"/>
              <a:t>Click to edit Master text styles</a:t>
            </a:r>
          </a:p>
          <a:p>
            <a:pPr lvl="0"/>
            <a:endParaRPr lang="en-US" dirty="0" smtClean="0"/>
          </a:p>
        </p:txBody>
      </p:sp>
      <p:sp>
        <p:nvSpPr>
          <p:cNvPr id="7" name="Footer Placeholder 4"/>
          <p:cNvSpPr>
            <a:spLocks noGrp="1"/>
          </p:cNvSpPr>
          <p:nvPr>
            <p:ph type="ftr" sz="quarter" idx="14"/>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val="3299810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C48D2-F73C-234B-BCA3-0F20A215B3F3}" type="datetimeFigureOut">
              <a:rPr lang="en-US" smtClean="0"/>
              <a:t>3/11/2015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FA43030-DF69-DB40-94F7-58F98B7AF41E}" type="slidenum">
              <a:rPr lang="en-US" smtClean="0"/>
              <a:t>‹#›</a:t>
            </a:fld>
            <a:endParaRPr lang="en-US" dirty="0"/>
          </a:p>
        </p:txBody>
      </p:sp>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08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444B45F-2BEC-4D2B-A83E-C0159C9697DB}" type="datetimeFigureOut">
              <a:rPr lang="en-US" altLang="en-US" smtClean="0"/>
              <a:pPr>
                <a:defRPr/>
              </a:pPr>
              <a:t>3/11/2015</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CEA237D-AE34-43C1-ABCB-E8DD767AB64D}" type="slidenum">
              <a:rPr lang="en-US" altLang="en-US" smtClean="0"/>
              <a:pPr/>
              <a:t>‹#›</a:t>
            </a:fld>
            <a:endParaRPr lang="en-US" altLang="en-US" dirty="0"/>
          </a:p>
        </p:txBody>
      </p:sp>
    </p:spTree>
    <p:extLst>
      <p:ext uri="{BB962C8B-B14F-4D97-AF65-F5344CB8AC3E}">
        <p14:creationId xmlns:p14="http://schemas.microsoft.com/office/powerpoint/2010/main" val="209379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6444B45F-2BEC-4D2B-A83E-C0159C9697DB}" type="datetimeFigureOut">
              <a:rPr lang="en-US" altLang="en-US" smtClean="0"/>
              <a:pPr>
                <a:defRPr/>
              </a:pPr>
              <a:t>3/11/2015</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8CEA237D-AE34-43C1-ABCB-E8DD767AB64D}" type="slidenum">
              <a:rPr lang="en-US" altLang="en-US" smtClean="0"/>
              <a:pPr/>
              <a:t>‹#›</a:t>
            </a:fld>
            <a:endParaRPr lang="en-US" altLang="en-US" dirty="0"/>
          </a:p>
        </p:txBody>
      </p:sp>
    </p:spTree>
    <p:extLst>
      <p:ext uri="{BB962C8B-B14F-4D97-AF65-F5344CB8AC3E}">
        <p14:creationId xmlns:p14="http://schemas.microsoft.com/office/powerpoint/2010/main" val="55282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6444B45F-2BEC-4D2B-A83E-C0159C9697DB}" type="datetimeFigureOut">
              <a:rPr lang="en-US" altLang="en-US" smtClean="0"/>
              <a:pPr>
                <a:defRPr/>
              </a:pPr>
              <a:t>3/11/2015</a:t>
            </a:fld>
            <a:endParaRPr lang="en-US" alt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8CEA237D-AE34-43C1-ABCB-E8DD767AB64D}" type="slidenum">
              <a:rPr lang="en-US" altLang="en-US" smtClean="0"/>
              <a:pPr/>
              <a:t>‹#›</a:t>
            </a:fld>
            <a:endParaRPr lang="en-US" altLang="en-US" dirty="0"/>
          </a:p>
        </p:txBody>
      </p:sp>
    </p:spTree>
    <p:extLst>
      <p:ext uri="{BB962C8B-B14F-4D97-AF65-F5344CB8AC3E}">
        <p14:creationId xmlns:p14="http://schemas.microsoft.com/office/powerpoint/2010/main" val="117803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444B45F-2BEC-4D2B-A83E-C0159C9697DB}" type="datetimeFigureOut">
              <a:rPr lang="en-US" altLang="en-US" smtClean="0"/>
              <a:pPr>
                <a:defRPr/>
              </a:pPr>
              <a:t>3/11/2015</a:t>
            </a:fld>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8CEA237D-AE34-43C1-ABCB-E8DD767AB64D}" type="slidenum">
              <a:rPr lang="en-US" altLang="en-US" smtClean="0"/>
              <a:pPr/>
              <a:t>‹#›</a:t>
            </a:fld>
            <a:endParaRPr lang="en-US" altLang="en-US" dirty="0"/>
          </a:p>
        </p:txBody>
      </p:sp>
    </p:spTree>
    <p:extLst>
      <p:ext uri="{BB962C8B-B14F-4D97-AF65-F5344CB8AC3E}">
        <p14:creationId xmlns:p14="http://schemas.microsoft.com/office/powerpoint/2010/main" val="21445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444B45F-2BEC-4D2B-A83E-C0159C9697DB}" type="datetimeFigureOut">
              <a:rPr lang="en-US" altLang="en-US" smtClean="0"/>
              <a:pPr>
                <a:defRPr/>
              </a:pPr>
              <a:t>3/11/2015</a:t>
            </a:fld>
            <a:endParaRPr lang="en-US" alt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8CEA237D-AE34-43C1-ABCB-E8DD767AB64D}" type="slidenum">
              <a:rPr lang="en-US" altLang="en-US" smtClean="0"/>
              <a:pPr/>
              <a:t>‹#›</a:t>
            </a:fld>
            <a:endParaRPr lang="en-US" altLang="en-US" dirty="0"/>
          </a:p>
        </p:txBody>
      </p:sp>
    </p:spTree>
    <p:extLst>
      <p:ext uri="{BB962C8B-B14F-4D97-AF65-F5344CB8AC3E}">
        <p14:creationId xmlns:p14="http://schemas.microsoft.com/office/powerpoint/2010/main" val="288779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444B45F-2BEC-4D2B-A83E-C0159C9697DB}" type="datetimeFigureOut">
              <a:rPr lang="en-US" altLang="en-US" smtClean="0"/>
              <a:pPr>
                <a:defRPr/>
              </a:pPr>
              <a:t>3/11/2015</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8CEA237D-AE34-43C1-ABCB-E8DD767AB64D}" type="slidenum">
              <a:rPr lang="en-US" altLang="en-US" smtClean="0"/>
              <a:pPr/>
              <a:t>‹#›</a:t>
            </a:fld>
            <a:endParaRPr lang="en-US" altLang="en-US" dirty="0"/>
          </a:p>
        </p:txBody>
      </p:sp>
    </p:spTree>
    <p:extLst>
      <p:ext uri="{BB962C8B-B14F-4D97-AF65-F5344CB8AC3E}">
        <p14:creationId xmlns:p14="http://schemas.microsoft.com/office/powerpoint/2010/main" val="51863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444B45F-2BEC-4D2B-A83E-C0159C9697DB}" type="datetimeFigureOut">
              <a:rPr lang="en-US" altLang="en-US" smtClean="0"/>
              <a:pPr>
                <a:defRPr/>
              </a:pPr>
              <a:t>3/11/2015</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8CEA237D-AE34-43C1-ABCB-E8DD767AB64D}" type="slidenum">
              <a:rPr lang="en-US" altLang="en-US" smtClean="0"/>
              <a:pPr/>
              <a:t>‹#›</a:t>
            </a:fld>
            <a:endParaRPr lang="en-US" altLang="en-US" dirty="0"/>
          </a:p>
        </p:txBody>
      </p:sp>
    </p:spTree>
    <p:extLst>
      <p:ext uri="{BB962C8B-B14F-4D97-AF65-F5344CB8AC3E}">
        <p14:creationId xmlns:p14="http://schemas.microsoft.com/office/powerpoint/2010/main" val="374224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444B45F-2BEC-4D2B-A83E-C0159C9697DB}" type="datetimeFigureOut">
              <a:rPr lang="en-US" altLang="en-US" smtClean="0"/>
              <a:pPr>
                <a:defRPr/>
              </a:pPr>
              <a:t>3/11/2015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A237D-AE34-43C1-ABCB-E8DD767AB64D}" type="slidenum">
              <a:rPr lang="en-US" altLang="en-US" smtClean="0"/>
              <a:pPr/>
              <a:t>‹#›</a:t>
            </a:fld>
            <a:endParaRPr lang="en-US" altLang="en-US" dirty="0"/>
          </a:p>
        </p:txBody>
      </p:sp>
    </p:spTree>
    <p:extLst>
      <p:ext uri="{BB962C8B-B14F-4D97-AF65-F5344CB8AC3E}">
        <p14:creationId xmlns:p14="http://schemas.microsoft.com/office/powerpoint/2010/main" val="2447860157"/>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05" r:id="rId14"/>
    <p:sldLayoutId id="2147484007" r:id="rId15"/>
    <p:sldLayoutId id="2147484008"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143000" y="2209800"/>
            <a:ext cx="7772400" cy="1470025"/>
          </a:xfrm>
        </p:spPr>
        <p:txBody>
          <a:bodyPr/>
          <a:lstStyle/>
          <a:p>
            <a:pPr eaLnBrk="1" hangingPunct="1"/>
            <a:r>
              <a:rPr lang="en-US" altLang="en-US" dirty="0" smtClean="0">
                <a:solidFill>
                  <a:schemeClr val="tx1"/>
                </a:solidFill>
                <a:ea typeface="ＭＳ Ｐゴシック" panose="020B0600070205080204" pitchFamily="34" charset="-128"/>
              </a:rPr>
              <a:t>Introducing the Trinity: Central Mystery of Faith</a:t>
            </a:r>
          </a:p>
        </p:txBody>
      </p:sp>
      <p:sp>
        <p:nvSpPr>
          <p:cNvPr id="8196" name="Text Placeholder 8"/>
          <p:cNvSpPr>
            <a:spLocks noGrp="1"/>
          </p:cNvSpPr>
          <p:nvPr>
            <p:ph type="body" sz="quarter" idx="10"/>
          </p:nvPr>
        </p:nvSpPr>
        <p:spPr/>
        <p:txBody>
          <a:bodyPr>
            <a:normAutofit fontScale="32500" lnSpcReduction="20000"/>
          </a:bodyPr>
          <a:lstStyle/>
          <a:p>
            <a:pPr eaLnBrk="1" hangingPunct="1">
              <a:buFont typeface="Arial" charset="0"/>
              <a:buNone/>
              <a:defRPr/>
            </a:pPr>
            <a:r>
              <a:rPr lang="en-US" sz="1600" dirty="0" smtClean="0">
                <a:solidFill>
                  <a:schemeClr val="tx1"/>
                </a:solidFill>
                <a:latin typeface="Arial" charset="0"/>
                <a:ea typeface="+mn-ea"/>
                <a:cs typeface="Arial" charset="0"/>
              </a:rPr>
              <a:t>Document # </a:t>
            </a:r>
            <a:r>
              <a:rPr lang="en-US" sz="1600" dirty="0" smtClean="0">
                <a:solidFill>
                  <a:schemeClr val="tx1"/>
                </a:solidFill>
                <a:latin typeface="Arial" charset="0"/>
                <a:cs typeface="Arial" charset="0"/>
              </a:rPr>
              <a:t>TX004823</a:t>
            </a:r>
            <a:endParaRPr lang="en-US" sz="1600" dirty="0" smtClean="0">
              <a:solidFill>
                <a:schemeClr val="tx1"/>
              </a:solidFill>
              <a:latin typeface="Arial"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304800" y="609600"/>
            <a:ext cx="6781800" cy="1143000"/>
          </a:xfrm>
        </p:spPr>
        <p:txBody>
          <a:bodyPr/>
          <a:lstStyle/>
          <a:p>
            <a:pPr eaLnBrk="1" hangingPunct="1"/>
            <a:r>
              <a:rPr lang="en-US" altLang="en-US" dirty="0" smtClean="0">
                <a:solidFill>
                  <a:srgbClr val="990033"/>
                </a:solidFill>
                <a:ea typeface="ＭＳ Ｐゴシック" panose="020B0600070205080204" pitchFamily="34" charset="-128"/>
              </a:rPr>
              <a:t>Introducing the Trinity </a:t>
            </a:r>
            <a:r>
              <a:rPr lang="en-US" altLang="en-US" sz="1000" dirty="0" smtClean="0">
                <a:solidFill>
                  <a:srgbClr val="990033"/>
                </a:solidFill>
                <a:ea typeface="ＭＳ Ｐゴシック" panose="020B0600070205080204" pitchFamily="34" charset="-128"/>
              </a:rPr>
              <a:t>(cont’d.)</a:t>
            </a:r>
          </a:p>
        </p:txBody>
      </p:sp>
      <p:sp>
        <p:nvSpPr>
          <p:cNvPr id="17411" name="Content Placeholder 3"/>
          <p:cNvSpPr>
            <a:spLocks noGrp="1"/>
          </p:cNvSpPr>
          <p:nvPr>
            <p:ph idx="1"/>
          </p:nvPr>
        </p:nvSpPr>
        <p:spPr>
          <a:xfrm>
            <a:off x="838200" y="1752600"/>
            <a:ext cx="4800600" cy="4373563"/>
          </a:xfrm>
        </p:spPr>
        <p:txBody>
          <a:bodyPr/>
          <a:lstStyle/>
          <a:p>
            <a:pPr eaLnBrk="1" hangingPunct="1">
              <a:buFont typeface="Arial" panose="020B0604020202020204" pitchFamily="34" charset="0"/>
              <a:buNone/>
            </a:pPr>
            <a:r>
              <a:rPr lang="en-US" altLang="en-US" sz="2400" dirty="0" smtClean="0">
                <a:ea typeface="ＭＳ Ｐゴシック" panose="020B0600070205080204" pitchFamily="34" charset="-128"/>
              </a:rPr>
              <a:t>	Many images and analogies throughout our Church’s history have tried to bring clarity to this mystery of faith.</a:t>
            </a:r>
          </a:p>
          <a:p>
            <a:pPr lvl="1" eaLnBrk="1" hangingPunct="1">
              <a:buFont typeface="Arial" panose="020B0604020202020204" pitchFamily="34" charset="0"/>
              <a:buChar char="•"/>
            </a:pPr>
            <a:r>
              <a:rPr lang="en-US" altLang="en-US" sz="2000" dirty="0" smtClean="0">
                <a:solidFill>
                  <a:srgbClr val="00B050"/>
                </a:solidFill>
                <a:ea typeface="Arial" panose="020B0604020202020204" pitchFamily="34" charset="0"/>
              </a:rPr>
              <a:t>According to legend, Saint Patrick used the shamrock to explain the Trinity. How does the shamrock represent the Trinity?</a:t>
            </a:r>
          </a:p>
          <a:p>
            <a:pPr lvl="1" eaLnBrk="1" hangingPunct="1">
              <a:buFont typeface="Arial" panose="020B0604020202020204" pitchFamily="34" charset="0"/>
              <a:buNone/>
            </a:pPr>
            <a:endParaRPr lang="en-US" altLang="en-US" dirty="0" smtClean="0">
              <a:ea typeface="Arial" panose="020B0604020202020204" pitchFamily="34" charset="0"/>
            </a:endParaRPr>
          </a:p>
        </p:txBody>
      </p:sp>
      <p:pic>
        <p:nvPicPr>
          <p:cNvPr id="17412" name="Picture 3" descr="st patrick.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237" y="1729581"/>
            <a:ext cx="3260725" cy="541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3" name="TextBox 4"/>
          <p:cNvSpPr txBox="1">
            <a:spLocks noChangeArrowheads="1"/>
          </p:cNvSpPr>
          <p:nvPr/>
        </p:nvSpPr>
        <p:spPr bwMode="auto">
          <a:xfrm>
            <a:off x="5715000" y="5087937"/>
            <a:ext cx="243840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500" dirty="0">
                <a:solidFill>
                  <a:schemeClr val="bg1">
                    <a:lumMod val="50000"/>
                  </a:schemeClr>
                </a:solidFill>
              </a:rPr>
              <a:t>© </a:t>
            </a:r>
            <a:r>
              <a:rPr lang="en-US" altLang="ja-JP" sz="500" dirty="0">
                <a:solidFill>
                  <a:schemeClr val="bg1">
                    <a:lumMod val="50000"/>
                  </a:schemeClr>
                </a:solidFill>
              </a:rPr>
              <a:t>Vicki </a:t>
            </a:r>
            <a:r>
              <a:rPr lang="en-US" altLang="ja-JP" sz="500" dirty="0" smtClean="0">
                <a:solidFill>
                  <a:schemeClr val="bg1">
                    <a:lumMod val="50000"/>
                  </a:schemeClr>
                </a:solidFill>
              </a:rPr>
              <a:t>Shuck / </a:t>
            </a:r>
            <a:r>
              <a:rPr lang="en-US" altLang="en-US" sz="500" dirty="0" smtClean="0">
                <a:solidFill>
                  <a:schemeClr val="bg1">
                    <a:lumMod val="50000"/>
                  </a:schemeClr>
                </a:solidFill>
              </a:rPr>
              <a:t>Saint Mary’</a:t>
            </a:r>
            <a:r>
              <a:rPr lang="en-US" altLang="ja-JP" sz="500" dirty="0" smtClean="0">
                <a:solidFill>
                  <a:schemeClr val="bg1">
                    <a:lumMod val="50000"/>
                  </a:schemeClr>
                </a:solidFill>
              </a:rPr>
              <a:t>s Press</a:t>
            </a:r>
            <a:endParaRPr lang="en-US" altLang="en-US" sz="5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520700" y="647700"/>
            <a:ext cx="6705600" cy="1143000"/>
          </a:xfrm>
        </p:spPr>
        <p:txBody>
          <a:bodyPr/>
          <a:lstStyle/>
          <a:p>
            <a:pPr eaLnBrk="1" hangingPunct="1"/>
            <a:r>
              <a:rPr lang="en-US" altLang="en-US" dirty="0" smtClean="0">
                <a:solidFill>
                  <a:srgbClr val="990033"/>
                </a:solidFill>
                <a:ea typeface="ＭＳ Ｐゴシック" panose="020B0600070205080204" pitchFamily="34" charset="-128"/>
              </a:rPr>
              <a:t>Introducing the Trinity </a:t>
            </a:r>
            <a:r>
              <a:rPr lang="en-US" altLang="en-US" sz="1000" dirty="0" smtClean="0">
                <a:solidFill>
                  <a:srgbClr val="990033"/>
                </a:solidFill>
                <a:ea typeface="ＭＳ Ｐゴシック" panose="020B0600070205080204" pitchFamily="34" charset="-128"/>
              </a:rPr>
              <a:t>(cont’d.)</a:t>
            </a:r>
          </a:p>
        </p:txBody>
      </p:sp>
      <p:sp>
        <p:nvSpPr>
          <p:cNvPr id="18435" name="Content Placeholder 3"/>
          <p:cNvSpPr>
            <a:spLocks noGrp="1"/>
          </p:cNvSpPr>
          <p:nvPr>
            <p:ph idx="1"/>
          </p:nvPr>
        </p:nvSpPr>
        <p:spPr>
          <a:xfrm>
            <a:off x="4038600" y="1790700"/>
            <a:ext cx="4648200" cy="4373563"/>
          </a:xfrm>
        </p:spPr>
        <p:txBody>
          <a:bodyPr/>
          <a:lstStyle/>
          <a:p>
            <a:pPr eaLnBrk="1" hangingPunct="1">
              <a:buFont typeface="Arial" panose="020B0604020202020204" pitchFamily="34" charset="0"/>
              <a:buNone/>
            </a:pPr>
            <a:r>
              <a:rPr lang="en-US" altLang="en-US" dirty="0" smtClean="0">
                <a:ea typeface="ＭＳ Ｐゴシック" panose="020B0600070205080204" pitchFamily="34" charset="-128"/>
              </a:rPr>
              <a:t>	</a:t>
            </a:r>
            <a:r>
              <a:rPr lang="en-US" altLang="en-US" sz="2400" dirty="0" smtClean="0">
                <a:ea typeface="ＭＳ Ｐゴシック" panose="020B0600070205080204" pitchFamily="34" charset="-128"/>
              </a:rPr>
              <a:t>Many images and analogies throughout our Church’s history have tried to bring clarity to this mystery of faith.</a:t>
            </a:r>
          </a:p>
          <a:p>
            <a:pPr lvl="1" eaLnBrk="1" hangingPunct="1">
              <a:buFont typeface="Arial" panose="020B0604020202020204" pitchFamily="34" charset="0"/>
              <a:buChar char="•"/>
            </a:pPr>
            <a:r>
              <a:rPr lang="en-US" altLang="en-US" sz="2000" dirty="0" smtClean="0">
                <a:solidFill>
                  <a:srgbClr val="0070C0"/>
                </a:solidFill>
                <a:ea typeface="Arial" panose="020B0604020202020204" pitchFamily="34" charset="0"/>
              </a:rPr>
              <a:t>Artists throughout time have attempted to explain the mystery </a:t>
            </a:r>
            <a:br>
              <a:rPr lang="en-US" altLang="en-US" sz="2000" dirty="0" smtClean="0">
                <a:solidFill>
                  <a:srgbClr val="0070C0"/>
                </a:solidFill>
                <a:ea typeface="Arial" panose="020B0604020202020204" pitchFamily="34" charset="0"/>
              </a:rPr>
            </a:br>
            <a:r>
              <a:rPr lang="en-US" altLang="en-US" sz="2000" dirty="0" smtClean="0">
                <a:solidFill>
                  <a:srgbClr val="0070C0"/>
                </a:solidFill>
                <a:ea typeface="Arial" panose="020B0604020202020204" pitchFamily="34" charset="0"/>
              </a:rPr>
              <a:t>of the Trinity. How does this painting by the artist El Greco explain the Trinity?</a:t>
            </a:r>
          </a:p>
          <a:p>
            <a:pPr lvl="1" eaLnBrk="1" hangingPunct="1"/>
            <a:endParaRPr lang="en-US" altLang="en-US" dirty="0" smtClean="0">
              <a:ea typeface="Arial" panose="020B0604020202020204" pitchFamily="34" charset="0"/>
            </a:endParaRPr>
          </a:p>
        </p:txBody>
      </p:sp>
      <p:pic>
        <p:nvPicPr>
          <p:cNvPr id="30724" name="Picture 3" descr="Greco_Trinity-wikimedia.jpg"/>
          <p:cNvPicPr>
            <a:picLocks noChangeAspect="1"/>
          </p:cNvPicPr>
          <p:nvPr/>
        </p:nvPicPr>
        <p:blipFill rotWithShape="1">
          <a:blip r:embed="rId3"/>
          <a:srcRect t="1229" b="7327"/>
          <a:stretch/>
        </p:blipFill>
        <p:spPr bwMode="auto">
          <a:xfrm rot="21082205">
            <a:off x="1222790" y="1822837"/>
            <a:ext cx="2971800" cy="4334688"/>
          </a:xfrm>
          <a:prstGeom prst="rect">
            <a:avLst/>
          </a:prstGeom>
          <a:noFill/>
          <a:ln>
            <a:noFill/>
          </a:ln>
          <a:effectLst>
            <a:outerShdw blurRad="63500" dist="139700" dir="2700000" algn="tl" rotWithShape="0">
              <a:srgbClr val="333333">
                <a:alpha val="6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p:nvSpPr>
        <p:spPr bwMode="auto">
          <a:xfrm rot="21074890">
            <a:off x="1786733" y="6316980"/>
            <a:ext cx="914400" cy="169277"/>
          </a:xfrm>
          <a:prstGeom prst="rect">
            <a:avLst/>
          </a:prstGeom>
          <a:noFill/>
          <a:ln w="9525">
            <a:noFill/>
            <a:miter lim="800000"/>
            <a:headEnd/>
            <a:tailEnd/>
          </a:ln>
        </p:spPr>
        <p:txBody>
          <a:bodyPr wrap="square">
            <a:spAutoFit/>
          </a:bodyPr>
          <a:lstStyle/>
          <a:p>
            <a:r>
              <a:rPr lang="en-US" sz="500" dirty="0" smtClean="0">
                <a:solidFill>
                  <a:schemeClr val="bg1">
                    <a:lumMod val="50000"/>
                  </a:schemeClr>
                </a:solidFill>
                <a:latin typeface="Calibri" pitchFamily="34" charset="0"/>
              </a:rPr>
              <a:t>Public domain</a:t>
            </a:r>
            <a:endParaRPr lang="en-US" sz="500" dirty="0">
              <a:solidFill>
                <a:schemeClr val="bg1">
                  <a:lumMod val="50000"/>
                </a:schemeClr>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trinit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09800"/>
            <a:ext cx="4343400" cy="382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Title 2"/>
          <p:cNvSpPr>
            <a:spLocks noGrp="1"/>
          </p:cNvSpPr>
          <p:nvPr>
            <p:ph type="title"/>
          </p:nvPr>
        </p:nvSpPr>
        <p:spPr>
          <a:xfrm>
            <a:off x="914400" y="838200"/>
            <a:ext cx="6128544" cy="1143000"/>
          </a:xfrm>
        </p:spPr>
        <p:txBody>
          <a:bodyPr/>
          <a:lstStyle/>
          <a:p>
            <a:pPr eaLnBrk="1" hangingPunct="1"/>
            <a:r>
              <a:rPr lang="en-US" altLang="en-US" dirty="0" smtClean="0">
                <a:solidFill>
                  <a:srgbClr val="990033"/>
                </a:solidFill>
                <a:ea typeface="ＭＳ Ｐゴシック" panose="020B0600070205080204" pitchFamily="34" charset="-128"/>
              </a:rPr>
              <a:t>Introducing the Trinity </a:t>
            </a:r>
            <a:r>
              <a:rPr lang="en-US" altLang="en-US" sz="1000" dirty="0" smtClean="0">
                <a:solidFill>
                  <a:srgbClr val="990033"/>
                </a:solidFill>
                <a:ea typeface="ＭＳ Ｐゴシック" panose="020B0600070205080204" pitchFamily="34" charset="-128"/>
              </a:rPr>
              <a:t>(cont’d.)</a:t>
            </a:r>
          </a:p>
        </p:txBody>
      </p:sp>
      <p:sp>
        <p:nvSpPr>
          <p:cNvPr id="2" name="Content Placeholder 3"/>
          <p:cNvSpPr>
            <a:spLocks noGrp="1"/>
          </p:cNvSpPr>
          <p:nvPr>
            <p:ph idx="1"/>
          </p:nvPr>
        </p:nvSpPr>
        <p:spPr>
          <a:xfrm>
            <a:off x="1219200" y="1992086"/>
            <a:ext cx="4800600" cy="4373563"/>
          </a:xfrm>
        </p:spPr>
        <p:txBody>
          <a:bodyPr/>
          <a:lstStyle/>
          <a:p>
            <a:pPr eaLnBrk="1" hangingPunct="1">
              <a:buFont typeface="Arial" panose="020B0604020202020204" pitchFamily="34" charset="0"/>
              <a:buNone/>
            </a:pPr>
            <a:r>
              <a:rPr lang="en-US" altLang="en-US" dirty="0" smtClean="0">
                <a:ea typeface="ＭＳ Ｐゴシック" panose="020B0600070205080204" pitchFamily="34" charset="-128"/>
              </a:rPr>
              <a:t>	</a:t>
            </a:r>
            <a:r>
              <a:rPr lang="en-US" altLang="en-US" sz="2400" dirty="0" smtClean="0">
                <a:ea typeface="ＭＳ Ｐゴシック" panose="020B0600070205080204" pitchFamily="34" charset="-128"/>
              </a:rPr>
              <a:t>Many images and analogies throughout our Church’</a:t>
            </a:r>
            <a:r>
              <a:rPr lang="en-US" altLang="ja-JP" sz="2400" dirty="0" smtClean="0">
                <a:ea typeface="ＭＳ Ｐゴシック" panose="020B0600070205080204" pitchFamily="34" charset="-128"/>
              </a:rPr>
              <a:t>s history have tried to bring clarity to this mystery of faith.</a:t>
            </a:r>
          </a:p>
          <a:p>
            <a:pPr lvl="1" eaLnBrk="1" hangingPunct="1">
              <a:buFont typeface="Arial" panose="020B0604020202020204" pitchFamily="34" charset="0"/>
              <a:buChar char="•"/>
            </a:pPr>
            <a:r>
              <a:rPr lang="en-US" altLang="en-US" sz="2000" dirty="0" smtClean="0">
                <a:solidFill>
                  <a:srgbClr val="E46C0A"/>
                </a:solidFill>
                <a:ea typeface="Arial" panose="020B0604020202020204" pitchFamily="34" charset="0"/>
              </a:rPr>
              <a:t>How can you explain the Trinity by looking at this image of the triquetra symbol or trinity knot?</a:t>
            </a:r>
          </a:p>
          <a:p>
            <a:pPr lvl="1" eaLnBrk="1" hangingPunct="1"/>
            <a:endParaRPr lang="en-US" altLang="en-US" sz="2000" dirty="0" smtClean="0">
              <a:ea typeface="Arial" panose="020B0604020202020204" pitchFamily="34" charset="0"/>
            </a:endParaRPr>
          </a:p>
        </p:txBody>
      </p:sp>
      <p:pic>
        <p:nvPicPr>
          <p:cNvPr id="19461" name="Freeform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4395788"/>
            <a:ext cx="1341438" cy="109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914400" y="787401"/>
            <a:ext cx="5943600" cy="1143000"/>
          </a:xfrm>
        </p:spPr>
        <p:txBody>
          <a:bodyPr/>
          <a:lstStyle/>
          <a:p>
            <a:pPr eaLnBrk="1" hangingPunct="1"/>
            <a:r>
              <a:rPr lang="en-US" altLang="en-US" dirty="0" smtClean="0">
                <a:solidFill>
                  <a:srgbClr val="990033"/>
                </a:solidFill>
                <a:ea typeface="ＭＳ Ｐゴシック" panose="020B0600070205080204" pitchFamily="34" charset="-128"/>
              </a:rPr>
              <a:t>Introducing the Trinity, </a:t>
            </a:r>
            <a:r>
              <a:rPr lang="en-US" altLang="en-US" sz="1000" dirty="0" smtClean="0">
                <a:solidFill>
                  <a:srgbClr val="990033"/>
                </a:solidFill>
                <a:ea typeface="ＭＳ Ｐゴシック" panose="020B0600070205080204" pitchFamily="34" charset="-128"/>
              </a:rPr>
              <a:t>(cont’d.)</a:t>
            </a:r>
          </a:p>
        </p:txBody>
      </p:sp>
      <p:sp>
        <p:nvSpPr>
          <p:cNvPr id="4" name="Content Placeholder 3"/>
          <p:cNvSpPr>
            <a:spLocks noGrp="1"/>
          </p:cNvSpPr>
          <p:nvPr>
            <p:ph idx="1"/>
          </p:nvPr>
        </p:nvSpPr>
        <p:spPr>
          <a:xfrm>
            <a:off x="1371600" y="1905001"/>
            <a:ext cx="7162800" cy="3352800"/>
          </a:xfrm>
        </p:spPr>
        <p:txBody>
          <a:bodyPr/>
          <a:lstStyle/>
          <a:p>
            <a:pPr eaLnBrk="1" hangingPunct="1"/>
            <a:r>
              <a:rPr lang="en-US" altLang="en-US" sz="2400" dirty="0" smtClean="0">
                <a:ea typeface="ＭＳ Ｐゴシック" panose="020B0600070205080204" pitchFamily="34" charset="-128"/>
              </a:rPr>
              <a:t>The concept of the Holy Trinity is also expressed in Scripture.</a:t>
            </a:r>
          </a:p>
          <a:p>
            <a:pPr lvl="1" eaLnBrk="1" hangingPunct="1">
              <a:buFont typeface="Courier New" panose="02070309020205020404" pitchFamily="49" charset="0"/>
              <a:buChar char="o"/>
            </a:pPr>
            <a:r>
              <a:rPr lang="ja-JP" altLang="en-US" sz="2000" dirty="0" smtClean="0">
                <a:ea typeface="ＭＳ Ｐゴシック" panose="020B0600070205080204" pitchFamily="34" charset="-128"/>
              </a:rPr>
              <a:t>“</a:t>
            </a:r>
            <a:r>
              <a:rPr lang="en-US" altLang="ja-JP" sz="2000" dirty="0" smtClean="0">
                <a:ea typeface="ＭＳ Ｐゴシック" panose="020B0600070205080204" pitchFamily="34" charset="-128"/>
              </a:rPr>
              <a:t>Go, therefore, and make disciples of all nations, baptizing them in the name of the Father, and of the Son, and of the holy Spirit</a:t>
            </a:r>
            <a:r>
              <a:rPr lang="ja-JP" altLang="en-US" sz="2000" dirty="0" smtClean="0">
                <a:ea typeface="ＭＳ Ｐゴシック" panose="020B0600070205080204" pitchFamily="34" charset="-128"/>
              </a:rPr>
              <a:t>”</a:t>
            </a:r>
            <a:r>
              <a:rPr lang="en-US" altLang="ja-JP" sz="2000" dirty="0" smtClean="0">
                <a:ea typeface="ＭＳ Ｐゴシック" panose="020B0600070205080204" pitchFamily="34" charset="-128"/>
              </a:rPr>
              <a:t> (Matthew 28:19).</a:t>
            </a:r>
          </a:p>
          <a:p>
            <a:pPr lvl="1" eaLnBrk="1" hangingPunct="1">
              <a:buFont typeface="Courier New" panose="02070309020205020404" pitchFamily="49" charset="0"/>
              <a:buChar char="o"/>
            </a:pPr>
            <a:r>
              <a:rPr lang="ja-JP" altLang="en-US" sz="2000" dirty="0" smtClean="0">
                <a:ea typeface="ＭＳ Ｐゴシック" panose="020B0600070205080204" pitchFamily="34" charset="-128"/>
              </a:rPr>
              <a:t>“</a:t>
            </a:r>
            <a:r>
              <a:rPr lang="en-US" altLang="ja-JP" sz="2000" dirty="0" smtClean="0">
                <a:ea typeface="ＭＳ Ｐゴシック" panose="020B0600070205080204" pitchFamily="34" charset="-128"/>
              </a:rPr>
              <a:t>The grace of the Lord Jesus Christ and the love of God and the fellowship of the holy Spirit be with all of you</a:t>
            </a:r>
            <a:r>
              <a:rPr lang="ja-JP" altLang="en-US" sz="2000" dirty="0" smtClean="0">
                <a:ea typeface="ＭＳ Ｐゴシック" panose="020B0600070205080204" pitchFamily="34" charset="-128"/>
              </a:rPr>
              <a:t>”</a:t>
            </a:r>
            <a:endParaRPr lang="en-US" altLang="ja-JP" sz="2000" dirty="0">
              <a:ea typeface="ＭＳ Ｐゴシック" panose="020B0600070205080204" pitchFamily="34" charset="-128"/>
            </a:endParaRPr>
          </a:p>
          <a:p>
            <a:pPr marL="457200" lvl="1" indent="0" eaLnBrk="1" hangingPunct="1">
              <a:buNone/>
            </a:pPr>
            <a:r>
              <a:rPr lang="en-US" altLang="ja-JP" sz="2000" dirty="0">
                <a:ea typeface="ＭＳ Ｐゴシック" panose="020B0600070205080204" pitchFamily="34" charset="-128"/>
              </a:rPr>
              <a:t> </a:t>
            </a:r>
            <a:r>
              <a:rPr lang="en-US" altLang="ja-JP" sz="2000" dirty="0" smtClean="0">
                <a:ea typeface="ＭＳ Ｐゴシック" panose="020B0600070205080204" pitchFamily="34" charset="-128"/>
              </a:rPr>
              <a:t>    (2 Corinthians 13:13).</a:t>
            </a:r>
          </a:p>
          <a:p>
            <a:pPr eaLnBrk="1" hangingPunct="1"/>
            <a:endParaRPr lang="en-US" altLang="en-US" dirty="0" smtClean="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762000" y="609600"/>
            <a:ext cx="6248400" cy="1143000"/>
          </a:xfrm>
        </p:spPr>
        <p:txBody>
          <a:bodyPr/>
          <a:lstStyle/>
          <a:p>
            <a:pPr eaLnBrk="1" hangingPunct="1"/>
            <a:r>
              <a:rPr lang="en-US" altLang="en-US" dirty="0" smtClean="0">
                <a:solidFill>
                  <a:srgbClr val="990033"/>
                </a:solidFill>
                <a:ea typeface="ＭＳ Ｐゴシック" panose="020B0600070205080204" pitchFamily="34" charset="-128"/>
              </a:rPr>
              <a:t>Introducing the Trinity </a:t>
            </a:r>
            <a:r>
              <a:rPr lang="en-US" altLang="en-US" sz="1000" dirty="0" smtClean="0">
                <a:solidFill>
                  <a:srgbClr val="990033"/>
                </a:solidFill>
                <a:ea typeface="ＭＳ Ｐゴシック" panose="020B0600070205080204" pitchFamily="34" charset="-128"/>
              </a:rPr>
              <a:t>(cont’d.)</a:t>
            </a:r>
          </a:p>
        </p:txBody>
      </p:sp>
      <p:sp>
        <p:nvSpPr>
          <p:cNvPr id="21507" name="Content Placeholder 3"/>
          <p:cNvSpPr>
            <a:spLocks noGrp="1"/>
          </p:cNvSpPr>
          <p:nvPr>
            <p:ph idx="1"/>
          </p:nvPr>
        </p:nvSpPr>
        <p:spPr>
          <a:xfrm>
            <a:off x="1295400" y="1600200"/>
            <a:ext cx="7086600" cy="4525963"/>
          </a:xfrm>
        </p:spPr>
        <p:txBody>
          <a:bodyPr>
            <a:normAutofit fontScale="85000" lnSpcReduction="20000"/>
          </a:bodyPr>
          <a:lstStyle/>
          <a:p>
            <a:pPr eaLnBrk="1" hangingPunct="1"/>
            <a:r>
              <a:rPr lang="en-US" altLang="en-US" sz="2600" dirty="0" smtClean="0">
                <a:ea typeface="ＭＳ Ｐゴシック" panose="020B0600070205080204" pitchFamily="34" charset="-128"/>
              </a:rPr>
              <a:t>The doctrine of the Trinity is part of Sacred Tradition. The doctrine was clarified and taught by several of the early Church Councils.</a:t>
            </a:r>
          </a:p>
          <a:p>
            <a:pPr lvl="1" eaLnBrk="1" hangingPunct="1">
              <a:buFont typeface="Courier New" panose="02070309020205020404" pitchFamily="49" charset="0"/>
              <a:buChar char="o"/>
            </a:pPr>
            <a:r>
              <a:rPr lang="en-US" altLang="en-US" sz="2600" dirty="0" smtClean="0">
                <a:solidFill>
                  <a:srgbClr val="00B050"/>
                </a:solidFill>
                <a:ea typeface="Arial" panose="020B0604020202020204" pitchFamily="34" charset="0"/>
              </a:rPr>
              <a:t>First Council of Nicaea (AD 325)</a:t>
            </a:r>
            <a:r>
              <a:rPr lang="en-US" altLang="en-US" sz="2600" dirty="0" smtClean="0">
                <a:ea typeface="Arial" panose="020B0604020202020204" pitchFamily="34" charset="0"/>
              </a:rPr>
              <a:t>—adopted the original Nicene Creed to explain that Jesus is truly God</a:t>
            </a:r>
          </a:p>
          <a:p>
            <a:pPr lvl="1" eaLnBrk="1" hangingPunct="1">
              <a:buFont typeface="Courier New" panose="02070309020205020404" pitchFamily="49" charset="0"/>
              <a:buChar char="o"/>
            </a:pPr>
            <a:r>
              <a:rPr lang="en-US" altLang="en-US" sz="2600" dirty="0" smtClean="0">
                <a:solidFill>
                  <a:srgbClr val="00B050"/>
                </a:solidFill>
                <a:ea typeface="Arial" panose="020B0604020202020204" pitchFamily="34" charset="0"/>
              </a:rPr>
              <a:t>First Council of Constantinople (AD 381)</a:t>
            </a:r>
            <a:r>
              <a:rPr lang="en-US" altLang="en-US" sz="2600" dirty="0" smtClean="0">
                <a:ea typeface="Arial" panose="020B0604020202020204" pitchFamily="34" charset="0"/>
              </a:rPr>
              <a:t>—revised the Nicene Creed to assert the Holy Spirit’s divinity and place in the Trinity. This creed is the one we know today.</a:t>
            </a:r>
          </a:p>
          <a:p>
            <a:pPr lvl="1" eaLnBrk="1" hangingPunct="1">
              <a:buFont typeface="Courier New" panose="02070309020205020404" pitchFamily="49" charset="0"/>
              <a:buChar char="o"/>
            </a:pPr>
            <a:r>
              <a:rPr lang="en-US" altLang="en-US" sz="2600" dirty="0" smtClean="0">
                <a:solidFill>
                  <a:srgbClr val="00B050"/>
                </a:solidFill>
                <a:ea typeface="Arial" panose="020B0604020202020204" pitchFamily="34" charset="0"/>
              </a:rPr>
              <a:t>Council of Ephesus (AD 431)</a:t>
            </a:r>
            <a:r>
              <a:rPr lang="en-US" altLang="en-US" sz="2600" dirty="0" smtClean="0">
                <a:ea typeface="Arial" panose="020B0604020202020204" pitchFamily="34" charset="0"/>
              </a:rPr>
              <a:t>—reaffirmed the Nicene Creed’s teaching that Jesus Christ is both human and divine in one nature</a:t>
            </a:r>
          </a:p>
          <a:p>
            <a:pPr lvl="1" eaLnBrk="1" hangingPunct="1">
              <a:buFont typeface="Courier New" panose="02070309020205020404" pitchFamily="49" charset="0"/>
              <a:buChar char="o"/>
            </a:pPr>
            <a:r>
              <a:rPr lang="en-US" altLang="en-US" sz="2600" dirty="0" smtClean="0">
                <a:solidFill>
                  <a:srgbClr val="00B050"/>
                </a:solidFill>
                <a:ea typeface="Arial" panose="020B0604020202020204" pitchFamily="34" charset="0"/>
              </a:rPr>
              <a:t>Council of Chalcedon (AD 451)</a:t>
            </a:r>
            <a:r>
              <a:rPr lang="en-US" altLang="en-US" sz="2600" dirty="0" smtClean="0">
                <a:ea typeface="Arial" panose="020B0604020202020204" pitchFamily="34" charset="0"/>
              </a:rPr>
              <a:t>—reasserted the full divinity and full humanity of Jesus, the Second Person of the Trinity</a:t>
            </a:r>
          </a:p>
          <a:p>
            <a:pPr eaLnBrk="1" hangingPunct="1">
              <a:buFont typeface="Courier New" panose="02070309020205020404" pitchFamily="49" charset="0"/>
              <a:buChar char="o"/>
            </a:pPr>
            <a:endParaRPr lang="en-US" altLang="en-US" dirty="0" smtClean="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Rublevtrinity-wikimedi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609600"/>
            <a:ext cx="4438650" cy="571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4"/>
          <p:cNvSpPr txBox="1">
            <a:spLocks noChangeArrowheads="1"/>
          </p:cNvSpPr>
          <p:nvPr/>
        </p:nvSpPr>
        <p:spPr bwMode="auto">
          <a:xfrm>
            <a:off x="2514600" y="6186487"/>
            <a:ext cx="1676400" cy="169863"/>
          </a:xfrm>
          <a:prstGeom prst="rect">
            <a:avLst/>
          </a:prstGeom>
          <a:noFill/>
          <a:ln w="9525">
            <a:noFill/>
            <a:miter lim="800000"/>
            <a:headEnd/>
            <a:tailEnd/>
          </a:ln>
        </p:spPr>
        <p:txBody>
          <a:bodyPr>
            <a:spAutoFit/>
          </a:bodyPr>
          <a:lstStyle/>
          <a:p>
            <a:r>
              <a:rPr lang="en-US" sz="500" dirty="0" smtClean="0">
                <a:solidFill>
                  <a:schemeClr val="bg1">
                    <a:lumMod val="50000"/>
                  </a:schemeClr>
                </a:solidFill>
                <a:latin typeface="Calibri" pitchFamily="34" charset="0"/>
              </a:rPr>
              <a:t>Public domain</a:t>
            </a:r>
            <a:endParaRPr lang="en-US" sz="500" dirty="0">
              <a:solidFill>
                <a:schemeClr val="bg1">
                  <a:lumMod val="50000"/>
                </a:schemeClr>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57200"/>
            <a:ext cx="8229600" cy="1143000"/>
          </a:xfrm>
        </p:spPr>
        <p:txBody>
          <a:bodyPr/>
          <a:lstStyle/>
          <a:p>
            <a:r>
              <a:rPr lang="en-US" altLang="en-US" dirty="0" smtClean="0">
                <a:ea typeface="ＭＳ Ｐゴシック" panose="020B0600070205080204" pitchFamily="34" charset="-128"/>
              </a:rPr>
              <a:t>Acknowledgments</a:t>
            </a:r>
          </a:p>
        </p:txBody>
      </p:sp>
      <p:sp>
        <p:nvSpPr>
          <p:cNvPr id="23555" name="Content Placeholder 2"/>
          <p:cNvSpPr>
            <a:spLocks noGrp="1"/>
          </p:cNvSpPr>
          <p:nvPr>
            <p:ph idx="1"/>
          </p:nvPr>
        </p:nvSpPr>
        <p:spPr>
          <a:xfrm>
            <a:off x="990600" y="1417638"/>
            <a:ext cx="7543800" cy="1752600"/>
          </a:xfrm>
        </p:spPr>
        <p:txBody>
          <a:bodyPr/>
          <a:lstStyle/>
          <a:p>
            <a:pPr marL="0" indent="0">
              <a:buFont typeface="Arial" panose="020B0604020202020204" pitchFamily="34" charset="0"/>
              <a:buNone/>
            </a:pPr>
            <a:r>
              <a:rPr lang="en-US" altLang="en-US" sz="1400" dirty="0" smtClean="0">
                <a:ea typeface="ＭＳ Ｐゴシック" panose="020B0600070205080204" pitchFamily="34" charset="-128"/>
              </a:rPr>
              <a:t>The prayers quoted from in this PowerPoint have been verified against authoritative sources.</a:t>
            </a:r>
          </a:p>
          <a:p>
            <a:pPr marL="0" indent="0">
              <a:buFont typeface="Arial" panose="020B0604020202020204" pitchFamily="34" charset="0"/>
              <a:buNone/>
            </a:pPr>
            <a:r>
              <a:rPr lang="en-US" altLang="en-US" sz="1400" dirty="0" smtClean="0">
                <a:ea typeface="ＭＳ Ｐゴシック" panose="020B0600070205080204" pitchFamily="34" charset="-128"/>
              </a:rPr>
              <a:t>      The Scripture quotations in this PowerPoint are taken from the </a:t>
            </a:r>
            <a:r>
              <a:rPr lang="en-US" altLang="en-US" sz="1400" i="1" dirty="0" smtClean="0">
                <a:ea typeface="ＭＳ Ｐゴシック" panose="020B0600070205080204" pitchFamily="34" charset="-128"/>
              </a:rPr>
              <a:t>New American Bible, revised edition </a:t>
            </a:r>
            <a:r>
              <a:rPr lang="en-US" altLang="en-US" sz="1400" dirty="0" smtClean="0">
                <a:ea typeface="ＭＳ Ｐゴシック" panose="020B0600070205080204" pitchFamily="34" charset="-128"/>
              </a:rPr>
              <a:t>© 2010, 1991, 1986, 1970 Confraternity of Christian Doctrine, Inc., Washington, DC. All Rights Reserved. No part of this work may be reproduced or transmitted in any form or by any means, electronic or mechanical, including photocopying, recording, or by any information storage and retrieval system, without permission in writing from the copyright owner.</a:t>
            </a:r>
          </a:p>
          <a:p>
            <a:pPr marL="0" indent="0">
              <a:buFont typeface="Arial" panose="020B0604020202020204" pitchFamily="34" charset="0"/>
              <a:buNone/>
            </a:pPr>
            <a:r>
              <a:rPr lang="en-US" altLang="en-US" sz="1400" dirty="0" smtClean="0">
                <a:ea typeface="ＭＳ Ｐゴシック" panose="020B0600070205080204" pitchFamily="34" charset="-128"/>
              </a:rPr>
              <a:t>  </a:t>
            </a:r>
          </a:p>
          <a:p>
            <a:pPr marL="0" indent="0">
              <a:buFont typeface="Arial" panose="020B0604020202020204" pitchFamily="34" charset="0"/>
              <a:buNone/>
            </a:pPr>
            <a:endParaRPr lang="en-US" altLang="en-US" sz="1400" dirty="0" smtClean="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Rublevtrinity-wikimedi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42924"/>
            <a:ext cx="3889375" cy="501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Title 2"/>
          <p:cNvSpPr txBox="1">
            <a:spLocks/>
          </p:cNvSpPr>
          <p:nvPr/>
        </p:nvSpPr>
        <p:spPr bwMode="auto">
          <a:xfrm>
            <a:off x="914400" y="830263"/>
            <a:ext cx="6629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990033"/>
                </a:solidFill>
              </a:rPr>
              <a:t>Introducing the Trinity</a:t>
            </a:r>
          </a:p>
        </p:txBody>
      </p:sp>
      <p:sp>
        <p:nvSpPr>
          <p:cNvPr id="4" name="TextBox 4"/>
          <p:cNvSpPr txBox="1">
            <a:spLocks noChangeArrowheads="1"/>
          </p:cNvSpPr>
          <p:nvPr/>
        </p:nvSpPr>
        <p:spPr bwMode="auto">
          <a:xfrm>
            <a:off x="2286000" y="6348548"/>
            <a:ext cx="1676400" cy="169863"/>
          </a:xfrm>
          <a:prstGeom prst="rect">
            <a:avLst/>
          </a:prstGeom>
          <a:noFill/>
          <a:ln w="9525">
            <a:noFill/>
            <a:miter lim="800000"/>
            <a:headEnd/>
            <a:tailEnd/>
          </a:ln>
        </p:spPr>
        <p:txBody>
          <a:bodyPr>
            <a:spAutoFit/>
          </a:bodyPr>
          <a:lstStyle/>
          <a:p>
            <a:r>
              <a:rPr lang="en-US" sz="500" dirty="0" smtClean="0">
                <a:solidFill>
                  <a:schemeClr val="bg1">
                    <a:lumMod val="50000"/>
                  </a:schemeClr>
                </a:solidFill>
                <a:latin typeface="Calibri" pitchFamily="34" charset="0"/>
              </a:rPr>
              <a:t>Public domain</a:t>
            </a:r>
            <a:endParaRPr lang="en-US" sz="500" dirty="0">
              <a:solidFill>
                <a:schemeClr val="bg1">
                  <a:lumMod val="50000"/>
                </a:schemeClr>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685800" y="914400"/>
            <a:ext cx="6781800" cy="533400"/>
          </a:xfrm>
        </p:spPr>
        <p:txBody>
          <a:bodyPr>
            <a:normAutofit fontScale="90000"/>
          </a:bodyPr>
          <a:lstStyle/>
          <a:p>
            <a:r>
              <a:rPr lang="en-US" altLang="en-US" dirty="0" smtClean="0">
                <a:solidFill>
                  <a:srgbClr val="990033"/>
                </a:solidFill>
                <a:ea typeface="ＭＳ Ｐゴシック" panose="020B0600070205080204" pitchFamily="34" charset="-128"/>
              </a:rPr>
              <a:t>Introducing the Trinity </a:t>
            </a:r>
            <a:r>
              <a:rPr lang="en-US" altLang="en-US" sz="1000" dirty="0" smtClean="0">
                <a:solidFill>
                  <a:srgbClr val="990033"/>
                </a:solidFill>
                <a:ea typeface="ＭＳ Ｐゴシック" panose="020B0600070205080204" pitchFamily="34" charset="-128"/>
              </a:rPr>
              <a:t>(cont’d.)</a:t>
            </a:r>
            <a:endParaRPr lang="en-US" altLang="en-US" dirty="0" smtClean="0">
              <a:ea typeface="ＭＳ Ｐゴシック" panose="020B0600070205080204" pitchFamily="34" charset="-128"/>
            </a:endParaRPr>
          </a:p>
        </p:txBody>
      </p:sp>
      <p:sp>
        <p:nvSpPr>
          <p:cNvPr id="9219" name="Text Placeholder 1"/>
          <p:cNvSpPr>
            <a:spLocks noGrp="1"/>
          </p:cNvSpPr>
          <p:nvPr>
            <p:ph idx="1"/>
          </p:nvPr>
        </p:nvSpPr>
        <p:spPr>
          <a:xfrm>
            <a:off x="1371600" y="1752600"/>
            <a:ext cx="3581400" cy="4373563"/>
          </a:xfrm>
        </p:spPr>
        <p:txBody>
          <a:bodyPr/>
          <a:lstStyle/>
          <a:p>
            <a:pPr eaLnBrk="1" hangingPunct="1">
              <a:buFont typeface="Arial" charset="0"/>
              <a:buChar char="•"/>
              <a:defRPr/>
            </a:pPr>
            <a:r>
              <a:rPr lang="en-US" sz="2400" dirty="0" smtClean="0">
                <a:latin typeface="Arial" charset="0"/>
                <a:ea typeface="+mn-ea"/>
                <a:cs typeface="Arial" charset="0"/>
              </a:rPr>
              <a:t>What is </a:t>
            </a:r>
            <a:r>
              <a:rPr lang="en-US" sz="2400" dirty="0" smtClean="0">
                <a:solidFill>
                  <a:schemeClr val="accent5">
                    <a:lumMod val="75000"/>
                  </a:schemeClr>
                </a:solidFill>
                <a:latin typeface="Arial" charset="0"/>
                <a:ea typeface="+mn-ea"/>
                <a:cs typeface="Arial" charset="0"/>
              </a:rPr>
              <a:t>monotheism</a:t>
            </a:r>
            <a:r>
              <a:rPr lang="en-US" sz="2400" dirty="0" smtClean="0">
                <a:latin typeface="Arial" charset="0"/>
                <a:ea typeface="+mn-ea"/>
                <a:cs typeface="Arial" charset="0"/>
              </a:rPr>
              <a:t>?</a:t>
            </a:r>
          </a:p>
          <a:p>
            <a:pPr lvl="1" eaLnBrk="1" hangingPunct="1">
              <a:buFont typeface="Courier New" panose="02070309020205020404" pitchFamily="49" charset="0"/>
              <a:buChar char="o"/>
              <a:defRPr/>
            </a:pPr>
            <a:r>
              <a:rPr lang="en-US" sz="2000" dirty="0" smtClean="0">
                <a:latin typeface="Arial" charset="0"/>
                <a:ea typeface="+mn-ea"/>
                <a:cs typeface="Arial" charset="0"/>
              </a:rPr>
              <a:t>the belief in and worship of only one God</a:t>
            </a:r>
          </a:p>
          <a:p>
            <a:pPr lvl="1" eaLnBrk="1" hangingPunct="1">
              <a:buFont typeface="Courier New" panose="02070309020205020404" pitchFamily="49" charset="0"/>
              <a:buChar char="o"/>
              <a:defRPr/>
            </a:pPr>
            <a:r>
              <a:rPr lang="en-US" sz="2000" dirty="0" smtClean="0">
                <a:latin typeface="Arial" charset="0"/>
                <a:ea typeface="+mn-ea"/>
                <a:cs typeface="Arial" charset="0"/>
              </a:rPr>
              <a:t>began with the covenant between God and Abraham</a:t>
            </a:r>
          </a:p>
          <a:p>
            <a:pPr lvl="1" eaLnBrk="1" hangingPunct="1">
              <a:buFont typeface="Courier New" panose="02070309020205020404" pitchFamily="49" charset="0"/>
              <a:buChar char="o"/>
              <a:defRPr/>
            </a:pPr>
            <a:r>
              <a:rPr lang="en-US" sz="2000" dirty="0" smtClean="0">
                <a:latin typeface="Arial" charset="0"/>
                <a:ea typeface="+mn-ea"/>
                <a:cs typeface="Arial" charset="0"/>
              </a:rPr>
              <a:t>grew through Abraham, Sarah, and their descendants</a:t>
            </a:r>
          </a:p>
          <a:p>
            <a:pPr eaLnBrk="1" hangingPunct="1">
              <a:buFont typeface="Arial" charset="0"/>
              <a:buChar char="•"/>
              <a:defRPr/>
            </a:pPr>
            <a:endParaRPr lang="en-US" dirty="0" smtClean="0">
              <a:latin typeface="Arial" charset="0"/>
              <a:ea typeface="+mn-ea"/>
              <a:cs typeface="Arial" charset="0"/>
            </a:endParaRPr>
          </a:p>
        </p:txBody>
      </p:sp>
      <p:pic>
        <p:nvPicPr>
          <p:cNvPr id="10244" name="Picture 3" descr="Sarah_Abraham-wikimed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52600"/>
            <a:ext cx="3449637" cy="5694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p:nvSpPr>
        <p:spPr bwMode="auto">
          <a:xfrm>
            <a:off x="5638800" y="5867400"/>
            <a:ext cx="1676400" cy="169863"/>
          </a:xfrm>
          <a:prstGeom prst="rect">
            <a:avLst/>
          </a:prstGeom>
          <a:noFill/>
          <a:ln w="9525">
            <a:noFill/>
            <a:miter lim="800000"/>
            <a:headEnd/>
            <a:tailEnd/>
          </a:ln>
        </p:spPr>
        <p:txBody>
          <a:bodyPr>
            <a:spAutoFit/>
          </a:bodyPr>
          <a:lstStyle/>
          <a:p>
            <a:r>
              <a:rPr lang="en-US" sz="500" dirty="0" smtClean="0">
                <a:latin typeface="Calibri" pitchFamily="34" charset="0"/>
              </a:rPr>
              <a:t>Public domain</a:t>
            </a:r>
            <a:endParaRPr lang="en-US" sz="5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57200" y="439738"/>
            <a:ext cx="8229600" cy="1143000"/>
          </a:xfrm>
        </p:spPr>
        <p:txBody>
          <a:bodyPr/>
          <a:lstStyle/>
          <a:p>
            <a:pPr eaLnBrk="1" hangingPunct="1"/>
            <a:r>
              <a:rPr lang="en-US" altLang="en-US" dirty="0" smtClean="0">
                <a:solidFill>
                  <a:srgbClr val="990033"/>
                </a:solidFill>
                <a:ea typeface="ＭＳ Ｐゴシック" panose="020B0600070205080204" pitchFamily="34" charset="-128"/>
              </a:rPr>
              <a:t>Introducing the Trinity </a:t>
            </a:r>
            <a:r>
              <a:rPr lang="en-US" altLang="en-US" sz="1000" dirty="0" smtClean="0">
                <a:solidFill>
                  <a:srgbClr val="990033"/>
                </a:solidFill>
                <a:ea typeface="ＭＳ Ｐゴシック" panose="020B0600070205080204" pitchFamily="34" charset="-128"/>
              </a:rPr>
              <a:t>(cont’d.)</a:t>
            </a:r>
          </a:p>
        </p:txBody>
      </p:sp>
      <p:sp>
        <p:nvSpPr>
          <p:cNvPr id="10243" name="Content Placeholder 3"/>
          <p:cNvSpPr>
            <a:spLocks noGrp="1"/>
          </p:cNvSpPr>
          <p:nvPr>
            <p:ph idx="1"/>
          </p:nvPr>
        </p:nvSpPr>
        <p:spPr>
          <a:xfrm>
            <a:off x="2438400" y="1752600"/>
            <a:ext cx="6248400" cy="4373563"/>
          </a:xfrm>
        </p:spPr>
        <p:txBody>
          <a:bodyPr/>
          <a:lstStyle/>
          <a:p>
            <a:pPr eaLnBrk="1" hangingPunct="1">
              <a:buFont typeface="Arial" panose="020B0604020202020204" pitchFamily="34" charset="0"/>
              <a:buNone/>
            </a:pPr>
            <a:r>
              <a:rPr lang="en-US" altLang="en-US" sz="2400" smtClean="0">
                <a:ea typeface="ＭＳ Ｐゴシック" panose="020B0600070205080204" pitchFamily="34" charset="-128"/>
              </a:rPr>
              <a:t>	We share our belief in this one God—and our commitment to monotheism—with </a:t>
            </a:r>
            <a:br>
              <a:rPr lang="en-US" altLang="en-US" sz="2400" smtClean="0">
                <a:ea typeface="ＭＳ Ｐゴシック" panose="020B0600070205080204" pitchFamily="34" charset="-128"/>
              </a:rPr>
            </a:br>
            <a:r>
              <a:rPr lang="en-US" altLang="en-US" sz="2400" smtClean="0">
                <a:ea typeface="ＭＳ Ｐゴシック" panose="020B0600070205080204" pitchFamily="34" charset="-128"/>
              </a:rPr>
              <a:t>		Judaism and Islam.</a:t>
            </a:r>
          </a:p>
          <a:p>
            <a:pPr eaLnBrk="1" hangingPunct="1"/>
            <a:endParaRPr lang="en-US" altLang="en-US" smtClean="0">
              <a:ea typeface="ＭＳ Ｐゴシック" panose="020B0600070205080204" pitchFamily="34" charset="-128"/>
            </a:endParaRPr>
          </a:p>
        </p:txBody>
      </p:sp>
      <p:pic>
        <p:nvPicPr>
          <p:cNvPr id="11268" name="Picture 3" descr="ReligiousSymbols-wikimedia.sv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5943600" cy="511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p:nvSpPr>
        <p:spPr bwMode="auto">
          <a:xfrm>
            <a:off x="2971800" y="5334000"/>
            <a:ext cx="914400" cy="169277"/>
          </a:xfrm>
          <a:prstGeom prst="rect">
            <a:avLst/>
          </a:prstGeom>
          <a:noFill/>
          <a:ln w="9525">
            <a:noFill/>
            <a:miter lim="800000"/>
            <a:headEnd/>
            <a:tailEnd/>
          </a:ln>
        </p:spPr>
        <p:txBody>
          <a:bodyPr wrap="square">
            <a:spAutoFit/>
          </a:bodyPr>
          <a:lstStyle/>
          <a:p>
            <a:r>
              <a:rPr lang="en-US" sz="500" dirty="0" smtClean="0">
                <a:solidFill>
                  <a:schemeClr val="bg1">
                    <a:lumMod val="50000"/>
                  </a:schemeClr>
                </a:solidFill>
                <a:latin typeface="Calibri" pitchFamily="34" charset="0"/>
              </a:rPr>
              <a:t>Public domain</a:t>
            </a:r>
            <a:endParaRPr lang="en-US" sz="500" dirty="0">
              <a:solidFill>
                <a:schemeClr val="bg1">
                  <a:lumMod val="50000"/>
                </a:schemeClr>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381000" y="584201"/>
            <a:ext cx="6832600" cy="1143000"/>
          </a:xfrm>
        </p:spPr>
        <p:txBody>
          <a:bodyPr/>
          <a:lstStyle/>
          <a:p>
            <a:pPr eaLnBrk="1" hangingPunct="1"/>
            <a:r>
              <a:rPr lang="en-US" altLang="en-US" dirty="0" smtClean="0">
                <a:solidFill>
                  <a:srgbClr val="990033"/>
                </a:solidFill>
                <a:ea typeface="ＭＳ Ｐゴシック" panose="020B0600070205080204" pitchFamily="34" charset="-128"/>
              </a:rPr>
              <a:t>Introducing the Trinity </a:t>
            </a:r>
            <a:r>
              <a:rPr lang="en-US" altLang="en-US" sz="1000" dirty="0" smtClean="0">
                <a:solidFill>
                  <a:srgbClr val="990033"/>
                </a:solidFill>
                <a:ea typeface="ＭＳ Ｐゴシック" panose="020B0600070205080204" pitchFamily="34" charset="-128"/>
              </a:rPr>
              <a:t>(cont’d.)</a:t>
            </a:r>
          </a:p>
        </p:txBody>
      </p:sp>
      <p:sp>
        <p:nvSpPr>
          <p:cNvPr id="11267" name="Content Placeholder 3"/>
          <p:cNvSpPr>
            <a:spLocks noGrp="1"/>
          </p:cNvSpPr>
          <p:nvPr>
            <p:ph idx="1"/>
          </p:nvPr>
        </p:nvSpPr>
        <p:spPr>
          <a:xfrm>
            <a:off x="4495800" y="1727201"/>
            <a:ext cx="4191000" cy="3428999"/>
          </a:xfrm>
        </p:spPr>
        <p:txBody>
          <a:bodyPr/>
          <a:lstStyle/>
          <a:p>
            <a:pPr eaLnBrk="1" hangingPunct="1"/>
            <a:r>
              <a:rPr lang="en-US" altLang="en-US" sz="2100" dirty="0" smtClean="0">
                <a:ea typeface="ＭＳ Ｐゴシック" panose="020B0600070205080204" pitchFamily="34" charset="-128"/>
              </a:rPr>
              <a:t>Catholics pray “in the name of the Father, and of the Son, and of the Holy Spirit.” This may lead some to think that Catholics worship three gods, not one.</a:t>
            </a:r>
          </a:p>
          <a:p>
            <a:pPr eaLnBrk="1" hangingPunct="1"/>
            <a:r>
              <a:rPr lang="en-US" altLang="en-US" sz="2100" dirty="0" smtClean="0">
                <a:ea typeface="ＭＳ Ｐゴシック" panose="020B0600070205080204" pitchFamily="34" charset="-128"/>
              </a:rPr>
              <a:t>Catholics have always affirmed the truth that God is one.</a:t>
            </a:r>
          </a:p>
          <a:p>
            <a:pPr eaLnBrk="1" hangingPunct="1"/>
            <a:r>
              <a:rPr lang="en-US" altLang="en-US" sz="2100" dirty="0" smtClean="0">
                <a:ea typeface="ＭＳ Ｐゴシック" panose="020B0600070205080204" pitchFamily="34" charset="-128"/>
              </a:rPr>
              <a:t>“We believe in one God” (Nicene Creed).</a:t>
            </a:r>
          </a:p>
          <a:p>
            <a:pPr eaLnBrk="1" hangingPunct="1"/>
            <a:endParaRPr lang="en-US" altLang="en-US" dirty="0" smtClean="0">
              <a:ea typeface="ＭＳ Ｐゴシック" panose="020B0600070205080204" pitchFamily="34"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500" t="18000" r="18500"/>
          <a:stretch/>
        </p:blipFill>
        <p:spPr>
          <a:xfrm>
            <a:off x="990600" y="1727200"/>
            <a:ext cx="33020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a:spLocks noChangeArrowheads="1"/>
          </p:cNvSpPr>
          <p:nvPr/>
        </p:nvSpPr>
        <p:spPr bwMode="auto">
          <a:xfrm>
            <a:off x="1371600" y="4825999"/>
            <a:ext cx="914400" cy="169277"/>
          </a:xfrm>
          <a:prstGeom prst="rect">
            <a:avLst/>
          </a:prstGeom>
          <a:noFill/>
          <a:ln w="9525">
            <a:noFill/>
            <a:miter lim="800000"/>
            <a:headEnd/>
            <a:tailEnd/>
          </a:ln>
        </p:spPr>
        <p:txBody>
          <a:bodyPr wrap="square">
            <a:spAutoFit/>
          </a:bodyPr>
          <a:lstStyle/>
          <a:p>
            <a:r>
              <a:rPr lang="en-US" sz="500" dirty="0" smtClean="0">
                <a:solidFill>
                  <a:schemeClr val="bg1">
                    <a:lumMod val="50000"/>
                  </a:schemeClr>
                </a:solidFill>
                <a:latin typeface="Calibri" pitchFamily="34" charset="0"/>
              </a:rPr>
              <a:t>Public domain</a:t>
            </a:r>
            <a:endParaRPr lang="en-US" sz="500" dirty="0">
              <a:solidFill>
                <a:schemeClr val="bg1">
                  <a:lumMod val="50000"/>
                </a:schemeClr>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361950" y="536575"/>
            <a:ext cx="6819900" cy="1143000"/>
          </a:xfrm>
        </p:spPr>
        <p:txBody>
          <a:bodyPr/>
          <a:lstStyle/>
          <a:p>
            <a:pPr eaLnBrk="1" hangingPunct="1"/>
            <a:r>
              <a:rPr lang="en-US" altLang="en-US" dirty="0" smtClean="0">
                <a:solidFill>
                  <a:srgbClr val="990033"/>
                </a:solidFill>
                <a:ea typeface="ＭＳ Ｐゴシック" panose="020B0600070205080204" pitchFamily="34" charset="-128"/>
              </a:rPr>
              <a:t>Introducing the Trinity </a:t>
            </a:r>
            <a:r>
              <a:rPr lang="en-US" altLang="en-US" sz="1000" dirty="0" smtClean="0">
                <a:solidFill>
                  <a:srgbClr val="990033"/>
                </a:solidFill>
                <a:ea typeface="ＭＳ Ｐゴシック" panose="020B0600070205080204" pitchFamily="34" charset="-128"/>
              </a:rPr>
              <a:t>(cont’d.)</a:t>
            </a:r>
          </a:p>
        </p:txBody>
      </p:sp>
      <p:sp>
        <p:nvSpPr>
          <p:cNvPr id="12291" name="Content Placeholder 3"/>
          <p:cNvSpPr>
            <a:spLocks noGrp="1"/>
          </p:cNvSpPr>
          <p:nvPr>
            <p:ph idx="1"/>
          </p:nvPr>
        </p:nvSpPr>
        <p:spPr>
          <a:xfrm>
            <a:off x="1143000" y="1567543"/>
            <a:ext cx="4800600" cy="3124200"/>
          </a:xfrm>
        </p:spPr>
        <p:txBody>
          <a:bodyPr/>
          <a:lstStyle/>
          <a:p>
            <a:pPr eaLnBrk="1" hangingPunct="1"/>
            <a:r>
              <a:rPr lang="en-US" altLang="en-US" sz="2400" dirty="0" smtClean="0">
                <a:ea typeface="ＭＳ Ｐゴシック" panose="020B0600070205080204" pitchFamily="34" charset="-128"/>
              </a:rPr>
              <a:t>What is the Trinity?</a:t>
            </a:r>
            <a:endParaRPr lang="en-US" altLang="en-US" dirty="0" smtClean="0">
              <a:ea typeface="ＭＳ Ｐゴシック" panose="020B0600070205080204" pitchFamily="34" charset="-128"/>
            </a:endParaRPr>
          </a:p>
          <a:p>
            <a:pPr lvl="1" eaLnBrk="1" hangingPunct="1">
              <a:buFont typeface="Courier New" panose="02070309020205020404" pitchFamily="49" charset="0"/>
              <a:buChar char="o"/>
            </a:pPr>
            <a:r>
              <a:rPr lang="en-US" altLang="en-US" sz="2000" dirty="0" smtClean="0">
                <a:ea typeface="Arial" panose="020B0604020202020204" pitchFamily="34" charset="0"/>
              </a:rPr>
              <a:t>comes from the Latin </a:t>
            </a:r>
            <a:r>
              <a:rPr lang="en-US" altLang="en-US" sz="2000" i="1" dirty="0" err="1" smtClean="0">
                <a:solidFill>
                  <a:srgbClr val="604A7B"/>
                </a:solidFill>
                <a:ea typeface="Arial" panose="020B0604020202020204" pitchFamily="34" charset="0"/>
              </a:rPr>
              <a:t>trinus</a:t>
            </a:r>
            <a:r>
              <a:rPr lang="en-US" altLang="en-US" sz="2000" i="1" dirty="0" smtClean="0">
                <a:solidFill>
                  <a:srgbClr val="604A7B"/>
                </a:solidFill>
                <a:ea typeface="Arial" panose="020B0604020202020204" pitchFamily="34" charset="0"/>
              </a:rPr>
              <a:t>,</a:t>
            </a:r>
            <a:r>
              <a:rPr lang="en-US" altLang="en-US" sz="2000" dirty="0" smtClean="0">
                <a:ea typeface="Arial" panose="020B0604020202020204" pitchFamily="34" charset="0"/>
              </a:rPr>
              <a:t> meaning </a:t>
            </a:r>
            <a:r>
              <a:rPr lang="ja-JP" altLang="en-US" sz="2000" dirty="0" smtClean="0">
                <a:ea typeface="ＭＳ Ｐゴシック" panose="020B0600070205080204" pitchFamily="34" charset="-128"/>
              </a:rPr>
              <a:t>“</a:t>
            </a:r>
            <a:r>
              <a:rPr lang="en-US" altLang="ja-JP" sz="2000" dirty="0" smtClean="0">
                <a:ea typeface="ＭＳ Ｐゴシック" panose="020B0600070205080204" pitchFamily="34" charset="-128"/>
              </a:rPr>
              <a:t>threefold</a:t>
            </a:r>
            <a:r>
              <a:rPr lang="ja-JP" altLang="en-US" sz="2000" dirty="0" smtClean="0">
                <a:ea typeface="ＭＳ Ｐゴシック" panose="020B0600070205080204" pitchFamily="34" charset="-128"/>
              </a:rPr>
              <a:t>”</a:t>
            </a:r>
            <a:endParaRPr lang="en-US" altLang="ja-JP" sz="2000" dirty="0" smtClean="0">
              <a:ea typeface="ＭＳ Ｐゴシック" panose="020B0600070205080204" pitchFamily="34" charset="-128"/>
            </a:endParaRPr>
          </a:p>
          <a:p>
            <a:pPr lvl="1" eaLnBrk="1" hangingPunct="1">
              <a:buFont typeface="Courier New" panose="02070309020205020404" pitchFamily="49" charset="0"/>
              <a:buChar char="o"/>
            </a:pPr>
            <a:r>
              <a:rPr lang="en-US" altLang="en-US" sz="2000" dirty="0" smtClean="0">
                <a:ea typeface="Arial" panose="020B0604020202020204" pitchFamily="34" charset="0"/>
              </a:rPr>
              <a:t>refers to the central mystery of </a:t>
            </a:r>
            <a:br>
              <a:rPr lang="en-US" altLang="en-US" sz="2000" dirty="0" smtClean="0">
                <a:ea typeface="Arial" panose="020B0604020202020204" pitchFamily="34" charset="0"/>
              </a:rPr>
            </a:br>
            <a:r>
              <a:rPr lang="en-US" altLang="en-US" sz="2000" dirty="0" smtClean="0">
                <a:ea typeface="Arial" panose="020B0604020202020204" pitchFamily="34" charset="0"/>
              </a:rPr>
              <a:t>the Christian faith</a:t>
            </a:r>
          </a:p>
          <a:p>
            <a:pPr lvl="1" eaLnBrk="1" hangingPunct="1">
              <a:buFont typeface="Courier New" panose="02070309020205020404" pitchFamily="49" charset="0"/>
              <a:buChar char="o"/>
            </a:pPr>
            <a:r>
              <a:rPr lang="en-US" altLang="en-US" sz="2000" dirty="0" smtClean="0">
                <a:solidFill>
                  <a:srgbClr val="604A7B"/>
                </a:solidFill>
                <a:ea typeface="Arial" panose="020B0604020202020204" pitchFamily="34" charset="0"/>
              </a:rPr>
              <a:t>mystery</a:t>
            </a:r>
            <a:r>
              <a:rPr lang="en-US" altLang="en-US" sz="2000" dirty="0" smtClean="0">
                <a:ea typeface="Arial" panose="020B0604020202020204" pitchFamily="34" charset="0"/>
              </a:rPr>
              <a:t>—God exists as </a:t>
            </a:r>
            <a:br>
              <a:rPr lang="en-US" altLang="en-US" sz="2000" dirty="0" smtClean="0">
                <a:ea typeface="Arial" panose="020B0604020202020204" pitchFamily="34" charset="0"/>
              </a:rPr>
            </a:br>
            <a:r>
              <a:rPr lang="en-US" altLang="en-US" sz="2000" dirty="0" smtClean="0">
                <a:ea typeface="Arial" panose="020B0604020202020204" pitchFamily="34" charset="0"/>
              </a:rPr>
              <a:t>a communion of three </a:t>
            </a:r>
            <a:br>
              <a:rPr lang="en-US" altLang="en-US" sz="2000" dirty="0" smtClean="0">
                <a:ea typeface="Arial" panose="020B0604020202020204" pitchFamily="34" charset="0"/>
              </a:rPr>
            </a:br>
            <a:r>
              <a:rPr lang="en-US" altLang="en-US" sz="2000" dirty="0" smtClean="0">
                <a:ea typeface="Arial" panose="020B0604020202020204" pitchFamily="34" charset="0"/>
              </a:rPr>
              <a:t>distinct and interrelated </a:t>
            </a:r>
            <a:br>
              <a:rPr lang="en-US" altLang="en-US" sz="2000" dirty="0" smtClean="0">
                <a:ea typeface="Arial" panose="020B0604020202020204" pitchFamily="34" charset="0"/>
              </a:rPr>
            </a:br>
            <a:r>
              <a:rPr lang="en-US" altLang="en-US" sz="2000" dirty="0" smtClean="0">
                <a:ea typeface="Arial" panose="020B0604020202020204" pitchFamily="34" charset="0"/>
              </a:rPr>
              <a:t>Divine Persons:</a:t>
            </a:r>
            <a:endParaRPr lang="en-US" altLang="en-US" dirty="0" smtClean="0">
              <a:ea typeface="Arial" panose="020B0604020202020204" pitchFamily="34" charset="0"/>
            </a:endParaRPr>
          </a:p>
        </p:txBody>
      </p:sp>
      <p:pic>
        <p:nvPicPr>
          <p:cNvPr id="13316" name="Picture 4" descr="Triquetra-wikimedia.sv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3836988"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TextBox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691743"/>
            <a:ext cx="4737100" cy="181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7772400" y="4614994"/>
            <a:ext cx="914400" cy="169277"/>
          </a:xfrm>
          <a:prstGeom prst="rect">
            <a:avLst/>
          </a:prstGeom>
          <a:noFill/>
          <a:ln w="9525">
            <a:noFill/>
            <a:miter lim="800000"/>
            <a:headEnd/>
            <a:tailEnd/>
          </a:ln>
        </p:spPr>
        <p:txBody>
          <a:bodyPr wrap="square">
            <a:spAutoFit/>
          </a:bodyPr>
          <a:lstStyle/>
          <a:p>
            <a:r>
              <a:rPr lang="en-US" sz="500" dirty="0" smtClean="0">
                <a:solidFill>
                  <a:schemeClr val="bg1">
                    <a:lumMod val="50000"/>
                  </a:schemeClr>
                </a:solidFill>
                <a:latin typeface="Calibri" pitchFamily="34" charset="0"/>
              </a:rPr>
              <a:t>Public domain</a:t>
            </a:r>
            <a:endParaRPr lang="en-US" sz="500" dirty="0">
              <a:solidFill>
                <a:schemeClr val="bg1">
                  <a:lumMod val="50000"/>
                </a:schemeClr>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533400" y="762000"/>
            <a:ext cx="6705600" cy="1143000"/>
          </a:xfrm>
        </p:spPr>
        <p:txBody>
          <a:bodyPr/>
          <a:lstStyle/>
          <a:p>
            <a:pPr eaLnBrk="1" hangingPunct="1"/>
            <a:r>
              <a:rPr lang="en-US" altLang="en-US" dirty="0" smtClean="0">
                <a:solidFill>
                  <a:srgbClr val="990033"/>
                </a:solidFill>
                <a:ea typeface="ＭＳ Ｐゴシック" panose="020B0600070205080204" pitchFamily="34" charset="-128"/>
              </a:rPr>
              <a:t>Introducing the Trinity </a:t>
            </a:r>
            <a:r>
              <a:rPr lang="en-US" altLang="en-US" sz="1000" dirty="0" smtClean="0">
                <a:solidFill>
                  <a:srgbClr val="990033"/>
                </a:solidFill>
                <a:ea typeface="ＭＳ Ｐゴシック" panose="020B0600070205080204" pitchFamily="34" charset="-128"/>
              </a:rPr>
              <a:t>(cont’d.)</a:t>
            </a:r>
          </a:p>
        </p:txBody>
      </p:sp>
      <p:sp>
        <p:nvSpPr>
          <p:cNvPr id="4" name="Content Placeholder 3"/>
          <p:cNvSpPr>
            <a:spLocks noGrp="1"/>
          </p:cNvSpPr>
          <p:nvPr>
            <p:ph idx="1"/>
          </p:nvPr>
        </p:nvSpPr>
        <p:spPr>
          <a:xfrm>
            <a:off x="1828800" y="1905000"/>
            <a:ext cx="5791200" cy="2286000"/>
          </a:xfrm>
        </p:spPr>
        <p:txBody>
          <a:bodyPr/>
          <a:lstStyle/>
          <a:p>
            <a:pPr eaLnBrk="1" hangingPunct="1"/>
            <a:r>
              <a:rPr lang="en-US" altLang="en-US" sz="2400" dirty="0" smtClean="0">
                <a:ea typeface="ＭＳ Ｐゴシック" panose="020B0600070205080204" pitchFamily="34" charset="-128"/>
              </a:rPr>
              <a:t>The Holy Trinity is a unique and defining trait of the Christian faith.</a:t>
            </a:r>
          </a:p>
          <a:p>
            <a:pPr eaLnBrk="1" hangingPunct="1"/>
            <a:r>
              <a:rPr lang="en-US" altLang="en-US" sz="2400" dirty="0" smtClean="0">
                <a:ea typeface="ＭＳ Ｐゴシック" panose="020B0600070205080204" pitchFamily="34" charset="-128"/>
              </a:rPr>
              <a:t>The Trinity is </a:t>
            </a:r>
            <a:r>
              <a:rPr lang="en-US" altLang="ja-JP" sz="2400" dirty="0" smtClean="0">
                <a:ea typeface="ＭＳ Ｐゴシック" panose="020B0600070205080204" pitchFamily="34" charset="-128"/>
              </a:rPr>
              <a:t>the central mystery of our faith, which only God can fully reveal to us.</a:t>
            </a:r>
          </a:p>
          <a:p>
            <a:pPr eaLnBrk="1" hangingPunct="1"/>
            <a:endParaRPr lang="en-US" altLang="en-US" dirty="0" smtClean="0">
              <a:ea typeface="ＭＳ Ｐゴシック" panose="020B0600070205080204" pitchFamily="34" charset="-128"/>
            </a:endParaRPr>
          </a:p>
          <a:p>
            <a:pPr eaLnBrk="1" hangingPunct="1">
              <a:buFont typeface="Arial" panose="020B0604020202020204" pitchFamily="34" charset="0"/>
              <a:buNone/>
            </a:pPr>
            <a:endParaRPr lang="en-US" altLang="en-US" dirty="0" smtClean="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457200" y="762000"/>
            <a:ext cx="6858000" cy="1143000"/>
          </a:xfrm>
        </p:spPr>
        <p:txBody>
          <a:bodyPr/>
          <a:lstStyle/>
          <a:p>
            <a:r>
              <a:rPr lang="en-US" altLang="en-US" dirty="0" smtClean="0">
                <a:solidFill>
                  <a:srgbClr val="990033"/>
                </a:solidFill>
                <a:ea typeface="ＭＳ Ｐゴシック" panose="020B0600070205080204" pitchFamily="34" charset="-128"/>
              </a:rPr>
              <a:t>Introducing the Trinity </a:t>
            </a:r>
            <a:r>
              <a:rPr lang="en-US" altLang="en-US" sz="1000" dirty="0">
                <a:solidFill>
                  <a:srgbClr val="990033"/>
                </a:solidFill>
                <a:ea typeface="ＭＳ Ｐゴシック" panose="020B0600070205080204" pitchFamily="34" charset="-128"/>
              </a:rPr>
              <a:t>(cont’d.)</a:t>
            </a:r>
            <a:endParaRPr lang="en-US" altLang="en-US" sz="1000" dirty="0" smtClean="0">
              <a:solidFill>
                <a:srgbClr val="990033"/>
              </a:solidFill>
              <a:ea typeface="ＭＳ Ｐゴシック" panose="020B0600070205080204" pitchFamily="34" charset="-128"/>
            </a:endParaRPr>
          </a:p>
        </p:txBody>
      </p:sp>
      <p:sp>
        <p:nvSpPr>
          <p:cNvPr id="14339" name="Content Placeholder 3"/>
          <p:cNvSpPr>
            <a:spLocks noGrp="1"/>
          </p:cNvSpPr>
          <p:nvPr>
            <p:ph idx="1"/>
          </p:nvPr>
        </p:nvSpPr>
        <p:spPr>
          <a:xfrm>
            <a:off x="1828800" y="1905000"/>
            <a:ext cx="5715000" cy="2895600"/>
          </a:xfrm>
        </p:spPr>
        <p:txBody>
          <a:bodyPr/>
          <a:lstStyle/>
          <a:p>
            <a:pPr eaLnBrk="1" hangingPunct="1"/>
            <a:r>
              <a:rPr lang="en-US" altLang="en-US" sz="2400" dirty="0" smtClean="0">
                <a:ea typeface="ＭＳ Ｐゴシック" panose="020B0600070205080204" pitchFamily="34" charset="-128"/>
              </a:rPr>
              <a:t>What is a mystery?</a:t>
            </a:r>
          </a:p>
          <a:p>
            <a:pPr lvl="1" eaLnBrk="1" hangingPunct="1">
              <a:buFont typeface="Courier New" panose="02070309020205020404" pitchFamily="49" charset="0"/>
              <a:buChar char="o"/>
            </a:pPr>
            <a:r>
              <a:rPr lang="en-US" altLang="en-US" sz="2000" dirty="0" smtClean="0">
                <a:ea typeface="Arial" panose="020B0604020202020204" pitchFamily="34" charset="0"/>
              </a:rPr>
              <a:t>A mystery is something that is beyond human understanding.</a:t>
            </a:r>
          </a:p>
          <a:p>
            <a:pPr lvl="1" eaLnBrk="1" hangingPunct="1">
              <a:buFont typeface="Courier New" panose="02070309020205020404" pitchFamily="49" charset="0"/>
              <a:buChar char="o"/>
            </a:pPr>
            <a:r>
              <a:rPr lang="en-US" altLang="en-US" sz="2000" dirty="0" smtClean="0">
                <a:ea typeface="Arial" panose="020B0604020202020204" pitchFamily="34" charset="0"/>
              </a:rPr>
              <a:t>In theological terms, a mystery is a specific doctrine (teaching) revealed by God that is beyond our full comprehension.</a:t>
            </a:r>
          </a:p>
          <a:p>
            <a:pPr eaLnBrk="1" hangingPunct="1"/>
            <a:endParaRPr lang="en-US" altLang="en-US" sz="2400" dirty="0" smtClean="0">
              <a:ea typeface="ＭＳ Ｐゴシック" panose="020B0600070205080204" pitchFamily="34" charset="-128"/>
            </a:endParaRPr>
          </a:p>
          <a:p>
            <a:pPr eaLnBrk="1" hangingPunct="1"/>
            <a:endParaRPr lang="en-US" altLang="en-US" dirty="0" smtClean="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533400" y="914400"/>
            <a:ext cx="6629400" cy="1143000"/>
          </a:xfrm>
        </p:spPr>
        <p:txBody>
          <a:bodyPr/>
          <a:lstStyle/>
          <a:p>
            <a:pPr eaLnBrk="1" hangingPunct="1"/>
            <a:r>
              <a:rPr lang="en-US" altLang="en-US" dirty="0" smtClean="0">
                <a:solidFill>
                  <a:srgbClr val="990033"/>
                </a:solidFill>
                <a:ea typeface="ＭＳ Ｐゴシック" panose="020B0600070205080204" pitchFamily="34" charset="-128"/>
              </a:rPr>
              <a:t>Introducing the Trinity </a:t>
            </a:r>
            <a:r>
              <a:rPr lang="en-US" altLang="en-US" sz="1000" dirty="0" smtClean="0">
                <a:solidFill>
                  <a:srgbClr val="990033"/>
                </a:solidFill>
                <a:ea typeface="ＭＳ Ｐゴシック" panose="020B0600070205080204" pitchFamily="34" charset="-128"/>
              </a:rPr>
              <a:t>(cont’d.)</a:t>
            </a:r>
            <a:endParaRPr lang="en-US" altLang="en-US" dirty="0" smtClean="0">
              <a:solidFill>
                <a:srgbClr val="990033"/>
              </a:solidFill>
              <a:ea typeface="ＭＳ Ｐゴシック" panose="020B0600070205080204" pitchFamily="34" charset="-128"/>
            </a:endParaRPr>
          </a:p>
        </p:txBody>
      </p:sp>
      <p:sp>
        <p:nvSpPr>
          <p:cNvPr id="4" name="Content Placeholder 3"/>
          <p:cNvSpPr>
            <a:spLocks noGrp="1"/>
          </p:cNvSpPr>
          <p:nvPr>
            <p:ph idx="1"/>
          </p:nvPr>
        </p:nvSpPr>
        <p:spPr>
          <a:xfrm>
            <a:off x="1524000" y="2057400"/>
            <a:ext cx="6019800" cy="2514600"/>
          </a:xfrm>
        </p:spPr>
        <p:txBody>
          <a:bodyPr rtlCol="0">
            <a:normAutofit/>
          </a:bodyPr>
          <a:lstStyle/>
          <a:p>
            <a:pPr eaLnBrk="1" fontAlgn="auto" hangingPunct="1">
              <a:spcAft>
                <a:spcPts val="0"/>
              </a:spcAft>
              <a:defRPr/>
            </a:pPr>
            <a:r>
              <a:rPr lang="en-US" sz="2400" dirty="0" smtClean="0">
                <a:ea typeface="+mn-ea"/>
              </a:rPr>
              <a:t>What do the mysteries of our faith require?</a:t>
            </a:r>
          </a:p>
          <a:p>
            <a:pPr lvl="1" eaLnBrk="1" fontAlgn="auto" hangingPunct="1">
              <a:spcAft>
                <a:spcPts val="0"/>
              </a:spcAft>
              <a:buFont typeface="Courier New" panose="02070309020205020404" pitchFamily="49" charset="0"/>
              <a:buChar char="o"/>
              <a:defRPr/>
            </a:pPr>
            <a:r>
              <a:rPr lang="en-US" sz="2000" dirty="0" smtClean="0">
                <a:solidFill>
                  <a:schemeClr val="tx2">
                    <a:lumMod val="60000"/>
                    <a:lumOff val="40000"/>
                  </a:schemeClr>
                </a:solidFill>
                <a:ea typeface="+mn-ea"/>
              </a:rPr>
              <a:t>Trust and faith</a:t>
            </a:r>
          </a:p>
          <a:p>
            <a:pPr lvl="1" eaLnBrk="1" fontAlgn="auto" hangingPunct="1">
              <a:spcAft>
                <a:spcPts val="0"/>
              </a:spcAft>
              <a:defRPr/>
            </a:pPr>
            <a:endParaRPr lang="en-US" sz="2200" dirty="0" smtClean="0">
              <a:ea typeface="+mn-ea"/>
            </a:endParaRPr>
          </a:p>
          <a:p>
            <a:pPr eaLnBrk="1" fontAlgn="auto" hangingPunct="1">
              <a:spcAft>
                <a:spcPts val="0"/>
              </a:spcAft>
              <a:defRPr/>
            </a:pPr>
            <a:r>
              <a:rPr lang="en-US" sz="2400" dirty="0" smtClean="0">
                <a:solidFill>
                  <a:schemeClr val="tx2">
                    <a:lumMod val="60000"/>
                    <a:lumOff val="40000"/>
                  </a:schemeClr>
                </a:solidFill>
                <a:ea typeface="+mn-ea"/>
              </a:rPr>
              <a:t>Trust: </a:t>
            </a:r>
            <a:r>
              <a:rPr lang="en-US" sz="2400" dirty="0" smtClean="0">
                <a:ea typeface="+mn-ea"/>
              </a:rPr>
              <a:t>confidence in someone or something</a:t>
            </a:r>
          </a:p>
          <a:p>
            <a:pPr eaLnBrk="1" fontAlgn="auto" hangingPunct="1">
              <a:spcAft>
                <a:spcPts val="0"/>
              </a:spcAft>
              <a:defRPr/>
            </a:pPr>
            <a:r>
              <a:rPr lang="en-US" sz="2400" dirty="0" smtClean="0">
                <a:solidFill>
                  <a:schemeClr val="tx2">
                    <a:lumMod val="60000"/>
                    <a:lumOff val="40000"/>
                  </a:schemeClr>
                </a:solidFill>
                <a:ea typeface="+mn-ea"/>
              </a:rPr>
              <a:t>Faith: </a:t>
            </a:r>
            <a:r>
              <a:rPr lang="en-US" sz="2400" dirty="0" smtClean="0">
                <a:ea typeface="+mn-ea"/>
              </a:rPr>
              <a:t>belief in, and loyalty to, God</a:t>
            </a:r>
          </a:p>
          <a:p>
            <a:pPr eaLnBrk="1" fontAlgn="auto" hangingPunct="1">
              <a:spcAft>
                <a:spcPts val="0"/>
              </a:spcAft>
              <a:defRPr/>
            </a:pPr>
            <a:endParaRPr lang="en-US" dirty="0">
              <a:ea typeface="+mn-e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4805</TotalTime>
  <Words>917</Words>
  <Application>Microsoft Office PowerPoint</Application>
  <PresentationFormat>On-screen Show (4:3)</PresentationFormat>
  <Paragraphs>100</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Calibri</vt:lpstr>
      <vt:lpstr>Courier New</vt:lpstr>
      <vt:lpstr>Office Theme</vt:lpstr>
      <vt:lpstr>Introducing the Trinity: Central Mystery of Faith</vt:lpstr>
      <vt:lpstr>PowerPoint Presentation</vt:lpstr>
      <vt:lpstr>Introducing the Trinity (cont’d.)</vt:lpstr>
      <vt:lpstr>Introducing the Trinity (cont’d.)</vt:lpstr>
      <vt:lpstr>Introducing the Trinity (cont’d.)</vt:lpstr>
      <vt:lpstr>Introducing the Trinity (cont’d.)</vt:lpstr>
      <vt:lpstr>Introducing the Trinity (cont’d.)</vt:lpstr>
      <vt:lpstr>Introducing the Trinity (cont’d.)</vt:lpstr>
      <vt:lpstr>Introducing the Trinity (cont’d.)</vt:lpstr>
      <vt:lpstr>Introducing the Trinity (cont’d.)</vt:lpstr>
      <vt:lpstr>Introducing the Trinity (cont’d.)</vt:lpstr>
      <vt:lpstr>Introducing the Trinity (cont’d.)</vt:lpstr>
      <vt:lpstr>Introducing the Trinity, (cont’d.)</vt:lpstr>
      <vt:lpstr>Introducing the Trinity (cont’d.)</vt:lpstr>
      <vt:lpstr>PowerPoint Presentation</vt:lpstr>
      <vt:lpstr>Acknowledgments</vt:lpstr>
    </vt:vector>
  </TitlesOfParts>
  <Company>Saint Mary's Press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Martinka</dc:creator>
  <cp:lastModifiedBy>Caren Yang</cp:lastModifiedBy>
  <cp:revision>156</cp:revision>
  <dcterms:created xsi:type="dcterms:W3CDTF">2010-06-04T19:24:48Z</dcterms:created>
  <dcterms:modified xsi:type="dcterms:W3CDTF">2015-03-11T16:22:01Z</dcterms:modified>
</cp:coreProperties>
</file>