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0" autoAdjust="0"/>
    <p:restoredTop sz="79032" autoAdjust="0"/>
  </p:normalViewPr>
  <p:slideViewPr>
    <p:cSldViewPr>
      <p:cViewPr varScale="1">
        <p:scale>
          <a:sx n="207" d="100"/>
          <a:sy n="207" d="100"/>
        </p:scale>
        <p:origin x="-7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193B04-D1C8-4E4E-A4FD-3E3C1FB16848}" type="datetimeFigureOut">
              <a:rPr lang="en-US" smtClean="0"/>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510F7-38AB-4A39-99B0-A75CE29E2472}" type="slidenum">
              <a:rPr lang="en-US" smtClean="0"/>
              <a:t>‹#›</a:t>
            </a:fld>
            <a:endParaRPr lang="en-US"/>
          </a:p>
        </p:txBody>
      </p:sp>
    </p:spTree>
    <p:extLst>
      <p:ext uri="{BB962C8B-B14F-4D97-AF65-F5344CB8AC3E}">
        <p14:creationId xmlns:p14="http://schemas.microsoft.com/office/powerpoint/2010/main" val="314839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1</a:t>
            </a:fld>
            <a:endParaRPr lang="en-US"/>
          </a:p>
        </p:txBody>
      </p:sp>
    </p:spTree>
    <p:extLst>
      <p:ext uri="{BB962C8B-B14F-4D97-AF65-F5344CB8AC3E}">
        <p14:creationId xmlns:p14="http://schemas.microsoft.com/office/powerpoint/2010/main" val="404302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10</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Jesus gave us the Beatitudes (Mt 5:3–12), found at the end of article 3 in the student book, as a key for living in true happiness. Ask the students to identify some components of true happiness, according to the Beatitudes.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3, “Happiness in God Alone,”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10</a:t>
            </a:fld>
            <a:endParaRPr lang="en-US"/>
          </a:p>
        </p:txBody>
      </p:sp>
    </p:spTree>
    <p:extLst>
      <p:ext uri="{BB962C8B-B14F-4D97-AF65-F5344CB8AC3E}">
        <p14:creationId xmlns:p14="http://schemas.microsoft.com/office/powerpoint/2010/main" val="55742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11</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we should love God, our neighbor, ourselves, and our bodies, because God created us in his own image.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 “Saint Augustine and the Four Objects of Love,”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11</a:t>
            </a:fld>
            <a:endParaRPr lang="en-US"/>
          </a:p>
        </p:txBody>
      </p:sp>
    </p:spTree>
    <p:extLst>
      <p:ext uri="{BB962C8B-B14F-4D97-AF65-F5344CB8AC3E}">
        <p14:creationId xmlns:p14="http://schemas.microsoft.com/office/powerpoint/2010/main" val="12190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2</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for an example of a situation where a young person might experience an empty or restless feeling. Ask how faith in God can satisfy such a feeling. Consider additional examples, such as experiences of grief, failure, or rejection by others.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 “We Are Created to Long for God,” in the student book.</a:t>
            </a:r>
          </a:p>
        </p:txBody>
      </p:sp>
      <p:sp>
        <p:nvSpPr>
          <p:cNvPr id="4" name="Slide Number Placeholder 3"/>
          <p:cNvSpPr>
            <a:spLocks noGrp="1"/>
          </p:cNvSpPr>
          <p:nvPr>
            <p:ph type="sldNum" sz="quarter" idx="10"/>
          </p:nvPr>
        </p:nvSpPr>
        <p:spPr/>
        <p:txBody>
          <a:bodyPr/>
          <a:lstStyle/>
          <a:p>
            <a:fld id="{B3B510F7-38AB-4A39-99B0-A75CE29E2472}" type="slidenum">
              <a:rPr lang="en-US" smtClean="0"/>
              <a:t>2</a:t>
            </a:fld>
            <a:endParaRPr lang="en-US"/>
          </a:p>
        </p:txBody>
      </p:sp>
    </p:spTree>
    <p:extLst>
      <p:ext uri="{BB962C8B-B14F-4D97-AF65-F5344CB8AC3E}">
        <p14:creationId xmlns:p14="http://schemas.microsoft.com/office/powerpoint/2010/main" val="348170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3</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for a definition of </a:t>
            </a:r>
            <a:r>
              <a:rPr lang="en-US" sz="1200" i="1" kern="1200" dirty="0" smtClean="0">
                <a:solidFill>
                  <a:schemeClr val="tx1"/>
                </a:solidFill>
                <a:latin typeface="+mn-lt"/>
                <a:ea typeface="+mn-ea"/>
                <a:cs typeface="+mn-cs"/>
              </a:rPr>
              <a:t>vocation</a:t>
            </a:r>
            <a:r>
              <a:rPr lang="en-US" sz="1200" kern="1200" dirty="0" smtClean="0">
                <a:solidFill>
                  <a:schemeClr val="tx1"/>
                </a:solidFill>
                <a:latin typeface="+mn-lt"/>
                <a:ea typeface="+mn-ea"/>
                <a:cs typeface="+mn-cs"/>
              </a:rPr>
              <a:t> (“a call from God”). Explain that God calls all members of the Church to embrace a life of holiness, whether as an ordained minister, a vowed religious, or a married or single person.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 “We Are Created to Long for God,”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3</a:t>
            </a:fld>
            <a:endParaRPr lang="en-US"/>
          </a:p>
        </p:txBody>
      </p:sp>
    </p:spTree>
    <p:extLst>
      <p:ext uri="{BB962C8B-B14F-4D97-AF65-F5344CB8AC3E}">
        <p14:creationId xmlns:p14="http://schemas.microsoft.com/office/powerpoint/2010/main" val="79505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4</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Encourage the students to explore these images. What is the significance of water for the deer? What is the role of a shepherd?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 “We Are Created to Long for God,”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4</a:t>
            </a:fld>
            <a:endParaRPr lang="en-US"/>
          </a:p>
        </p:txBody>
      </p:sp>
    </p:spTree>
    <p:extLst>
      <p:ext uri="{BB962C8B-B14F-4D97-AF65-F5344CB8AC3E}">
        <p14:creationId xmlns:p14="http://schemas.microsoft.com/office/powerpoint/2010/main" val="380611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5</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identify some aspects of modern life that can dull our inborn yearning for God. Ask how we can turn our attention back to God and strengthen our longing for him (prayer, Sacraments, faith community).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 “We Are Created to Long for God,”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5</a:t>
            </a:fld>
            <a:endParaRPr lang="en-US"/>
          </a:p>
        </p:txBody>
      </p:sp>
    </p:spTree>
    <p:extLst>
      <p:ext uri="{BB962C8B-B14F-4D97-AF65-F5344CB8AC3E}">
        <p14:creationId xmlns:p14="http://schemas.microsoft.com/office/powerpoint/2010/main" val="415748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6</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how the Incarnation helps us to hear and understand God’s message of salvation.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 “God’s Invitation,”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6</a:t>
            </a:fld>
            <a:endParaRPr lang="en-US"/>
          </a:p>
        </p:txBody>
      </p:sp>
    </p:spTree>
    <p:extLst>
      <p:ext uri="{BB962C8B-B14F-4D97-AF65-F5344CB8AC3E}">
        <p14:creationId xmlns:p14="http://schemas.microsoft.com/office/powerpoint/2010/main" val="113138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7</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salvation refers to the forgiveness of sins and assurance of permanent union with God. Explain that God saves us through the Passion, death, Resurrection, and Ascension of Jesus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Ask the question at the end of article 1 in the student book, “What can you do in your everyday life to respond to God’s invitation to live in communion with him?”</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2, “God’s Invitation,”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7</a:t>
            </a:fld>
            <a:endParaRPr lang="en-US"/>
          </a:p>
        </p:txBody>
      </p:sp>
    </p:spTree>
    <p:extLst>
      <p:ext uri="{BB962C8B-B14F-4D97-AF65-F5344CB8AC3E}">
        <p14:creationId xmlns:p14="http://schemas.microsoft.com/office/powerpoint/2010/main" val="90553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8</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for examples from movies that illustrate the concept that those seeking happiness through material goods do not get the happiness they expect.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3, “Happiness in God Alone,”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8</a:t>
            </a:fld>
            <a:endParaRPr lang="en-US"/>
          </a:p>
        </p:txBody>
      </p:sp>
    </p:spTree>
    <p:extLst>
      <p:ext uri="{BB962C8B-B14F-4D97-AF65-F5344CB8AC3E}">
        <p14:creationId xmlns:p14="http://schemas.microsoft.com/office/powerpoint/2010/main" val="249448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Slide 9</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The student book states that when we respond to God’s call we “remove the promises and distractions of this world.” Ask the students what this might mean for a young person today.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3, “Happiness in God Alone,” in the student book.</a:t>
            </a:r>
          </a:p>
          <a:p>
            <a:endParaRPr lang="en-US" dirty="0"/>
          </a:p>
        </p:txBody>
      </p:sp>
      <p:sp>
        <p:nvSpPr>
          <p:cNvPr id="4" name="Slide Number Placeholder 3"/>
          <p:cNvSpPr>
            <a:spLocks noGrp="1"/>
          </p:cNvSpPr>
          <p:nvPr>
            <p:ph type="sldNum" sz="quarter" idx="10"/>
          </p:nvPr>
        </p:nvSpPr>
        <p:spPr/>
        <p:txBody>
          <a:bodyPr/>
          <a:lstStyle/>
          <a:p>
            <a:fld id="{B3B510F7-38AB-4A39-99B0-A75CE29E2472}" type="slidenum">
              <a:rPr lang="en-US" smtClean="0"/>
              <a:t>9</a:t>
            </a:fld>
            <a:endParaRPr lang="en-US"/>
          </a:p>
        </p:txBody>
      </p:sp>
    </p:spTree>
    <p:extLst>
      <p:ext uri="{BB962C8B-B14F-4D97-AF65-F5344CB8AC3E}">
        <p14:creationId xmlns:p14="http://schemas.microsoft.com/office/powerpoint/2010/main" val="374054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Desire to </a:t>
            </a:r>
            <a:br>
              <a:rPr lang="en-US" dirty="0" smtClean="0"/>
            </a:br>
            <a:r>
              <a:rPr lang="en-US" dirty="0" smtClean="0"/>
              <a:t>Know God</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1, Chapter 1</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TX004679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Beatitudes as a Key</a:t>
            </a:r>
            <a:endParaRPr lang="en-US" dirty="0"/>
          </a:p>
        </p:txBody>
      </p:sp>
      <p:sp>
        <p:nvSpPr>
          <p:cNvPr id="6" name="Content Placeholder 5"/>
          <p:cNvSpPr>
            <a:spLocks noGrp="1"/>
          </p:cNvSpPr>
          <p:nvPr>
            <p:ph idx="1"/>
          </p:nvPr>
        </p:nvSpPr>
        <p:spPr/>
        <p:txBody>
          <a:bodyPr/>
          <a:lstStyle/>
          <a:p>
            <a:r>
              <a:rPr lang="en-US" dirty="0" smtClean="0"/>
              <a:t>The Holy Spirit prepares </a:t>
            </a:r>
            <a:br>
              <a:rPr lang="en-US" dirty="0" smtClean="0"/>
            </a:br>
            <a:r>
              <a:rPr lang="en-US" dirty="0" smtClean="0"/>
              <a:t>us to receive God’s gift </a:t>
            </a:r>
            <a:br>
              <a:rPr lang="en-US" dirty="0" smtClean="0"/>
            </a:br>
            <a:r>
              <a:rPr lang="en-US" dirty="0" smtClean="0"/>
              <a:t>of faith.</a:t>
            </a:r>
          </a:p>
          <a:p>
            <a:r>
              <a:rPr lang="en-US" dirty="0" smtClean="0"/>
              <a:t>This gift of faith leads us </a:t>
            </a:r>
            <a:br>
              <a:rPr lang="en-US" dirty="0" smtClean="0"/>
            </a:br>
            <a:r>
              <a:rPr lang="en-US" dirty="0" smtClean="0"/>
              <a:t>to choose God with our </a:t>
            </a:r>
            <a:br>
              <a:rPr lang="en-US" dirty="0" smtClean="0"/>
            </a:br>
            <a:r>
              <a:rPr lang="en-US" dirty="0" smtClean="0"/>
              <a:t>whole heart and mind.</a:t>
            </a:r>
          </a:p>
          <a:p>
            <a:r>
              <a:rPr lang="en-US" dirty="0" smtClean="0"/>
              <a:t>We will then want to live a life based on the Beatitudes.</a:t>
            </a:r>
          </a:p>
          <a:p>
            <a:endParaRPr lang="en-US" dirty="0"/>
          </a:p>
        </p:txBody>
      </p:sp>
      <p:pic>
        <p:nvPicPr>
          <p:cNvPr id="7" name="Picture 6" descr="Slide 10_shutterstock_172418990.jpg"/>
          <p:cNvPicPr>
            <a:picLocks noChangeAspect="1"/>
          </p:cNvPicPr>
          <p:nvPr/>
        </p:nvPicPr>
        <p:blipFill>
          <a:blip r:embed="rId3" cstate="print"/>
          <a:stretch>
            <a:fillRect/>
          </a:stretch>
        </p:blipFill>
        <p:spPr>
          <a:xfrm>
            <a:off x="5486882" y="1219200"/>
            <a:ext cx="3047518" cy="2286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5486400" y="3594556"/>
            <a:ext cx="2514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Ki</a:t>
            </a:r>
            <a:r>
              <a:rPr lang="en-US" sz="800" dirty="0" smtClean="0">
                <a:solidFill>
                  <a:schemeClr val="bg1">
                    <a:lumMod val="65000"/>
                  </a:schemeClr>
                </a:solidFill>
              </a:rPr>
              <a:t> </a:t>
            </a:r>
            <a:r>
              <a:rPr lang="en-US" sz="800" dirty="0" err="1" smtClean="0">
                <a:solidFill>
                  <a:schemeClr val="bg1">
                    <a:lumMod val="65000"/>
                  </a:schemeClr>
                </a:solidFill>
              </a:rPr>
              <a:t>Zel</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Saint Augustine and the Four Objects of Love</a:t>
            </a:r>
            <a:endParaRPr lang="en-US" dirty="0"/>
          </a:p>
        </p:txBody>
      </p:sp>
      <p:sp>
        <p:nvSpPr>
          <p:cNvPr id="3" name="Content Placeholder 2"/>
          <p:cNvSpPr>
            <a:spLocks noGrp="1"/>
          </p:cNvSpPr>
          <p:nvPr>
            <p:ph idx="1"/>
          </p:nvPr>
        </p:nvSpPr>
        <p:spPr>
          <a:xfrm>
            <a:off x="1371600" y="1752600"/>
            <a:ext cx="3886200" cy="4373563"/>
          </a:xfrm>
        </p:spPr>
        <p:txBody>
          <a:bodyPr/>
          <a:lstStyle/>
          <a:p>
            <a:r>
              <a:rPr lang="en-US" dirty="0" smtClean="0"/>
              <a:t>We are able to love God because God loved us first.</a:t>
            </a:r>
          </a:p>
          <a:p>
            <a:r>
              <a:rPr lang="en-US" dirty="0" smtClean="0"/>
              <a:t>We must revere and respect our neighbors.</a:t>
            </a:r>
          </a:p>
          <a:p>
            <a:r>
              <a:rPr lang="en-US" dirty="0" smtClean="0"/>
              <a:t>Loving ourselves should empower us to move beyond ourselves.</a:t>
            </a:r>
          </a:p>
          <a:p>
            <a:r>
              <a:rPr lang="en-US" dirty="0" smtClean="0"/>
              <a:t>We must hold our bodies in high esteem.</a:t>
            </a:r>
          </a:p>
          <a:p>
            <a:endParaRPr lang="en-US" dirty="0"/>
          </a:p>
        </p:txBody>
      </p:sp>
      <p:pic>
        <p:nvPicPr>
          <p:cNvPr id="4" name="Picture 3" descr="Slide 11_shutterstock_126333920.jpg"/>
          <p:cNvPicPr>
            <a:picLocks noChangeAspect="1"/>
          </p:cNvPicPr>
          <p:nvPr/>
        </p:nvPicPr>
        <p:blipFill>
          <a:blip r:embed="rId3" cstate="print"/>
          <a:srcRect l="16394" r="14754"/>
          <a:stretch>
            <a:fillRect/>
          </a:stretch>
        </p:blipFill>
        <p:spPr>
          <a:xfrm>
            <a:off x="5486400" y="1828800"/>
            <a:ext cx="2780675" cy="4038600"/>
          </a:xfrm>
          <a:prstGeom prst="rect">
            <a:avLst/>
          </a:prstGeom>
        </p:spPr>
      </p:pic>
      <p:sp>
        <p:nvSpPr>
          <p:cNvPr id="5" name="TextBox 4"/>
          <p:cNvSpPr txBox="1"/>
          <p:nvPr/>
        </p:nvSpPr>
        <p:spPr bwMode="auto">
          <a:xfrm>
            <a:off x="5410200" y="5833872"/>
            <a:ext cx="1981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Aubord</a:t>
            </a:r>
            <a:r>
              <a:rPr lang="en-US" sz="800" dirty="0" smtClean="0">
                <a:solidFill>
                  <a:schemeClr val="bg1">
                    <a:lumMod val="65000"/>
                  </a:schemeClr>
                </a:solidFill>
              </a:rPr>
              <a:t> </a:t>
            </a:r>
            <a:r>
              <a:rPr lang="en-US" sz="800" dirty="0" err="1" smtClean="0">
                <a:solidFill>
                  <a:schemeClr val="bg1">
                    <a:lumMod val="65000"/>
                  </a:schemeClr>
                </a:solidFill>
              </a:rPr>
              <a:t>Dulac</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Are Created to Long for God</a:t>
            </a:r>
            <a:endParaRPr lang="en-US" dirty="0"/>
          </a:p>
        </p:txBody>
      </p:sp>
      <p:sp>
        <p:nvSpPr>
          <p:cNvPr id="6" name="Content Placeholder 5"/>
          <p:cNvSpPr>
            <a:spLocks noGrp="1"/>
          </p:cNvSpPr>
          <p:nvPr>
            <p:ph idx="1"/>
          </p:nvPr>
        </p:nvSpPr>
        <p:spPr/>
        <p:txBody>
          <a:bodyPr/>
          <a:lstStyle/>
          <a:p>
            <a:r>
              <a:rPr lang="en-US" dirty="0" smtClean="0"/>
              <a:t>God has written an inner longing into our hearts.</a:t>
            </a:r>
          </a:p>
          <a:p>
            <a:r>
              <a:rPr lang="en-US" dirty="0" smtClean="0"/>
              <a:t>We yearn to fill an emptiness or void in our lives.</a:t>
            </a:r>
          </a:p>
          <a:p>
            <a:r>
              <a:rPr lang="en-US" dirty="0" smtClean="0"/>
              <a:t>In our life’s journey, our </a:t>
            </a:r>
            <a:br>
              <a:rPr lang="en-US" dirty="0" smtClean="0"/>
            </a:br>
            <a:r>
              <a:rPr lang="en-US" dirty="0" smtClean="0"/>
              <a:t>one true direction and </a:t>
            </a:r>
            <a:br>
              <a:rPr lang="en-US" dirty="0" smtClean="0"/>
            </a:br>
            <a:r>
              <a:rPr lang="en-US" dirty="0" smtClean="0"/>
              <a:t>destination is God alone.</a:t>
            </a:r>
          </a:p>
          <a:p>
            <a:endParaRPr lang="en-US" dirty="0"/>
          </a:p>
        </p:txBody>
      </p:sp>
      <p:pic>
        <p:nvPicPr>
          <p:cNvPr id="7" name="Picture 6" descr="Slide 2_shutterstock_54864925.jpg"/>
          <p:cNvPicPr>
            <a:picLocks noChangeAspect="1"/>
          </p:cNvPicPr>
          <p:nvPr/>
        </p:nvPicPr>
        <p:blipFill>
          <a:blip r:embed="rId4" cstate="print"/>
          <a:stretch>
            <a:fillRect/>
          </a:stretch>
        </p:blipFill>
        <p:spPr>
          <a:xfrm>
            <a:off x="5410200" y="3276600"/>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5334000" y="5575756"/>
            <a:ext cx="3429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Monkey Business Images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Are Religious Beings</a:t>
            </a:r>
            <a:endParaRPr lang="en-US" dirty="0"/>
          </a:p>
        </p:txBody>
      </p:sp>
      <p:sp>
        <p:nvSpPr>
          <p:cNvPr id="6" name="Content Placeholder 5"/>
          <p:cNvSpPr>
            <a:spLocks noGrp="1"/>
          </p:cNvSpPr>
          <p:nvPr>
            <p:ph idx="1"/>
          </p:nvPr>
        </p:nvSpPr>
        <p:spPr>
          <a:xfrm>
            <a:off x="4572000" y="1752600"/>
            <a:ext cx="3962400" cy="4373563"/>
          </a:xfrm>
        </p:spPr>
        <p:txBody>
          <a:bodyPr>
            <a:normAutofit/>
          </a:bodyPr>
          <a:lstStyle/>
          <a:p>
            <a:r>
              <a:rPr lang="en-US" dirty="0" smtClean="0"/>
              <a:t>Our vocation is to know, love, and freely choose God.</a:t>
            </a:r>
          </a:p>
          <a:p>
            <a:r>
              <a:rPr lang="en-US" dirty="0" smtClean="0"/>
              <a:t>We are religious beings, made by God to live in communion with him.</a:t>
            </a:r>
          </a:p>
          <a:p>
            <a:r>
              <a:rPr lang="en-US" dirty="0" smtClean="0"/>
              <a:t>To live in communion with God is to live a fully human life.</a:t>
            </a:r>
          </a:p>
          <a:p>
            <a:pPr>
              <a:buNone/>
            </a:pPr>
            <a:endParaRPr lang="en-US" dirty="0"/>
          </a:p>
        </p:txBody>
      </p:sp>
      <p:pic>
        <p:nvPicPr>
          <p:cNvPr id="7" name="Picture 6" descr="Slide 3_iStock_15672559_Large.jpg"/>
          <p:cNvPicPr>
            <a:picLocks noChangeAspect="1"/>
          </p:cNvPicPr>
          <p:nvPr/>
        </p:nvPicPr>
        <p:blipFill>
          <a:blip r:embed="rId4" cstate="print"/>
          <a:srcRect l="17784" r="11340"/>
          <a:stretch>
            <a:fillRect/>
          </a:stretch>
        </p:blipFill>
        <p:spPr>
          <a:xfrm>
            <a:off x="700323" y="1905000"/>
            <a:ext cx="3419949" cy="3215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bwMode="auto">
          <a:xfrm>
            <a:off x="914400" y="5105400"/>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pastorscott</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Psalms Shed Light on Our Longings</a:t>
            </a:r>
            <a:endParaRPr lang="en-US" dirty="0"/>
          </a:p>
        </p:txBody>
      </p:sp>
      <p:sp>
        <p:nvSpPr>
          <p:cNvPr id="9" name="Content Placeholder 8"/>
          <p:cNvSpPr>
            <a:spLocks noGrp="1"/>
          </p:cNvSpPr>
          <p:nvPr>
            <p:ph idx="1"/>
          </p:nvPr>
        </p:nvSpPr>
        <p:spPr/>
        <p:txBody>
          <a:bodyPr/>
          <a:lstStyle/>
          <a:p>
            <a:r>
              <a:rPr lang="en-US" dirty="0" smtClean="0"/>
              <a:t>Psalm 42 compares </a:t>
            </a:r>
            <a:br>
              <a:rPr lang="en-US" dirty="0" smtClean="0"/>
            </a:br>
            <a:r>
              <a:rPr lang="en-US" dirty="0" smtClean="0"/>
              <a:t>the soul’s thirst for </a:t>
            </a:r>
            <a:br>
              <a:rPr lang="en-US" dirty="0" smtClean="0"/>
            </a:br>
            <a:r>
              <a:rPr lang="en-US" dirty="0" smtClean="0"/>
              <a:t>God to the longing </a:t>
            </a:r>
            <a:br>
              <a:rPr lang="en-US" dirty="0" smtClean="0"/>
            </a:br>
            <a:r>
              <a:rPr lang="en-US" dirty="0" smtClean="0"/>
              <a:t>of a deer for streams </a:t>
            </a:r>
            <a:br>
              <a:rPr lang="en-US" dirty="0" smtClean="0"/>
            </a:br>
            <a:r>
              <a:rPr lang="en-US" dirty="0" smtClean="0"/>
              <a:t>of water.</a:t>
            </a:r>
          </a:p>
          <a:p>
            <a:r>
              <a:rPr lang="en-US" dirty="0" smtClean="0"/>
              <a:t>In Psalm 23, we find </a:t>
            </a:r>
            <a:br>
              <a:rPr lang="en-US" dirty="0" smtClean="0"/>
            </a:br>
            <a:r>
              <a:rPr lang="en-US" dirty="0" smtClean="0"/>
              <a:t>longing for a shepherd </a:t>
            </a:r>
            <a:br>
              <a:rPr lang="en-US" dirty="0" smtClean="0"/>
            </a:br>
            <a:r>
              <a:rPr lang="en-US" dirty="0" smtClean="0"/>
              <a:t>who gives strength, </a:t>
            </a:r>
            <a:br>
              <a:rPr lang="en-US" dirty="0" smtClean="0"/>
            </a:br>
            <a:r>
              <a:rPr lang="en-US" dirty="0" smtClean="0"/>
              <a:t>provides protection, </a:t>
            </a:r>
            <a:br>
              <a:rPr lang="en-US" dirty="0" smtClean="0"/>
            </a:br>
            <a:r>
              <a:rPr lang="en-US" dirty="0" smtClean="0"/>
              <a:t>and sets a banquet of love.</a:t>
            </a:r>
          </a:p>
          <a:p>
            <a:endParaRPr lang="en-US" dirty="0"/>
          </a:p>
        </p:txBody>
      </p:sp>
      <p:pic>
        <p:nvPicPr>
          <p:cNvPr id="10" name="Picture 9" descr="Slide 4_shutterstock_36743419.jpg"/>
          <p:cNvPicPr>
            <a:picLocks noChangeAspect="1"/>
          </p:cNvPicPr>
          <p:nvPr/>
        </p:nvPicPr>
        <p:blipFill>
          <a:blip r:embed="rId3" cstate="print"/>
          <a:srcRect r="10717"/>
          <a:stretch>
            <a:fillRect/>
          </a:stretch>
        </p:blipFill>
        <p:spPr>
          <a:xfrm>
            <a:off x="5029200" y="1828800"/>
            <a:ext cx="3505200" cy="2802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bwMode="auto">
          <a:xfrm>
            <a:off x="4953000" y="4648200"/>
            <a:ext cx="3505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Sean Donohue Photo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Saints and Our Search for God</a:t>
            </a:r>
            <a:endParaRPr lang="en-US" dirty="0"/>
          </a:p>
        </p:txBody>
      </p:sp>
      <p:sp>
        <p:nvSpPr>
          <p:cNvPr id="6" name="Content Placeholder 5"/>
          <p:cNvSpPr>
            <a:spLocks noGrp="1"/>
          </p:cNvSpPr>
          <p:nvPr>
            <p:ph idx="1"/>
          </p:nvPr>
        </p:nvSpPr>
        <p:spPr/>
        <p:txBody>
          <a:bodyPr/>
          <a:lstStyle/>
          <a:p>
            <a:r>
              <a:rPr lang="en-US" dirty="0" smtClean="0"/>
              <a:t>Saint Teresa of Ávila wrote about how God reaches out to us every day.</a:t>
            </a:r>
          </a:p>
          <a:p>
            <a:r>
              <a:rPr lang="en-US" dirty="0" smtClean="0"/>
              <a:t>Saint John of the Cross described the soul’s desire to be united with God.</a:t>
            </a:r>
          </a:p>
          <a:p>
            <a:r>
              <a:rPr lang="en-US" dirty="0" smtClean="0"/>
              <a:t>Saint Augustine taught that our whole life is the desire to see God.</a:t>
            </a:r>
          </a:p>
          <a:p>
            <a:endParaRPr lang="en-US" dirty="0"/>
          </a:p>
        </p:txBody>
      </p:sp>
      <p:pic>
        <p:nvPicPr>
          <p:cNvPr id="7" name="Picture 6" descr="Slide 5_shutterstock_74578951.jpg"/>
          <p:cNvPicPr>
            <a:picLocks noChangeAspect="1"/>
          </p:cNvPicPr>
          <p:nvPr/>
        </p:nvPicPr>
        <p:blipFill>
          <a:blip r:embed="rId3" cstate="print"/>
          <a:stretch>
            <a:fillRect/>
          </a:stretch>
        </p:blipFill>
        <p:spPr>
          <a:xfrm>
            <a:off x="2819400" y="4241800"/>
            <a:ext cx="3352800" cy="2235200"/>
          </a:xfrm>
          <a:prstGeom prst="rect">
            <a:avLst/>
          </a:prstGeom>
        </p:spPr>
      </p:pic>
      <p:sp>
        <p:nvSpPr>
          <p:cNvPr id="8" name="TextBox 7"/>
          <p:cNvSpPr txBox="1"/>
          <p:nvPr/>
        </p:nvSpPr>
        <p:spPr bwMode="auto">
          <a:xfrm>
            <a:off x="2743200" y="6477000"/>
            <a:ext cx="3429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Garsya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The Incarnation</a:t>
            </a:r>
            <a:endParaRPr lang="en-US" dirty="0"/>
          </a:p>
        </p:txBody>
      </p:sp>
      <p:sp>
        <p:nvSpPr>
          <p:cNvPr id="5" name="Content Placeholder 4"/>
          <p:cNvSpPr>
            <a:spLocks noGrp="1"/>
          </p:cNvSpPr>
          <p:nvPr>
            <p:ph idx="1"/>
          </p:nvPr>
        </p:nvSpPr>
        <p:spPr>
          <a:xfrm>
            <a:off x="1371600" y="1752600"/>
            <a:ext cx="3810000" cy="4373563"/>
          </a:xfrm>
        </p:spPr>
        <p:txBody>
          <a:bodyPr/>
          <a:lstStyle/>
          <a:p>
            <a:r>
              <a:rPr lang="en-US" dirty="0" smtClean="0"/>
              <a:t>God so longs for a relationship with us that he has reached out in a radical way.</a:t>
            </a:r>
          </a:p>
          <a:p>
            <a:r>
              <a:rPr lang="en-US" dirty="0" smtClean="0"/>
              <a:t>In the Incarnation, Jesus Christ became truly man while remaining truly God.</a:t>
            </a:r>
          </a:p>
          <a:p>
            <a:endParaRPr lang="en-US" dirty="0"/>
          </a:p>
        </p:txBody>
      </p:sp>
      <p:pic>
        <p:nvPicPr>
          <p:cNvPr id="9" name="Picture 8" descr="Slide 6_shutterstock_739829.jpg"/>
          <p:cNvPicPr>
            <a:picLocks noChangeAspect="1"/>
          </p:cNvPicPr>
          <p:nvPr/>
        </p:nvPicPr>
        <p:blipFill>
          <a:blip r:embed="rId3" cstate="print"/>
          <a:stretch>
            <a:fillRect/>
          </a:stretch>
        </p:blipFill>
        <p:spPr>
          <a:xfrm>
            <a:off x="5542280" y="1295400"/>
            <a:ext cx="2839720" cy="3962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bwMode="auto">
          <a:xfrm rot="21373904">
            <a:off x="5862873" y="5358896"/>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Victorian Traditions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Jesus Christ: God’s Greatest Invitation</a:t>
            </a:r>
            <a:endParaRPr lang="en-US" dirty="0"/>
          </a:p>
        </p:txBody>
      </p:sp>
      <p:sp>
        <p:nvSpPr>
          <p:cNvPr id="6" name="Content Placeholder 5"/>
          <p:cNvSpPr>
            <a:spLocks noGrp="1"/>
          </p:cNvSpPr>
          <p:nvPr>
            <p:ph idx="1"/>
          </p:nvPr>
        </p:nvSpPr>
        <p:spPr/>
        <p:txBody>
          <a:bodyPr/>
          <a:lstStyle/>
          <a:p>
            <a:r>
              <a:rPr lang="en-US" dirty="0" smtClean="0"/>
              <a:t>Because of his love for us, God sent his only Son to invite us into a life-giving relationship with him.</a:t>
            </a:r>
          </a:p>
          <a:p>
            <a:r>
              <a:rPr lang="en-US" dirty="0" smtClean="0"/>
              <a:t>The name </a:t>
            </a:r>
            <a:r>
              <a:rPr lang="en-US" i="1" dirty="0" smtClean="0"/>
              <a:t>Jesus</a:t>
            </a:r>
            <a:r>
              <a:rPr lang="en-US" dirty="0" smtClean="0"/>
              <a:t> means “God saves.”</a:t>
            </a:r>
          </a:p>
          <a:p>
            <a:endParaRPr lang="en-US" dirty="0"/>
          </a:p>
        </p:txBody>
      </p:sp>
      <p:pic>
        <p:nvPicPr>
          <p:cNvPr id="7" name="Picture 6" descr="Slide 7_shutterstock_152732294.jpg"/>
          <p:cNvPicPr>
            <a:picLocks noChangeAspect="1"/>
          </p:cNvPicPr>
          <p:nvPr/>
        </p:nvPicPr>
        <p:blipFill>
          <a:blip r:embed="rId3" cstate="print"/>
          <a:stretch>
            <a:fillRect/>
          </a:stretch>
        </p:blipFill>
        <p:spPr>
          <a:xfrm>
            <a:off x="2133600" y="3754164"/>
            <a:ext cx="4343400" cy="280823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rot="16200000">
            <a:off x="5746523" y="5531078"/>
            <a:ext cx="1981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Skylines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143000"/>
            <a:ext cx="8229600" cy="1219200"/>
          </a:xfrm>
        </p:spPr>
        <p:txBody>
          <a:bodyPr>
            <a:normAutofit/>
          </a:bodyPr>
          <a:lstStyle/>
          <a:p>
            <a:r>
              <a:rPr lang="en-US" dirty="0" smtClean="0"/>
              <a:t>Happiness According </a:t>
            </a:r>
            <a:br>
              <a:rPr lang="en-US" dirty="0" smtClean="0"/>
            </a:br>
            <a:r>
              <a:rPr lang="en-US" dirty="0" smtClean="0"/>
              <a:t>to the Media</a:t>
            </a:r>
            <a:endParaRPr lang="en-US" dirty="0"/>
          </a:p>
        </p:txBody>
      </p:sp>
      <p:sp>
        <p:nvSpPr>
          <p:cNvPr id="6" name="Content Placeholder 5"/>
          <p:cNvSpPr>
            <a:spLocks noGrp="1"/>
          </p:cNvSpPr>
          <p:nvPr>
            <p:ph idx="1"/>
          </p:nvPr>
        </p:nvSpPr>
        <p:spPr>
          <a:xfrm>
            <a:off x="1371600" y="2438400"/>
            <a:ext cx="3657600" cy="3687763"/>
          </a:xfrm>
        </p:spPr>
        <p:txBody>
          <a:bodyPr/>
          <a:lstStyle/>
          <a:p>
            <a:r>
              <a:rPr lang="en-US" dirty="0" smtClean="0"/>
              <a:t>The media convinces people that material goods relieve our dissatisfactions with life.</a:t>
            </a:r>
          </a:p>
          <a:p>
            <a:r>
              <a:rPr lang="en-US" dirty="0" smtClean="0"/>
              <a:t>In reality, material goods leave us still looking for true happiness.</a:t>
            </a:r>
          </a:p>
          <a:p>
            <a:endParaRPr lang="en-US" dirty="0"/>
          </a:p>
        </p:txBody>
      </p:sp>
      <p:pic>
        <p:nvPicPr>
          <p:cNvPr id="7" name="Picture 6" descr="Slide 8_shutterstock_142264615.jpg"/>
          <p:cNvPicPr>
            <a:picLocks noChangeAspect="1"/>
          </p:cNvPicPr>
          <p:nvPr/>
        </p:nvPicPr>
        <p:blipFill>
          <a:blip r:embed="rId3" cstate="print"/>
          <a:stretch>
            <a:fillRect/>
          </a:stretch>
        </p:blipFill>
        <p:spPr>
          <a:xfrm>
            <a:off x="5308600" y="685800"/>
            <a:ext cx="3200400" cy="4800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TextBox 7"/>
          <p:cNvSpPr txBox="1"/>
          <p:nvPr/>
        </p:nvSpPr>
        <p:spPr bwMode="auto">
          <a:xfrm>
            <a:off x="5410200" y="5499556"/>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Alastair Wallace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Happiness in God Alone</a:t>
            </a:r>
            <a:endParaRPr lang="en-US" dirty="0"/>
          </a:p>
        </p:txBody>
      </p:sp>
      <p:sp>
        <p:nvSpPr>
          <p:cNvPr id="6" name="Content Placeholder 5"/>
          <p:cNvSpPr>
            <a:spLocks noGrp="1"/>
          </p:cNvSpPr>
          <p:nvPr>
            <p:ph idx="1"/>
          </p:nvPr>
        </p:nvSpPr>
        <p:spPr>
          <a:xfrm>
            <a:off x="1371600" y="1752600"/>
            <a:ext cx="7239000" cy="4373563"/>
          </a:xfrm>
        </p:spPr>
        <p:txBody>
          <a:bodyPr/>
          <a:lstStyle/>
          <a:p>
            <a:r>
              <a:rPr lang="en-US" dirty="0" smtClean="0"/>
              <a:t>Our hearts are restless until they find rest in God.</a:t>
            </a:r>
          </a:p>
          <a:p>
            <a:r>
              <a:rPr lang="en-US" dirty="0" smtClean="0"/>
              <a:t>We can find happiness and truth only when we live in right relationship with God.</a:t>
            </a:r>
          </a:p>
          <a:p>
            <a:endParaRPr lang="en-US" dirty="0"/>
          </a:p>
        </p:txBody>
      </p:sp>
      <p:pic>
        <p:nvPicPr>
          <p:cNvPr id="7" name="Picture 6" descr="Slide 9_shutterstock_160054925.jpg"/>
          <p:cNvPicPr>
            <a:picLocks noChangeAspect="1"/>
          </p:cNvPicPr>
          <p:nvPr/>
        </p:nvPicPr>
        <p:blipFill>
          <a:blip r:embed="rId3" cstate="print"/>
          <a:stretch>
            <a:fillRect/>
          </a:stretch>
        </p:blipFill>
        <p:spPr>
          <a:xfrm>
            <a:off x="2133600" y="3250161"/>
            <a:ext cx="4953000" cy="3303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rot="16200000">
            <a:off x="5950178" y="5264378"/>
            <a:ext cx="2514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Alexander </a:t>
            </a:r>
            <a:r>
              <a:rPr lang="en-US" sz="800" dirty="0" err="1" smtClean="0">
                <a:solidFill>
                  <a:schemeClr val="bg1">
                    <a:lumMod val="65000"/>
                  </a:schemeClr>
                </a:solidFill>
              </a:rPr>
              <a:t>Erdbeer</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223</TotalTime>
  <Words>860</Words>
  <Application>Microsoft Macintosh PowerPoint</Application>
  <PresentationFormat>On-screen Show (4:3)</PresentationFormat>
  <Paragraphs>101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The Desire to  Know God</vt:lpstr>
      <vt:lpstr>We Are Created to Long for God</vt:lpstr>
      <vt:lpstr>We Are Religious Beings</vt:lpstr>
      <vt:lpstr>The Psalms Shed Light on Our Longings</vt:lpstr>
      <vt:lpstr>The Saints and Our Search for God</vt:lpstr>
      <vt:lpstr>The Incarnation</vt:lpstr>
      <vt:lpstr>Jesus Christ: God’s Greatest Invitation</vt:lpstr>
      <vt:lpstr>Happiness According  to the Media</vt:lpstr>
      <vt:lpstr>Happiness in God Alone</vt:lpstr>
      <vt:lpstr>The Beatitudes as a Key</vt:lpstr>
      <vt:lpstr>Saint Augustine and the Four Objects of Love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38</cp:revision>
  <dcterms:created xsi:type="dcterms:W3CDTF">2011-01-10T17:35:40Z</dcterms:created>
  <dcterms:modified xsi:type="dcterms:W3CDTF">2015-02-24T18:10:33Z</dcterms:modified>
</cp:coreProperties>
</file>