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6"/>
  </p:notesMasterIdLst>
  <p:sldIdLst>
    <p:sldId id="310" r:id="rId2"/>
    <p:sldId id="390" r:id="rId3"/>
    <p:sldId id="391" r:id="rId4"/>
    <p:sldId id="392" r:id="rId5"/>
    <p:sldId id="393" r:id="rId6"/>
    <p:sldId id="394" r:id="rId7"/>
    <p:sldId id="395" r:id="rId8"/>
    <p:sldId id="396" r:id="rId9"/>
    <p:sldId id="397" r:id="rId10"/>
    <p:sldId id="398" r:id="rId11"/>
    <p:sldId id="399" r:id="rId12"/>
    <p:sldId id="400" r:id="rId13"/>
    <p:sldId id="401" r:id="rId14"/>
    <p:sldId id="402" r:id="rId15"/>
  </p:sldIdLst>
  <p:sldSz cx="9144000" cy="6858000" type="screen4x3"/>
  <p:notesSz cx="6858000" cy="9144000"/>
  <p:custDataLst>
    <p:tags r:id="rId17"/>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8D34"/>
    <a:srgbClr val="0A5598"/>
    <a:srgbClr val="C30027"/>
    <a:srgbClr val="FF0000"/>
    <a:srgbClr val="CC0000"/>
    <a:srgbClr val="3539C9"/>
    <a:srgbClr val="0000FF"/>
    <a:srgbClr val="D60005"/>
    <a:srgbClr val="008000"/>
    <a:srgbClr val="314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86425" autoAdjust="0"/>
  </p:normalViewPr>
  <p:slideViewPr>
    <p:cSldViewPr snapToGrid="0" snapToObjects="1">
      <p:cViewPr varScale="1">
        <p:scale>
          <a:sx n="102" d="100"/>
          <a:sy n="102" d="100"/>
        </p:scale>
        <p:origin x="918" y="114"/>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5/20/2015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5/20/2015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4200" b="1" dirty="0" smtClean="0">
                <a:solidFill>
                  <a:srgbClr val="C30027"/>
                </a:solidFill>
                <a:latin typeface="Arial" panose="020B0604020202020204" pitchFamily="34" charset="0"/>
                <a:cs typeface="Arial" panose="020B0604020202020204" pitchFamily="34" charset="0"/>
              </a:rPr>
              <a:t>“The Journey of Creation”</a:t>
            </a:r>
            <a:r>
              <a:rPr lang="en-US" sz="4200" dirty="0" smtClean="0">
                <a:solidFill>
                  <a:srgbClr val="C30027"/>
                </a:solidFill>
                <a:latin typeface="Arial" panose="020B0604020202020204" pitchFamily="34" charset="0"/>
                <a:cs typeface="Arial" panose="020B0604020202020204" pitchFamily="34" charset="0"/>
              </a:rPr>
              <a:t/>
            </a:r>
            <a:br>
              <a:rPr lang="en-US" sz="4200" dirty="0" smtClean="0">
                <a:solidFill>
                  <a:srgbClr val="C30027"/>
                </a:solidFill>
                <a:latin typeface="Arial" panose="020B0604020202020204" pitchFamily="34" charset="0"/>
                <a:cs typeface="Arial" panose="020B0604020202020204" pitchFamily="34" charset="0"/>
              </a:rPr>
            </a:br>
            <a:r>
              <a:rPr lang="en-US" sz="1800" b="1" dirty="0" smtClean="0">
                <a:solidFill>
                  <a:schemeClr val="bg1">
                    <a:lumMod val="50000"/>
                  </a:schemeClr>
                </a:solidFill>
                <a:latin typeface="Arial" panose="020B0604020202020204" pitchFamily="34" charset="0"/>
                <a:cs typeface="Arial" panose="020B0604020202020204" pitchFamily="34" charset="0"/>
              </a:rPr>
              <a:t> </a:t>
            </a:r>
            <a:r>
              <a:rPr lang="en-US" sz="1800" b="1" dirty="0">
                <a:solidFill>
                  <a:schemeClr val="bg1">
                    <a:lumMod val="50000"/>
                  </a:schemeClr>
                </a:solidFill>
                <a:latin typeface="Arial" panose="020B0604020202020204" pitchFamily="34" charset="0"/>
                <a:cs typeface="Arial" panose="020B0604020202020204" pitchFamily="34" charset="0"/>
              </a:rPr>
              <a:t>(</a:t>
            </a:r>
            <a:r>
              <a:rPr lang="en-US" sz="1800" b="1" dirty="0" smtClean="0">
                <a:solidFill>
                  <a:schemeClr val="bg1">
                    <a:lumMod val="50000"/>
                  </a:schemeClr>
                </a:solidFill>
                <a:latin typeface="Arial" panose="020B0604020202020204" pitchFamily="34" charset="0"/>
                <a:cs typeface="Arial" panose="020B0604020202020204" pitchFamily="34" charset="0"/>
              </a:rPr>
              <a:t>Handbook, pages 73–74</a:t>
            </a:r>
            <a:r>
              <a:rPr lang="en-US" sz="1800" b="1" dirty="0">
                <a:solidFill>
                  <a:schemeClr val="bg1">
                    <a:lumMod val="50000"/>
                  </a:schemeClr>
                </a:solidFill>
                <a:latin typeface="Arial" panose="020B0604020202020204" pitchFamily="34" charset="0"/>
                <a:cs typeface="Arial" panose="020B0604020202020204" pitchFamily="34" charset="0"/>
              </a:rPr>
              <a:t>)</a:t>
            </a:r>
          </a:p>
        </p:txBody>
      </p:sp>
      <p:sp>
        <p:nvSpPr>
          <p:cNvPr id="5" name="Content Placeholder 2"/>
          <p:cNvSpPr>
            <a:spLocks noGrp="1"/>
          </p:cNvSpPr>
          <p:nvPr>
            <p:ph idx="1"/>
          </p:nvPr>
        </p:nvSpPr>
        <p:spPr>
          <a:xfrm>
            <a:off x="4482091" y="2368126"/>
            <a:ext cx="3710595" cy="2943094"/>
          </a:xfrm>
        </p:spPr>
        <p:txBody>
          <a:bodyPr>
            <a:normAutofit/>
          </a:bodyPr>
          <a:lstStyle/>
          <a:p>
            <a:pPr marL="0" indent="0">
              <a:buNone/>
            </a:pPr>
            <a:r>
              <a:rPr lang="en-US" sz="2400" dirty="0">
                <a:latin typeface="Arial" panose="020B0604020202020204" pitchFamily="34" charset="0"/>
                <a:cs typeface="Arial" panose="020B0604020202020204" pitchFamily="34" charset="0"/>
              </a:rPr>
              <a:t>Creation is not simply one event that happened a long time ago but is the ongoing work of God</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711572" y="5292734"/>
            <a:ext cx="4572000" cy="200055"/>
          </a:xfrm>
          <a:prstGeom prst="rect">
            <a:avLst/>
          </a:prstGeom>
        </p:spPr>
        <p:txBody>
          <a:bodyPr>
            <a:spAutoFit/>
          </a:bodyPr>
          <a:lstStyle/>
          <a:p>
            <a:r>
              <a:rPr lang="en-US" sz="700" dirty="0" smtClean="0">
                <a:solidFill>
                  <a:srgbClr val="A6A6A6"/>
                </a:solidFill>
                <a:latin typeface="Arial" panose="020B0604020202020204" pitchFamily="34" charset="0"/>
                <a:cs typeface="Arial" panose="020B0604020202020204" pitchFamily="34" charset="0"/>
              </a:rPr>
              <a:t>© VadimSadovski/www.shutterstock.com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10-shutterstock_12068465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413" y="1920270"/>
            <a:ext cx="3372464" cy="3372464"/>
          </a:xfrm>
          <a:prstGeom prst="rect">
            <a:avLst/>
          </a:prstGeom>
        </p:spPr>
      </p:pic>
    </p:spTree>
    <p:extLst>
      <p:ext uri="{BB962C8B-B14F-4D97-AF65-F5344CB8AC3E}">
        <p14:creationId xmlns:p14="http://schemas.microsoft.com/office/powerpoint/2010/main" val="3936282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noFill/>
        </p:spPr>
        <p:txBody>
          <a:bodyPr>
            <a:noAutofit/>
          </a:bodyPr>
          <a:lstStyle/>
          <a:p>
            <a:pPr>
              <a:lnSpc>
                <a:spcPct val="110000"/>
              </a:lnSpc>
            </a:pPr>
            <a:r>
              <a:rPr lang="en-US" sz="4200" b="1" dirty="0" smtClean="0">
                <a:solidFill>
                  <a:srgbClr val="C30027"/>
                </a:solidFill>
                <a:latin typeface="Arial" panose="020B0604020202020204" pitchFamily="34" charset="0"/>
                <a:cs typeface="Arial" panose="020B0604020202020204" pitchFamily="34" charset="0"/>
              </a:rPr>
              <a:t>“The Journey of Creation”</a:t>
            </a:r>
            <a:r>
              <a:rPr lang="en-US" sz="4200" dirty="0" smtClean="0">
                <a:solidFill>
                  <a:srgbClr val="C30027"/>
                </a:solidFill>
                <a:latin typeface="Arial" panose="020B0604020202020204" pitchFamily="34" charset="0"/>
                <a:cs typeface="Arial" panose="020B0604020202020204" pitchFamily="34" charset="0"/>
              </a:rPr>
              <a:t/>
            </a:r>
            <a:br>
              <a:rPr lang="en-US" sz="4200" dirty="0" smtClean="0">
                <a:solidFill>
                  <a:srgbClr val="C30027"/>
                </a:solidFill>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t>
            </a:r>
            <a:r>
              <a:rPr lang="en-US" sz="1800" b="1" dirty="0">
                <a:solidFill>
                  <a:schemeClr val="bg1">
                    <a:lumMod val="50000"/>
                  </a:schemeClr>
                </a:solidFill>
                <a:latin typeface="Arial" panose="020B0604020202020204" pitchFamily="34" charset="0"/>
                <a:cs typeface="Arial" panose="020B0604020202020204" pitchFamily="34" charset="0"/>
              </a:rPr>
              <a:t>(</a:t>
            </a:r>
            <a:r>
              <a:rPr lang="en-US" sz="1800" b="1" dirty="0" smtClean="0">
                <a:solidFill>
                  <a:schemeClr val="bg1">
                    <a:lumMod val="50000"/>
                  </a:schemeClr>
                </a:solidFill>
                <a:latin typeface="Arial" panose="020B0604020202020204" pitchFamily="34" charset="0"/>
                <a:cs typeface="Arial" panose="020B0604020202020204" pitchFamily="34" charset="0"/>
              </a:rPr>
              <a:t>Handbook, pages 73–74</a:t>
            </a:r>
            <a:r>
              <a:rPr lang="en-US" sz="1800" b="1" dirty="0">
                <a:solidFill>
                  <a:schemeClr val="bg1">
                    <a:lumMod val="50000"/>
                  </a:schemeClr>
                </a:solidFill>
                <a:latin typeface="Arial" panose="020B0604020202020204" pitchFamily="34" charset="0"/>
                <a:cs typeface="Arial" panose="020B0604020202020204" pitchFamily="34" charset="0"/>
              </a:rPr>
              <a:t>)</a:t>
            </a:r>
          </a:p>
        </p:txBody>
      </p:sp>
      <p:sp>
        <p:nvSpPr>
          <p:cNvPr id="6" name="Content Placeholder 2"/>
          <p:cNvSpPr>
            <a:spLocks noGrp="1"/>
          </p:cNvSpPr>
          <p:nvPr>
            <p:ph idx="1"/>
          </p:nvPr>
        </p:nvSpPr>
        <p:spPr>
          <a:xfrm>
            <a:off x="457200" y="1803499"/>
            <a:ext cx="4920712" cy="4525963"/>
          </a:xfrm>
        </p:spPr>
        <p:txBody>
          <a:bodyPr>
            <a:normAutofit/>
          </a:bodyPr>
          <a:lstStyle/>
          <a:p>
            <a:pPr lvl="0"/>
            <a:r>
              <a:rPr lang="en-US" sz="2000" dirty="0">
                <a:latin typeface="Arial" panose="020B0604020202020204" pitchFamily="34" charset="0"/>
                <a:cs typeface="Arial" panose="020B0604020202020204" pitchFamily="34" charset="0"/>
              </a:rPr>
              <a:t>Creation is not simply one event but an </a:t>
            </a:r>
            <a:r>
              <a:rPr lang="en-US" sz="2000" b="1" dirty="0">
                <a:latin typeface="Arial" panose="020B0604020202020204" pitchFamily="34" charset="0"/>
                <a:cs typeface="Arial" panose="020B0604020202020204" pitchFamily="34" charset="0"/>
              </a:rPr>
              <a:t>ongoing</a:t>
            </a:r>
            <a:r>
              <a:rPr lang="en-US" sz="2000" dirty="0">
                <a:latin typeface="Arial" panose="020B0604020202020204" pitchFamily="34" charset="0"/>
                <a:cs typeface="Arial" panose="020B0604020202020204" pitchFamily="34" charset="0"/>
              </a:rPr>
              <a:t> work of creation guided by </a:t>
            </a:r>
            <a:r>
              <a:rPr lang="en-US" sz="2000" dirty="0" smtClean="0">
                <a:latin typeface="Arial" panose="020B0604020202020204" pitchFamily="34" charset="0"/>
                <a:cs typeface="Arial" panose="020B0604020202020204" pitchFamily="34" charset="0"/>
              </a:rPr>
              <a:t>God’s </a:t>
            </a:r>
            <a:r>
              <a:rPr lang="en-US" sz="2000" dirty="0">
                <a:latin typeface="Arial" panose="020B0604020202020204" pitchFamily="34" charset="0"/>
                <a:cs typeface="Arial" panose="020B0604020202020204" pitchFamily="34" charset="0"/>
              </a:rPr>
              <a:t>love and </a:t>
            </a:r>
            <a:r>
              <a:rPr lang="en-US" sz="2000" dirty="0" smtClean="0">
                <a:latin typeface="Arial" panose="020B0604020202020204" pitchFamily="34" charset="0"/>
                <a:cs typeface="Arial" panose="020B0604020202020204" pitchFamily="34" charset="0"/>
              </a:rPr>
              <a:t>presence.</a:t>
            </a:r>
          </a:p>
          <a:p>
            <a:pPr lvl="0"/>
            <a:r>
              <a:rPr lang="en-US" sz="2000" b="1" dirty="0" smtClean="0">
                <a:latin typeface="Arial" panose="020B0604020202020204" pitchFamily="34" charset="0"/>
                <a:cs typeface="Arial" panose="020B0604020202020204" pitchFamily="34" charset="0"/>
              </a:rPr>
              <a:t>We </a:t>
            </a:r>
            <a:r>
              <a:rPr lang="en-US" sz="2000" b="1" dirty="0">
                <a:latin typeface="Arial" panose="020B0604020202020204" pitchFamily="34" charset="0"/>
                <a:cs typeface="Arial" panose="020B0604020202020204" pitchFamily="34" charset="0"/>
              </a:rPr>
              <a:t>have a part to play in God’s plan.</a:t>
            </a:r>
            <a:r>
              <a:rPr lang="en-US" sz="2000" dirty="0">
                <a:latin typeface="Arial" panose="020B0604020202020204" pitchFamily="34" charset="0"/>
                <a:cs typeface="Arial" panose="020B0604020202020204" pitchFamily="34" charset="0"/>
              </a:rPr>
              <a:t> We are his co-workers, called to help the world around us be what God created it to </a:t>
            </a:r>
            <a:r>
              <a:rPr lang="en-US" sz="2000" dirty="0" smtClean="0">
                <a:latin typeface="Arial" panose="020B0604020202020204" pitchFamily="34" charset="0"/>
                <a:cs typeface="Arial" panose="020B0604020202020204" pitchFamily="34" charset="0"/>
              </a:rPr>
              <a:t>be.</a:t>
            </a:r>
          </a:p>
          <a:p>
            <a:pPr lvl="0"/>
            <a:r>
              <a:rPr lang="en-US" sz="2000" b="1" dirty="0" smtClean="0">
                <a:latin typeface="Arial" panose="020B0604020202020204" pitchFamily="34" charset="0"/>
                <a:cs typeface="Arial" panose="020B0604020202020204" pitchFamily="34" charset="0"/>
              </a:rPr>
              <a:t>We </a:t>
            </a:r>
            <a:r>
              <a:rPr lang="en-US" sz="2000" b="1" dirty="0">
                <a:latin typeface="Arial" panose="020B0604020202020204" pitchFamily="34" charset="0"/>
                <a:cs typeface="Arial" panose="020B0604020202020204" pitchFamily="34" charset="0"/>
              </a:rPr>
              <a:t>must make choices </a:t>
            </a:r>
            <a:r>
              <a:rPr lang="en-US" sz="2000" dirty="0">
                <a:latin typeface="Arial" panose="020B0604020202020204" pitchFamily="34" charset="0"/>
                <a:cs typeface="Arial" panose="020B0604020202020204" pitchFamily="34" charset="0"/>
              </a:rPr>
              <a:t>about our relationships and our care of the earth that are in line with God’s will.</a:t>
            </a:r>
          </a:p>
          <a:p>
            <a:pPr marL="0" indent="0">
              <a:buNone/>
            </a:pPr>
            <a:endParaRPr lang="en-US" sz="2000" dirty="0">
              <a:latin typeface="Arial" panose="020B0604020202020204" pitchFamily="34" charset="0"/>
              <a:cs typeface="Arial" panose="020B0604020202020204" pitchFamily="34" charset="0"/>
            </a:endParaRPr>
          </a:p>
        </p:txBody>
      </p:sp>
      <p:sp>
        <p:nvSpPr>
          <p:cNvPr id="8" name="Rectangle 7"/>
          <p:cNvSpPr/>
          <p:nvPr/>
        </p:nvSpPr>
        <p:spPr>
          <a:xfrm>
            <a:off x="6734389" y="5250887"/>
            <a:ext cx="1580882"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londoneye/www.istockphoto.com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9" name="Picture 8" descr="S11-iStock_000009929724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5447" y="1657405"/>
            <a:ext cx="2409824" cy="3611410"/>
          </a:xfrm>
          <a:prstGeom prst="rect">
            <a:avLst/>
          </a:prstGeom>
        </p:spPr>
      </p:pic>
    </p:spTree>
    <p:extLst>
      <p:ext uri="{BB962C8B-B14F-4D97-AF65-F5344CB8AC3E}">
        <p14:creationId xmlns:p14="http://schemas.microsoft.com/office/powerpoint/2010/main" val="151615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a:solidFill>
                  <a:srgbClr val="0A5598"/>
                </a:solidFill>
                <a:latin typeface="Arial" panose="020B0604020202020204" pitchFamily="34" charset="0"/>
                <a:cs typeface="Arial" panose="020B0604020202020204" pitchFamily="34" charset="0"/>
              </a:rPr>
              <a:t>“The Role of the Trinity in </a:t>
            </a:r>
            <a:r>
              <a:rPr lang="en-US" sz="3600" b="1" dirty="0" smtClean="0">
                <a:solidFill>
                  <a:srgbClr val="0A5598"/>
                </a:solidFill>
                <a:latin typeface="Arial" panose="020B0604020202020204" pitchFamily="34" charset="0"/>
                <a:cs typeface="Arial" panose="020B0604020202020204" pitchFamily="34" charset="0"/>
              </a:rPr>
              <a:t>Creation”</a:t>
            </a:r>
            <a:br>
              <a:rPr lang="en-US" sz="3600" b="1" dirty="0" smtClean="0">
                <a:solidFill>
                  <a:srgbClr val="0A5598"/>
                </a:solidFill>
                <a:latin typeface="Arial" panose="020B0604020202020204" pitchFamily="34" charset="0"/>
                <a:cs typeface="Arial" panose="020B0604020202020204" pitchFamily="34" charset="0"/>
              </a:rPr>
            </a:br>
            <a:r>
              <a:rPr lang="en-US" sz="3600" b="1" dirty="0" smtClean="0">
                <a:solidFill>
                  <a:srgbClr val="0A5598"/>
                </a:solidFill>
                <a:latin typeface="Arial" panose="020B0604020202020204" pitchFamily="34" charset="0"/>
                <a:cs typeface="Arial" panose="020B0604020202020204" pitchFamily="34" charset="0"/>
              </a:rPr>
              <a:t>and </a:t>
            </a:r>
            <a:r>
              <a:rPr lang="en-US" sz="3600" b="1" dirty="0">
                <a:solidFill>
                  <a:srgbClr val="0A5598"/>
                </a:solidFill>
                <a:latin typeface="Arial" panose="020B0604020202020204" pitchFamily="34" charset="0"/>
                <a:cs typeface="Arial" panose="020B0604020202020204" pitchFamily="34" charset="0"/>
              </a:rPr>
              <a:t>“The Visible and the Invisible” </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2200" dirty="0" smtClean="0">
                <a:solidFill>
                  <a:schemeClr val="bg1">
                    <a:lumMod val="50000"/>
                  </a:schemeClr>
                </a:solidFill>
                <a:latin typeface="Arial" panose="020B0604020202020204" pitchFamily="34" charset="0"/>
                <a:cs typeface="Arial" panose="020B0604020202020204" pitchFamily="34" charset="0"/>
              </a:rPr>
              <a:t> </a:t>
            </a:r>
            <a:r>
              <a:rPr lang="en-US" sz="2000" b="1" dirty="0">
                <a:solidFill>
                  <a:schemeClr val="bg1">
                    <a:lumMod val="50000"/>
                  </a:schemeClr>
                </a:solidFill>
                <a:latin typeface="Arial" panose="020B0604020202020204" pitchFamily="34" charset="0"/>
                <a:cs typeface="Arial" panose="020B0604020202020204" pitchFamily="34" charset="0"/>
              </a:rPr>
              <a:t>(Handbook, </a:t>
            </a:r>
            <a:r>
              <a:rPr lang="en-US" sz="2000" b="1" dirty="0" smtClean="0">
                <a:solidFill>
                  <a:schemeClr val="bg1">
                    <a:lumMod val="50000"/>
                  </a:schemeClr>
                </a:solidFill>
                <a:latin typeface="Arial" panose="020B0604020202020204" pitchFamily="34" charset="0"/>
                <a:cs typeface="Arial" panose="020B0604020202020204" pitchFamily="34" charset="0"/>
              </a:rPr>
              <a:t>pages 74–76)</a:t>
            </a:r>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776748" y="2142665"/>
            <a:ext cx="3283808" cy="2576093"/>
          </a:xfrm>
        </p:spPr>
        <p:txBody>
          <a:bodyPr>
            <a:normAutofit/>
          </a:bodyPr>
          <a:lstStyle/>
          <a:p>
            <a:pPr marL="0" indent="0">
              <a:buNone/>
            </a:pPr>
            <a:r>
              <a:rPr lang="en-US" sz="2400" dirty="0">
                <a:latin typeface="Arial" panose="020B0604020202020204" pitchFamily="34" charset="0"/>
                <a:cs typeface="Arial" panose="020B0604020202020204" pitchFamily="34" charset="0"/>
              </a:rPr>
              <a:t>Creation is the work of the </a:t>
            </a:r>
            <a:r>
              <a:rPr lang="en-US" sz="2400" i="1" dirty="0">
                <a:latin typeface="Arial" panose="020B0604020202020204" pitchFamily="34" charset="0"/>
                <a:cs typeface="Arial" panose="020B0604020202020204" pitchFamily="34" charset="0"/>
              </a:rPr>
              <a:t>whole</a:t>
            </a:r>
            <a:r>
              <a:rPr lang="en-US" sz="2400" dirty="0">
                <a:latin typeface="Arial" panose="020B0604020202020204" pitchFamily="34" charset="0"/>
                <a:cs typeface="Arial" panose="020B0604020202020204" pitchFamily="34" charset="0"/>
              </a:rPr>
              <a:t> Trinity—Father, Son, and Holy Spirit. </a:t>
            </a:r>
          </a:p>
        </p:txBody>
      </p:sp>
      <p:sp>
        <p:nvSpPr>
          <p:cNvPr id="7" name="TextBox 6"/>
          <p:cNvSpPr txBox="1"/>
          <p:nvPr/>
        </p:nvSpPr>
        <p:spPr>
          <a:xfrm>
            <a:off x="6708912" y="4898748"/>
            <a:ext cx="1673817" cy="200055"/>
          </a:xfrm>
          <a:prstGeom prst="rect">
            <a:avLst/>
          </a:prstGeom>
          <a:noFill/>
        </p:spPr>
        <p:txBody>
          <a:bodyPr wrap="square" rtlCol="0">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a:t>
            </a:r>
            <a:r>
              <a:rPr lang="en-US" sz="700" dirty="0" err="1" smtClean="0">
                <a:solidFill>
                  <a:schemeClr val="bg1">
                    <a:lumMod val="65000"/>
                  </a:schemeClr>
                </a:solidFill>
                <a:latin typeface="Arial" panose="020B0604020202020204" pitchFamily="34" charset="0"/>
                <a:cs typeface="Arial" panose="020B0604020202020204" pitchFamily="34" charset="0"/>
              </a:rPr>
              <a:t>janiemaki</a:t>
            </a:r>
            <a:r>
              <a:rPr lang="en-US" sz="700" dirty="0" smtClean="0">
                <a:solidFill>
                  <a:schemeClr val="bg1">
                    <a:lumMod val="65000"/>
                  </a:schemeClr>
                </a:solidFill>
                <a:latin typeface="Arial" panose="020B0604020202020204" pitchFamily="34" charset="0"/>
                <a:cs typeface="Arial" panose="020B0604020202020204" pitchFamily="34" charset="0"/>
              </a:rPr>
              <a:t>/</a:t>
            </a:r>
            <a:r>
              <a:rPr lang="en-US" sz="700" dirty="0" err="1" smtClean="0">
                <a:solidFill>
                  <a:schemeClr val="bg1">
                    <a:lumMod val="65000"/>
                  </a:schemeClr>
                </a:solidFill>
                <a:latin typeface="Arial" panose="020B0604020202020204" pitchFamily="34" charset="0"/>
                <a:cs typeface="Arial" panose="020B0604020202020204" pitchFamily="34" charset="0"/>
              </a:rPr>
              <a:t>SaintMary’sPress</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2-1179_Tent-of-Nations-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2627" y="2096574"/>
            <a:ext cx="3750589" cy="2812942"/>
          </a:xfrm>
          <a:prstGeom prst="rect">
            <a:avLst/>
          </a:prstGeom>
        </p:spPr>
      </p:pic>
    </p:spTree>
    <p:extLst>
      <p:ext uri="{BB962C8B-B14F-4D97-AF65-F5344CB8AC3E}">
        <p14:creationId xmlns:p14="http://schemas.microsoft.com/office/powerpoint/2010/main" val="715942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noFill/>
        </p:spPr>
        <p:txBody>
          <a:bodyPr>
            <a:normAutofit fontScale="90000"/>
          </a:bodyPr>
          <a:lstStyle/>
          <a:p>
            <a:pPr>
              <a:lnSpc>
                <a:spcPct val="110000"/>
              </a:lnSpc>
            </a:pPr>
            <a:r>
              <a:rPr lang="en-US" sz="3600" b="1" dirty="0">
                <a:solidFill>
                  <a:srgbClr val="0A5598"/>
                </a:solidFill>
                <a:latin typeface="Arial" panose="020B0604020202020204" pitchFamily="34" charset="0"/>
                <a:cs typeface="Arial" panose="020B0604020202020204" pitchFamily="34" charset="0"/>
              </a:rPr>
              <a:t>“The Role of the Trinity in </a:t>
            </a:r>
            <a:r>
              <a:rPr lang="en-US" sz="3600" b="1" dirty="0" smtClean="0">
                <a:solidFill>
                  <a:srgbClr val="0A5598"/>
                </a:solidFill>
                <a:latin typeface="Arial" panose="020B0604020202020204" pitchFamily="34" charset="0"/>
                <a:cs typeface="Arial" panose="020B0604020202020204" pitchFamily="34" charset="0"/>
              </a:rPr>
              <a:t>Creation”</a:t>
            </a:r>
            <a:br>
              <a:rPr lang="en-US" sz="3600" b="1" dirty="0" smtClean="0">
                <a:solidFill>
                  <a:srgbClr val="0A5598"/>
                </a:solidFill>
                <a:latin typeface="Arial" panose="020B0604020202020204" pitchFamily="34" charset="0"/>
                <a:cs typeface="Arial" panose="020B0604020202020204" pitchFamily="34" charset="0"/>
              </a:rPr>
            </a:br>
            <a:r>
              <a:rPr lang="en-US" sz="3600" b="1" dirty="0" smtClean="0">
                <a:solidFill>
                  <a:srgbClr val="0A5598"/>
                </a:solidFill>
                <a:latin typeface="Arial" panose="020B0604020202020204" pitchFamily="34" charset="0"/>
                <a:cs typeface="Arial" panose="020B0604020202020204" pitchFamily="34" charset="0"/>
              </a:rPr>
              <a:t>and </a:t>
            </a:r>
            <a:r>
              <a:rPr lang="en-US" sz="3600" b="1" dirty="0">
                <a:solidFill>
                  <a:srgbClr val="0A5598"/>
                </a:solidFill>
                <a:latin typeface="Arial" panose="020B0604020202020204" pitchFamily="34" charset="0"/>
                <a:cs typeface="Arial" panose="020B0604020202020204" pitchFamily="34" charset="0"/>
              </a:rPr>
              <a:t>“The Visible and the Invisible” </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en-US" sz="2000" b="1" dirty="0">
                <a:solidFill>
                  <a:schemeClr val="bg1">
                    <a:lumMod val="50000"/>
                  </a:schemeClr>
                </a:solidFill>
                <a:latin typeface="Arial" panose="020B0604020202020204" pitchFamily="34" charset="0"/>
                <a:cs typeface="Arial" panose="020B0604020202020204" pitchFamily="34" charset="0"/>
              </a:rPr>
              <a:t>(Handbook, </a:t>
            </a:r>
            <a:r>
              <a:rPr lang="en-US" sz="2000" b="1" dirty="0" smtClean="0">
                <a:solidFill>
                  <a:schemeClr val="bg1">
                    <a:lumMod val="50000"/>
                  </a:schemeClr>
                </a:solidFill>
                <a:latin typeface="Arial" panose="020B0604020202020204" pitchFamily="34" charset="0"/>
                <a:cs typeface="Arial" panose="020B0604020202020204" pitchFamily="34" charset="0"/>
              </a:rPr>
              <a:t>pages 74–76)</a:t>
            </a:r>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2135475"/>
            <a:ext cx="3851329" cy="4525963"/>
          </a:xfrm>
        </p:spPr>
        <p:txBody>
          <a:bodyPr>
            <a:normAutofit/>
          </a:bodyPr>
          <a:lstStyle/>
          <a:p>
            <a:pPr lvl="0"/>
            <a:r>
              <a:rPr lang="en-US" sz="2200" dirty="0">
                <a:latin typeface="Arial" panose="020B0604020202020204" pitchFamily="34" charset="0"/>
                <a:cs typeface="Arial" panose="020B0604020202020204" pitchFamily="34" charset="0"/>
              </a:rPr>
              <a:t>Creation is the work of the whole Trinity</a:t>
            </a:r>
            <a:r>
              <a:rPr lang="en-US" sz="2200" dirty="0" smtClean="0">
                <a:latin typeface="Arial" panose="020B0604020202020204" pitchFamily="34" charset="0"/>
                <a:cs typeface="Arial" panose="020B0604020202020204" pitchFamily="34" charset="0"/>
              </a:rPr>
              <a:t>.</a:t>
            </a:r>
          </a:p>
          <a:p>
            <a:r>
              <a:rPr lang="en-US" sz="2200" dirty="0">
                <a:latin typeface="Arial" panose="020B0604020202020204" pitchFamily="34" charset="0"/>
                <a:cs typeface="Arial" panose="020B0604020202020204" pitchFamily="34" charset="0"/>
              </a:rPr>
              <a:t>There is more to creation than what we can see or touch</a:t>
            </a:r>
            <a:r>
              <a:rPr lang="en-US" sz="2200" dirty="0" smtClean="0">
                <a:latin typeface="Arial" panose="020B0604020202020204" pitchFamily="34" charset="0"/>
                <a:cs typeface="Arial" panose="020B0604020202020204" pitchFamily="34" charset="0"/>
              </a:rPr>
              <a:t>.</a:t>
            </a:r>
          </a:p>
          <a:p>
            <a:pPr lvl="0"/>
            <a:r>
              <a:rPr lang="en-US" sz="2200" dirty="0">
                <a:latin typeface="Arial" panose="020B0604020202020204" pitchFamily="34" charset="0"/>
                <a:cs typeface="Arial" panose="020B0604020202020204" pitchFamily="34" charset="0"/>
              </a:rPr>
              <a:t>Angels are real, but they are beings of spirit, not matter. </a:t>
            </a:r>
          </a:p>
          <a:p>
            <a:endParaRPr lang="en-US" sz="2800" dirty="0">
              <a:latin typeface="Arial" panose="020B0604020202020204" pitchFamily="34" charset="0"/>
              <a:cs typeface="Arial" panose="020B0604020202020204" pitchFamily="34" charset="0"/>
            </a:endParaRPr>
          </a:p>
          <a:p>
            <a:pPr lvl="0"/>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8" name="Rectangle 7"/>
          <p:cNvSpPr/>
          <p:nvPr/>
        </p:nvSpPr>
        <p:spPr>
          <a:xfrm>
            <a:off x="7153858" y="4922100"/>
            <a:ext cx="1564852"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Cranach/www.shutterstock.com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2" name="Picture 1" descr="S13-shutterstock_12903752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0550" y="2140623"/>
            <a:ext cx="4286250" cy="2793592"/>
          </a:xfrm>
          <a:prstGeom prst="rect">
            <a:avLst/>
          </a:prstGeom>
        </p:spPr>
      </p:pic>
    </p:spTree>
    <p:extLst>
      <p:ext uri="{BB962C8B-B14F-4D97-AF65-F5344CB8AC3E}">
        <p14:creationId xmlns:p14="http://schemas.microsoft.com/office/powerpoint/2010/main" val="341522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r>
              <a:rPr lang="en-US" sz="4000" b="1" dirty="0" smtClean="0">
                <a:solidFill>
                  <a:srgbClr val="178D34"/>
                </a:solidFill>
                <a:latin typeface="Arial" panose="020B0604020202020204" pitchFamily="34" charset="0"/>
                <a:cs typeface="Arial" panose="020B0604020202020204" pitchFamily="34" charset="0"/>
              </a:rPr>
              <a:t>Let’s Reflect!</a:t>
            </a:r>
            <a:endParaRPr lang="en-US" sz="4000" b="1" dirty="0">
              <a:solidFill>
                <a:srgbClr val="178D34"/>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600201"/>
            <a:ext cx="8229600" cy="3974690"/>
          </a:xfrm>
        </p:spPr>
        <p:txBody>
          <a:bodyPr>
            <a:normAutofit/>
          </a:bodyPr>
          <a:lstStyle/>
          <a:p>
            <a:pPr marL="0" indent="0">
              <a:buNone/>
            </a:pPr>
            <a:r>
              <a:rPr lang="en-US" sz="2400" i="1" dirty="0" smtClean="0">
                <a:latin typeface="Arial" panose="020B0604020202020204" pitchFamily="34" charset="0"/>
                <a:cs typeface="Arial" panose="020B0604020202020204" pitchFamily="34" charset="0"/>
              </a:rPr>
              <a:t>God brings good out of the evil in our lives. Take a minute to reflect on this.</a:t>
            </a:r>
          </a:p>
          <a:p>
            <a:r>
              <a:rPr lang="en-US" sz="2400" dirty="0" smtClean="0">
                <a:latin typeface="Arial" panose="020B0604020202020204" pitchFamily="34" charset="0"/>
                <a:cs typeface="Arial" panose="020B0604020202020204" pitchFamily="34" charset="0"/>
              </a:rPr>
              <a:t>Think of a time when you experienced sadness, disappointment, or injustice. What was that like? How did you feel?</a:t>
            </a:r>
          </a:p>
          <a:p>
            <a:r>
              <a:rPr lang="en-US" sz="2400" dirty="0" smtClean="0">
                <a:latin typeface="Arial" panose="020B0604020202020204" pitchFamily="34" charset="0"/>
                <a:cs typeface="Arial" panose="020B0604020202020204" pitchFamily="34" charset="0"/>
              </a:rPr>
              <a:t>Even though that experience may not be something you like to remember, did anything good or positive come from the experience? Explain.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06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Arial" panose="020B0604020202020204" pitchFamily="34" charset="0"/>
                <a:cs typeface="Arial" panose="020B0604020202020204" pitchFamily="34" charset="0"/>
              </a:rPr>
              <a:t>The</a:t>
            </a:r>
            <a:r>
              <a:rPr lang="en-US" sz="2400" dirty="0" smtClean="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Old</a:t>
            </a:r>
            <a:r>
              <a:rPr lang="en-US" sz="6600" b="1" dirty="0" smtClean="0">
                <a:solidFill>
                  <a:srgbClr val="314BCD"/>
                </a:solidFill>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Testament</a:t>
            </a:r>
            <a:r>
              <a:rPr lang="en-US" sz="6600" b="1" dirty="0" smtClean="0">
                <a:solidFill>
                  <a:srgbClr val="314BCD"/>
                </a:solidFill>
                <a:latin typeface="Arial" panose="020B0604020202020204" pitchFamily="34" charset="0"/>
                <a:cs typeface="Arial" panose="020B0604020202020204" pitchFamily="34" charset="0"/>
              </a:rPr>
              <a:t> </a:t>
            </a:r>
            <a:endParaRPr lang="en-US" sz="6600" b="1" dirty="0">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3425506" y="1386838"/>
            <a:ext cx="4865471"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the </a:t>
            </a:r>
            <a:r>
              <a:rPr lang="en-US" sz="8000" b="1" dirty="0" smtClean="0">
                <a:solidFill>
                  <a:srgbClr val="C30027"/>
                </a:solidFill>
                <a:latin typeface="Arial" panose="020B0604020202020204" pitchFamily="34" charset="0"/>
                <a:cs typeface="Arial" panose="020B0604020202020204" pitchFamily="34" charset="0"/>
              </a:rPr>
              <a:t>Trinity</a:t>
            </a:r>
            <a:endParaRPr lang="en-US" sz="8000" b="1" dirty="0">
              <a:solidFill>
                <a:srgbClr val="C30027"/>
              </a:solidFill>
            </a:endParaRPr>
          </a:p>
        </p:txBody>
      </p:sp>
      <p:sp>
        <p:nvSpPr>
          <p:cNvPr id="8" name="Rectangle 7"/>
          <p:cNvSpPr/>
          <p:nvPr/>
        </p:nvSpPr>
        <p:spPr>
          <a:xfrm>
            <a:off x="577717" y="2691958"/>
            <a:ext cx="3712788" cy="29080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178D34"/>
                </a:solidFill>
                <a:latin typeface="Arial" panose="020B0604020202020204" pitchFamily="34" charset="0"/>
                <a:cs typeface="Arial" panose="020B0604020202020204" pitchFamily="34" charset="0"/>
              </a:rPr>
              <a:t>Chapter </a:t>
            </a:r>
            <a:r>
              <a:rPr lang="en-US" sz="2000" dirty="0" smtClean="0">
                <a:solidFill>
                  <a:srgbClr val="178D34"/>
                </a:solidFill>
                <a:latin typeface="Arial" panose="020B0604020202020204" pitchFamily="34" charset="0"/>
                <a:cs typeface="Arial" panose="020B0604020202020204" pitchFamily="34" charset="0"/>
              </a:rPr>
              <a:t>6</a:t>
            </a:r>
            <a:endParaRPr lang="en-US" sz="2000" dirty="0">
              <a:solidFill>
                <a:srgbClr val="178D34"/>
              </a:solidFill>
              <a:latin typeface="Arial" panose="020B0604020202020204" pitchFamily="34" charset="0"/>
              <a:cs typeface="Arial" panose="020B0604020202020204" pitchFamily="34" charset="0"/>
            </a:endParaRPr>
          </a:p>
          <a:p>
            <a:pPr algn="ctr"/>
            <a:r>
              <a:rPr lang="en-US" sz="3600" dirty="0" smtClean="0">
                <a:solidFill>
                  <a:srgbClr val="178D34"/>
                </a:solidFill>
                <a:latin typeface="Arial" panose="020B0604020202020204" pitchFamily="34" charset="0"/>
                <a:cs typeface="Arial" panose="020B0604020202020204" pitchFamily="34" charset="0"/>
              </a:rPr>
              <a:t>Creation</a:t>
            </a:r>
            <a:endParaRPr lang="en-US" sz="3600" dirty="0">
              <a:solidFill>
                <a:srgbClr val="178D34"/>
              </a:solidFill>
              <a:latin typeface="Arial" panose="020B0604020202020204" pitchFamily="34" charset="0"/>
              <a:cs typeface="Arial" panose="020B0604020202020204" pitchFamily="34" charset="0"/>
            </a:endParaRPr>
          </a:p>
        </p:txBody>
      </p:sp>
      <p:sp>
        <p:nvSpPr>
          <p:cNvPr id="10" name="Rectangle 9"/>
          <p:cNvSpPr/>
          <p:nvPr/>
        </p:nvSpPr>
        <p:spPr>
          <a:xfrm>
            <a:off x="3205106" y="5253725"/>
            <a:ext cx="4572000" cy="200055"/>
          </a:xfrm>
          <a:prstGeom prst="rect">
            <a:avLst/>
          </a:prstGeom>
        </p:spPr>
        <p:txBody>
          <a:bodyPr>
            <a:spAutoFit/>
          </a:bodyPr>
          <a:lstStyle/>
          <a:p>
            <a:pPr algn="r"/>
            <a:r>
              <a:rPr lang="en-US" sz="700" dirty="0" smtClean="0">
                <a:solidFill>
                  <a:srgbClr val="A6A6A6"/>
                </a:solidFill>
                <a:latin typeface="Arial" panose="020B0604020202020204" pitchFamily="34" charset="0"/>
                <a:cs typeface="Arial" panose="020B0604020202020204" pitchFamily="34" charset="0"/>
              </a:rPr>
              <a:t>© Alexandr79 </a:t>
            </a:r>
            <a:r>
              <a:rPr lang="en-US" sz="700" dirty="0">
                <a:solidFill>
                  <a:srgbClr val="A6A6A6"/>
                </a:solidFill>
                <a:latin typeface="Arial" panose="020B0604020202020204" pitchFamily="34" charset="0"/>
                <a:cs typeface="Arial" panose="020B0604020202020204" pitchFamily="34" charset="0"/>
              </a:rPr>
              <a:t>/www.shutterstock.com</a:t>
            </a:r>
          </a:p>
        </p:txBody>
      </p:sp>
      <p:pic>
        <p:nvPicPr>
          <p:cNvPr id="11" name="Picture 10" descr="S2-shutterstock_17433554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2721" y="3041221"/>
            <a:ext cx="2914385" cy="2212504"/>
          </a:xfrm>
          <a:prstGeom prst="rect">
            <a:avLst/>
          </a:prstGeom>
        </p:spPr>
      </p:pic>
    </p:spTree>
    <p:extLst>
      <p:ext uri="{BB962C8B-B14F-4D97-AF65-F5344CB8AC3E}">
        <p14:creationId xmlns:p14="http://schemas.microsoft.com/office/powerpoint/2010/main" val="2465250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sz="4200" b="1" dirty="0" smtClean="0">
                <a:latin typeface="Arial" pitchFamily="34" charset="0"/>
                <a:cs typeface="Arial" pitchFamily="34" charset="0"/>
              </a:rPr>
              <a:t>Chapter Summary</a:t>
            </a:r>
            <a:br>
              <a:rPr lang="en-US" sz="4200" b="1" dirty="0" smtClean="0">
                <a:latin typeface="Arial" pitchFamily="34" charset="0"/>
                <a:cs typeface="Arial" pitchFamily="34" charset="0"/>
              </a:rPr>
            </a:br>
            <a:r>
              <a:rPr lang="en-US" sz="3100" b="1" dirty="0" smtClean="0">
                <a:latin typeface="Arial" pitchFamily="34" charset="0"/>
                <a:cs typeface="Arial" pitchFamily="34" charset="0"/>
              </a:rPr>
              <a:t>Creation</a:t>
            </a:r>
            <a:endParaRPr lang="en-US" sz="3100" b="1" dirty="0">
              <a:latin typeface="Arial" pitchFamily="34" charset="0"/>
              <a:cs typeface="Arial" pitchFamily="34" charset="0"/>
            </a:endParaRPr>
          </a:p>
        </p:txBody>
      </p:sp>
      <p:sp>
        <p:nvSpPr>
          <p:cNvPr id="7" name="Rectangle 6"/>
          <p:cNvSpPr/>
          <p:nvPr/>
        </p:nvSpPr>
        <p:spPr>
          <a:xfrm>
            <a:off x="4129549" y="1758051"/>
            <a:ext cx="4645962" cy="3816429"/>
          </a:xfrm>
          <a:prstGeom prst="rect">
            <a:avLst/>
          </a:prstGeom>
        </p:spPr>
        <p:txBody>
          <a:bodyPr wrap="square">
            <a:spAutoFit/>
          </a:bodyPr>
          <a:lstStyle/>
          <a:p>
            <a:r>
              <a:rPr lang="en-US" sz="2200" dirty="0" smtClean="0">
                <a:latin typeface="Arial" panose="020B0604020202020204" pitchFamily="34" charset="0"/>
                <a:cs typeface="Arial" panose="020B0604020202020204" pitchFamily="34" charset="0"/>
              </a:rPr>
              <a:t>God—Father</a:t>
            </a:r>
            <a:r>
              <a:rPr lang="en-US" sz="2200" dirty="0">
                <a:latin typeface="Arial" panose="020B0604020202020204" pitchFamily="34" charset="0"/>
                <a:cs typeface="Arial" panose="020B0604020202020204" pitchFamily="34" charset="0"/>
              </a:rPr>
              <a:t>, Son, and Holy Spirit—is the creator of all things—visible and invisible, as we say in the Creed. Although God created the world to be good, </a:t>
            </a:r>
            <a:r>
              <a:rPr lang="en-US" sz="2200" dirty="0" smtClean="0">
                <a:latin typeface="Arial" panose="020B0604020202020204" pitchFamily="34" charset="0"/>
                <a:cs typeface="Arial" panose="020B0604020202020204" pitchFamily="34" charset="0"/>
              </a:rPr>
              <a:t>evil </a:t>
            </a:r>
            <a:r>
              <a:rPr lang="en-US" sz="2200" dirty="0">
                <a:latin typeface="Arial" panose="020B0604020202020204" pitchFamily="34" charset="0"/>
                <a:cs typeface="Arial" panose="020B0604020202020204" pitchFamily="34" charset="0"/>
              </a:rPr>
              <a:t>exists. Evil is not of God, nor is evil desired by God. His saving power is revealed as he brings about good from evil in his ongoing work of creation. God will bring all creation to perfection through his Son, Jesus Christ</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9" name="Rectangle 8"/>
          <p:cNvSpPr/>
          <p:nvPr/>
        </p:nvSpPr>
        <p:spPr>
          <a:xfrm>
            <a:off x="-34533" y="4387747"/>
            <a:ext cx="1415772"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serav/www.shutterstock.com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0" name="Picture 9" descr="S3-shutterstock_18336517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 y="1758051"/>
            <a:ext cx="3951972" cy="2629696"/>
          </a:xfrm>
          <a:prstGeom prst="rect">
            <a:avLst/>
          </a:prstGeom>
        </p:spPr>
      </p:pic>
    </p:spTree>
    <p:extLst>
      <p:ext uri="{BB962C8B-B14F-4D97-AF65-F5344CB8AC3E}">
        <p14:creationId xmlns:p14="http://schemas.microsoft.com/office/powerpoint/2010/main" val="401724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solidFill>
                  <a:srgbClr val="0A5598"/>
                </a:solidFill>
                <a:latin typeface="Arial" panose="020B0604020202020204" pitchFamily="34" charset="0"/>
                <a:cs typeface="Arial" panose="020B0604020202020204" pitchFamily="34" charset="0"/>
              </a:rPr>
              <a:t>Introduction </a:t>
            </a:r>
            <a:r>
              <a:rPr lang="en-US" sz="3600" b="1" dirty="0">
                <a:solidFill>
                  <a:srgbClr val="0A5598"/>
                </a:solidFill>
                <a:latin typeface="Arial" panose="020B0604020202020204" pitchFamily="34" charset="0"/>
                <a:cs typeface="Arial" panose="020B0604020202020204" pitchFamily="34" charset="0"/>
              </a:rPr>
              <a:t>and </a:t>
            </a:r>
            <a:r>
              <a:rPr lang="en-US" sz="3600" b="1" dirty="0" smtClean="0">
                <a:solidFill>
                  <a:srgbClr val="0A5598"/>
                </a:solidFill>
                <a:latin typeface="Arial" panose="020B0604020202020204" pitchFamily="34" charset="0"/>
                <a:cs typeface="Arial" panose="020B0604020202020204" pitchFamily="34" charset="0"/>
              </a:rPr>
              <a:t>“Why </a:t>
            </a:r>
            <a:r>
              <a:rPr lang="en-US" sz="3600" b="1" dirty="0">
                <a:solidFill>
                  <a:srgbClr val="0A5598"/>
                </a:solidFill>
                <a:latin typeface="Arial" panose="020B0604020202020204" pitchFamily="34" charset="0"/>
                <a:cs typeface="Arial" panose="020B0604020202020204" pitchFamily="34" charset="0"/>
              </a:rPr>
              <a:t>Does Evil </a:t>
            </a:r>
            <a:r>
              <a:rPr lang="en-US" sz="3600" b="1" dirty="0" smtClean="0">
                <a:solidFill>
                  <a:srgbClr val="0A5598"/>
                </a:solidFill>
                <a:latin typeface="Arial" panose="020B0604020202020204" pitchFamily="34" charset="0"/>
                <a:cs typeface="Arial" panose="020B0604020202020204" pitchFamily="34" charset="0"/>
              </a:rPr>
              <a:t>Exist” </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r>
              <a:rPr lang="en-US" sz="2000" b="1" dirty="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pages 68–71)</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678426" y="2065970"/>
            <a:ext cx="4002063" cy="3181485"/>
          </a:xfrm>
        </p:spPr>
        <p:txBody>
          <a:bodyPr>
            <a:normAutofit/>
          </a:bodyPr>
          <a:lstStyle/>
          <a:p>
            <a:pPr marL="0" indent="0">
              <a:buNone/>
            </a:pPr>
            <a:r>
              <a:rPr lang="en-US" sz="2400" dirty="0">
                <a:latin typeface="Arial" panose="020B0604020202020204" pitchFamily="34" charset="0"/>
                <a:cs typeface="Arial" panose="020B0604020202020204" pitchFamily="34" charset="0"/>
              </a:rPr>
              <a:t>God created all that exists </a:t>
            </a:r>
            <a:r>
              <a:rPr lang="en-US" sz="2400" dirty="0" smtClean="0">
                <a:latin typeface="Arial" panose="020B0604020202020204" pitchFamily="34" charset="0"/>
                <a:cs typeface="Arial" panose="020B0604020202020204" pitchFamily="34" charset="0"/>
              </a:rPr>
              <a:t>that we might share </a:t>
            </a:r>
            <a:r>
              <a:rPr lang="en-US" sz="2400" dirty="0">
                <a:latin typeface="Arial" panose="020B0604020202020204" pitchFamily="34" charset="0"/>
                <a:cs typeface="Arial" panose="020B0604020202020204" pitchFamily="34" charset="0"/>
              </a:rPr>
              <a:t>in his love and glory. While God allows evil to exist, he never </a:t>
            </a:r>
            <a:r>
              <a:rPr lang="en-US" sz="2400" dirty="0" smtClean="0">
                <a:latin typeface="Arial" panose="020B0604020202020204" pitchFamily="34" charset="0"/>
                <a:cs typeface="Arial" panose="020B0604020202020204" pitchFamily="34" charset="0"/>
              </a:rPr>
              <a:t>ceases to bring good </a:t>
            </a:r>
            <a:r>
              <a:rPr lang="en-US" sz="2400" dirty="0">
                <a:latin typeface="Arial" panose="020B0604020202020204" pitchFamily="34" charset="0"/>
                <a:cs typeface="Arial" panose="020B0604020202020204" pitchFamily="34" charset="0"/>
              </a:rPr>
              <a:t>out of evil</a:t>
            </a:r>
            <a:r>
              <a:rPr lang="en-US" sz="2400" dirty="0" smtClean="0">
                <a:latin typeface="Arial" panose="020B0604020202020204" pitchFamily="34" charset="0"/>
                <a:cs typeface="Arial" panose="020B0604020202020204" pitchFamily="34" charset="0"/>
              </a:rPr>
              <a:t>.</a:t>
            </a:r>
          </a:p>
        </p:txBody>
      </p:sp>
      <p:sp>
        <p:nvSpPr>
          <p:cNvPr id="7" name="Rectangle 6"/>
          <p:cNvSpPr/>
          <p:nvPr/>
        </p:nvSpPr>
        <p:spPr>
          <a:xfrm>
            <a:off x="7204600" y="4281684"/>
            <a:ext cx="1338828"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iurii/www.shutterstock.com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4-shutterstock_12967382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9536" y="2066473"/>
            <a:ext cx="3443892" cy="2215211"/>
          </a:xfrm>
          <a:prstGeom prst="rect">
            <a:avLst/>
          </a:prstGeom>
        </p:spPr>
      </p:pic>
    </p:spTree>
    <p:extLst>
      <p:ext uri="{BB962C8B-B14F-4D97-AF65-F5344CB8AC3E}">
        <p14:creationId xmlns:p14="http://schemas.microsoft.com/office/powerpoint/2010/main" val="312170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solidFill>
                  <a:srgbClr val="0A5598"/>
                </a:solidFill>
                <a:latin typeface="Arial" panose="020B0604020202020204" pitchFamily="34" charset="0"/>
                <a:cs typeface="Arial" panose="020B0604020202020204" pitchFamily="34" charset="0"/>
              </a:rPr>
              <a:t>Introduction </a:t>
            </a:r>
            <a:r>
              <a:rPr lang="en-US" sz="3600" b="1" dirty="0">
                <a:solidFill>
                  <a:srgbClr val="0A5598"/>
                </a:solidFill>
                <a:latin typeface="Arial" panose="020B0604020202020204" pitchFamily="34" charset="0"/>
                <a:cs typeface="Arial" panose="020B0604020202020204" pitchFamily="34" charset="0"/>
              </a:rPr>
              <a:t>and </a:t>
            </a:r>
            <a:r>
              <a:rPr lang="en-US" sz="3600" b="1" dirty="0" smtClean="0">
                <a:solidFill>
                  <a:srgbClr val="0A5598"/>
                </a:solidFill>
                <a:latin typeface="Arial" panose="020B0604020202020204" pitchFamily="34" charset="0"/>
                <a:cs typeface="Arial" panose="020B0604020202020204" pitchFamily="34" charset="0"/>
              </a:rPr>
              <a:t>“Why </a:t>
            </a:r>
            <a:r>
              <a:rPr lang="en-US" sz="3600" b="1" dirty="0">
                <a:solidFill>
                  <a:srgbClr val="0A5598"/>
                </a:solidFill>
                <a:latin typeface="Arial" panose="020B0604020202020204" pitchFamily="34" charset="0"/>
                <a:cs typeface="Arial" panose="020B0604020202020204" pitchFamily="34" charset="0"/>
              </a:rPr>
              <a:t>Does Evil </a:t>
            </a:r>
            <a:r>
              <a:rPr lang="en-US" sz="3600" b="1" dirty="0" smtClean="0">
                <a:solidFill>
                  <a:srgbClr val="0A5598"/>
                </a:solidFill>
                <a:latin typeface="Arial" panose="020B0604020202020204" pitchFamily="34" charset="0"/>
                <a:cs typeface="Arial" panose="020B0604020202020204" pitchFamily="34" charset="0"/>
              </a:rPr>
              <a:t>Exist” </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r>
              <a:rPr lang="en-US" sz="2000" b="1" dirty="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pages 68–71)</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495176" y="1805185"/>
            <a:ext cx="3975315" cy="3787520"/>
          </a:xfrm>
        </p:spPr>
        <p:txBody>
          <a:bodyPr>
            <a:normAutofit/>
          </a:bodyPr>
          <a:lstStyle/>
          <a:p>
            <a:pPr lvl="0"/>
            <a:r>
              <a:rPr lang="en-US" sz="2400" b="1" dirty="0">
                <a:latin typeface="Arial" panose="020B0604020202020204" pitchFamily="34" charset="0"/>
                <a:cs typeface="Arial" panose="020B0604020202020204" pitchFamily="34" charset="0"/>
              </a:rPr>
              <a:t>God is good </a:t>
            </a:r>
            <a:r>
              <a:rPr lang="en-US" sz="2400" dirty="0">
                <a:latin typeface="Arial" panose="020B0604020202020204" pitchFamily="34" charset="0"/>
                <a:cs typeface="Arial" panose="020B0604020202020204" pitchFamily="34" charset="0"/>
              </a:rPr>
              <a:t>and created everything that exists to be good</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God </a:t>
            </a:r>
            <a:r>
              <a:rPr lang="en-US" sz="2400" b="1" dirty="0">
                <a:latin typeface="Arial" panose="020B0604020202020204" pitchFamily="34" charset="0"/>
                <a:cs typeface="Arial" panose="020B0604020202020204" pitchFamily="34" charset="0"/>
              </a:rPr>
              <a:t>allows</a:t>
            </a:r>
            <a:r>
              <a:rPr lang="en-US" sz="2400" dirty="0">
                <a:latin typeface="Arial" panose="020B0604020202020204" pitchFamily="34" charset="0"/>
                <a:cs typeface="Arial" panose="020B0604020202020204" pitchFamily="34" charset="0"/>
              </a:rPr>
              <a:t> evil to exist. This is a great mystery we will never fully understand in this life</a:t>
            </a:r>
            <a:r>
              <a:rPr lang="en-US" sz="2400"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p:txBody>
      </p:sp>
      <p:sp>
        <p:nvSpPr>
          <p:cNvPr id="7" name="TextBox 6"/>
          <p:cNvSpPr txBox="1"/>
          <p:nvPr/>
        </p:nvSpPr>
        <p:spPr>
          <a:xfrm>
            <a:off x="628180" y="5184397"/>
            <a:ext cx="2727702" cy="200055"/>
          </a:xfrm>
          <a:prstGeom prst="rect">
            <a:avLst/>
          </a:prstGeom>
          <a:noFill/>
        </p:spPr>
        <p:txBody>
          <a:bodyPr wrap="square" rtlCol="0">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AlinaMD/www.istockphoto.com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5-iStock_00005647189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022" y="1590398"/>
            <a:ext cx="3619500" cy="3619500"/>
          </a:xfrm>
          <a:prstGeom prst="rect">
            <a:avLst/>
          </a:prstGeom>
        </p:spPr>
      </p:pic>
    </p:spTree>
    <p:extLst>
      <p:ext uri="{BB962C8B-B14F-4D97-AF65-F5344CB8AC3E}">
        <p14:creationId xmlns:p14="http://schemas.microsoft.com/office/powerpoint/2010/main" val="1447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solidFill>
                  <a:srgbClr val="0A5598"/>
                </a:solidFill>
                <a:latin typeface="Arial" panose="020B0604020202020204" pitchFamily="34" charset="0"/>
                <a:cs typeface="Arial" panose="020B0604020202020204" pitchFamily="34" charset="0"/>
              </a:rPr>
              <a:t>Introduction </a:t>
            </a:r>
            <a:r>
              <a:rPr lang="en-US" sz="3600" b="1" dirty="0">
                <a:solidFill>
                  <a:srgbClr val="0A5598"/>
                </a:solidFill>
                <a:latin typeface="Arial" panose="020B0604020202020204" pitchFamily="34" charset="0"/>
                <a:cs typeface="Arial" panose="020B0604020202020204" pitchFamily="34" charset="0"/>
              </a:rPr>
              <a:t>and </a:t>
            </a:r>
            <a:r>
              <a:rPr lang="en-US" sz="3600" b="1" dirty="0" smtClean="0">
                <a:solidFill>
                  <a:srgbClr val="0A5598"/>
                </a:solidFill>
                <a:latin typeface="Arial" panose="020B0604020202020204" pitchFamily="34" charset="0"/>
                <a:cs typeface="Arial" panose="020B0604020202020204" pitchFamily="34" charset="0"/>
              </a:rPr>
              <a:t>“Why </a:t>
            </a:r>
            <a:r>
              <a:rPr lang="en-US" sz="3600" b="1" dirty="0">
                <a:solidFill>
                  <a:srgbClr val="0A5598"/>
                </a:solidFill>
                <a:latin typeface="Arial" panose="020B0604020202020204" pitchFamily="34" charset="0"/>
                <a:cs typeface="Arial" panose="020B0604020202020204" pitchFamily="34" charset="0"/>
              </a:rPr>
              <a:t>Does Evil </a:t>
            </a:r>
            <a:r>
              <a:rPr lang="en-US" sz="3600" b="1" dirty="0" smtClean="0">
                <a:solidFill>
                  <a:srgbClr val="0A5598"/>
                </a:solidFill>
                <a:latin typeface="Arial" panose="020B0604020202020204" pitchFamily="34" charset="0"/>
                <a:cs typeface="Arial" panose="020B0604020202020204" pitchFamily="34" charset="0"/>
              </a:rPr>
              <a:t>Exist” </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r>
              <a:rPr lang="en-US" sz="2000" b="1" dirty="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pages 68–71)</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588574"/>
            <a:ext cx="8229600" cy="4878092"/>
          </a:xfrm>
        </p:spPr>
        <p:txBody>
          <a:bodyPr>
            <a:normAutofit/>
          </a:bodyPr>
          <a:lstStyle/>
          <a:p>
            <a:r>
              <a:rPr lang="en-US" sz="2200" dirty="0" smtClean="0">
                <a:latin typeface="Arial" panose="020B0604020202020204" pitchFamily="34" charset="0"/>
                <a:cs typeface="Arial" panose="020B0604020202020204" pitchFamily="34" charset="0"/>
              </a:rPr>
              <a:t>God </a:t>
            </a:r>
            <a:r>
              <a:rPr lang="en-US" sz="2200" dirty="0">
                <a:latin typeface="Arial" panose="020B0604020202020204" pitchFamily="34" charset="0"/>
                <a:cs typeface="Arial" panose="020B0604020202020204" pitchFamily="34" charset="0"/>
              </a:rPr>
              <a:t>has the power </a:t>
            </a:r>
            <a:r>
              <a:rPr lang="en-US" sz="2200" dirty="0" smtClean="0">
                <a:latin typeface="Arial" panose="020B0604020202020204" pitchFamily="34" charset="0"/>
                <a:cs typeface="Arial" panose="020B0604020202020204" pitchFamily="34" charset="0"/>
              </a:rPr>
              <a:t>to </a:t>
            </a:r>
            <a:r>
              <a:rPr lang="en-US" sz="2200" b="1" dirty="0" smtClean="0">
                <a:latin typeface="Arial" panose="020B0604020202020204" pitchFamily="34" charset="0"/>
                <a:cs typeface="Arial" panose="020B0604020202020204" pitchFamily="34" charset="0"/>
              </a:rPr>
              <a:t>bring good </a:t>
            </a:r>
            <a:r>
              <a:rPr lang="en-US" sz="2200" b="1" dirty="0">
                <a:latin typeface="Arial" panose="020B0604020202020204" pitchFamily="34" charset="0"/>
                <a:cs typeface="Arial" panose="020B0604020202020204" pitchFamily="34" charset="0"/>
              </a:rPr>
              <a:t>out of that </a:t>
            </a:r>
            <a:r>
              <a:rPr lang="en-US" sz="2200" b="1" dirty="0" smtClean="0">
                <a:latin typeface="Arial" panose="020B0604020202020204" pitchFamily="34" charset="0"/>
                <a:cs typeface="Arial" panose="020B0604020202020204" pitchFamily="34" charset="0"/>
              </a:rPr>
              <a:t>evil.</a:t>
            </a:r>
            <a:endParaRPr lang="en-US" sz="2200" dirty="0" smtClean="0">
              <a:latin typeface="Arial" panose="020B0604020202020204" pitchFamily="34" charset="0"/>
              <a:cs typeface="Arial" panose="020B0604020202020204" pitchFamily="34" charset="0"/>
            </a:endParaRPr>
          </a:p>
          <a:p>
            <a:pPr lvl="0"/>
            <a:r>
              <a:rPr lang="en-US" sz="2200" dirty="0" smtClean="0">
                <a:latin typeface="Arial" panose="020B0604020202020204" pitchFamily="34" charset="0"/>
                <a:cs typeface="Arial" panose="020B0604020202020204" pitchFamily="34" charset="0"/>
              </a:rPr>
              <a:t>We </a:t>
            </a:r>
            <a:r>
              <a:rPr lang="en-US" sz="2200" dirty="0">
                <a:latin typeface="Arial" panose="020B0604020202020204" pitchFamily="34" charset="0"/>
                <a:cs typeface="Arial" panose="020B0604020202020204" pitchFamily="34" charset="0"/>
              </a:rPr>
              <a:t>trust and hope in God’s power to bring about good. </a:t>
            </a:r>
            <a:r>
              <a:rPr lang="en-US" sz="2200" b="1" dirty="0" smtClean="0">
                <a:latin typeface="Arial" panose="020B0604020202020204" pitchFamily="34" charset="0"/>
                <a:cs typeface="Arial" panose="020B0604020202020204" pitchFamily="34" charset="0"/>
              </a:rPr>
              <a:t>This trust </a:t>
            </a:r>
            <a:r>
              <a:rPr lang="en-US" sz="2200" b="1" dirty="0">
                <a:latin typeface="Arial" panose="020B0604020202020204" pitchFamily="34" charset="0"/>
                <a:cs typeface="Arial" panose="020B0604020202020204" pitchFamily="34" charset="0"/>
              </a:rPr>
              <a:t>is rooted in the life of Jesus Christ</a:t>
            </a:r>
            <a:r>
              <a:rPr lang="en-US" sz="2200" dirty="0">
                <a:latin typeface="Arial" panose="020B0604020202020204" pitchFamily="34" charset="0"/>
                <a:cs typeface="Arial" panose="020B0604020202020204" pitchFamily="34" charset="0"/>
              </a:rPr>
              <a:t>, who was raised to eternal life after suffering ev</a:t>
            </a:r>
            <a:r>
              <a:rPr lang="en-US" sz="2400" dirty="0">
                <a:latin typeface="Arial" panose="020B0604020202020204" pitchFamily="34" charset="0"/>
                <a:cs typeface="Arial" panose="020B0604020202020204" pitchFamily="34" charset="0"/>
              </a:rPr>
              <a:t>il.</a:t>
            </a:r>
          </a:p>
          <a:p>
            <a:endParaRPr lang="en-US" sz="280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0" indent="0">
              <a:buNone/>
            </a:pPr>
            <a:endParaRPr lang="en-US" dirty="0"/>
          </a:p>
        </p:txBody>
      </p:sp>
      <p:sp>
        <p:nvSpPr>
          <p:cNvPr id="7" name="TextBox 6"/>
          <p:cNvSpPr txBox="1"/>
          <p:nvPr/>
        </p:nvSpPr>
        <p:spPr>
          <a:xfrm>
            <a:off x="3277351" y="5418453"/>
            <a:ext cx="2448141" cy="200055"/>
          </a:xfrm>
          <a:prstGeom prst="rect">
            <a:avLst/>
          </a:prstGeom>
          <a:noFill/>
        </p:spPr>
        <p:txBody>
          <a:bodyPr wrap="square" rtlCol="0">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a:t>
            </a:r>
            <a:r>
              <a:rPr lang="en-US" sz="700" dirty="0" err="1" smtClean="0">
                <a:solidFill>
                  <a:schemeClr val="bg1">
                    <a:lumMod val="65000"/>
                  </a:schemeClr>
                </a:solidFill>
                <a:latin typeface="Arial" panose="020B0604020202020204" pitchFamily="34" charset="0"/>
                <a:cs typeface="Arial" panose="020B0604020202020204" pitchFamily="34" charset="0"/>
              </a:rPr>
              <a:t>Sogno</a:t>
            </a:r>
            <a:r>
              <a:rPr lang="en-US" sz="700" dirty="0" smtClean="0">
                <a:solidFill>
                  <a:schemeClr val="bg1">
                    <a:lumMod val="65000"/>
                  </a:schemeClr>
                </a:solidFill>
                <a:latin typeface="Arial" panose="020B0604020202020204" pitchFamily="34" charset="0"/>
                <a:cs typeface="Arial" panose="020B0604020202020204" pitchFamily="34" charset="0"/>
              </a:rPr>
              <a:t> </a:t>
            </a:r>
            <a:r>
              <a:rPr lang="en-US" sz="700" dirty="0" err="1">
                <a:solidFill>
                  <a:schemeClr val="bg1">
                    <a:lumMod val="65000"/>
                  </a:schemeClr>
                </a:solidFill>
                <a:latin typeface="Arial" panose="020B0604020202020204" pitchFamily="34" charset="0"/>
                <a:cs typeface="Arial" panose="020B0604020202020204" pitchFamily="34" charset="0"/>
              </a:rPr>
              <a:t>Lucido</a:t>
            </a:r>
            <a:r>
              <a:rPr lang="en-US" sz="700" dirty="0">
                <a:solidFill>
                  <a:schemeClr val="bg1">
                    <a:lumMod val="65000"/>
                  </a:schemeClr>
                </a:solidFill>
                <a:latin typeface="Arial" panose="020B0604020202020204" pitchFamily="34" charset="0"/>
                <a:cs typeface="Arial" panose="020B0604020202020204" pitchFamily="34" charset="0"/>
              </a:rPr>
              <a:t> </a:t>
            </a:r>
            <a:r>
              <a:rPr lang="en-US" sz="700" dirty="0" smtClean="0">
                <a:solidFill>
                  <a:schemeClr val="bg1">
                    <a:lumMod val="65000"/>
                  </a:schemeClr>
                </a:solidFill>
                <a:latin typeface="Arial" panose="020B0604020202020204" pitchFamily="34" charset="0"/>
                <a:cs typeface="Arial" panose="020B0604020202020204" pitchFamily="34" charset="0"/>
              </a:rPr>
              <a:t>/ 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6-shutterstock_15975543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9415" y="3292968"/>
            <a:ext cx="3231906" cy="2154604"/>
          </a:xfrm>
          <a:prstGeom prst="rect">
            <a:avLst/>
          </a:prstGeom>
        </p:spPr>
      </p:pic>
    </p:spTree>
    <p:extLst>
      <p:ext uri="{BB962C8B-B14F-4D97-AF65-F5344CB8AC3E}">
        <p14:creationId xmlns:p14="http://schemas.microsoft.com/office/powerpoint/2010/main" val="29974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a:bodyPr>
          <a:lstStyle/>
          <a:p>
            <a:pPr>
              <a:lnSpc>
                <a:spcPct val="110000"/>
              </a:lnSpc>
            </a:pPr>
            <a:r>
              <a:rPr lang="en-US" sz="4200" b="1" dirty="0" smtClean="0">
                <a:solidFill>
                  <a:srgbClr val="178D34"/>
                </a:solidFill>
                <a:latin typeface="Arial" panose="020B0604020202020204" pitchFamily="34" charset="0"/>
                <a:cs typeface="Arial" panose="020B0604020202020204" pitchFamily="34" charset="0"/>
              </a:rPr>
              <a:t>“Sin”</a:t>
            </a:r>
            <a:br>
              <a:rPr lang="en-US" sz="4200" b="1" dirty="0" smtClean="0">
                <a:solidFill>
                  <a:srgbClr val="178D34"/>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r>
              <a:rPr lang="en-US" sz="2000" b="1" dirty="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pages </a:t>
            </a:r>
            <a:r>
              <a:rPr lang="en-US" sz="2000" b="1" dirty="0">
                <a:solidFill>
                  <a:schemeClr val="tx1">
                    <a:lumMod val="50000"/>
                    <a:lumOff val="50000"/>
                  </a:schemeClr>
                </a:solidFill>
                <a:latin typeface="Arial" panose="020B0604020202020204" pitchFamily="34" charset="0"/>
                <a:cs typeface="Arial" panose="020B0604020202020204" pitchFamily="34" charset="0"/>
              </a:rPr>
              <a:t>71–72</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Content Placeholder 2"/>
          <p:cNvSpPr>
            <a:spLocks noGrp="1"/>
          </p:cNvSpPr>
          <p:nvPr>
            <p:ph idx="1"/>
          </p:nvPr>
        </p:nvSpPr>
        <p:spPr>
          <a:xfrm>
            <a:off x="855406" y="1848174"/>
            <a:ext cx="3775588" cy="3715718"/>
          </a:xfrm>
        </p:spPr>
        <p:txBody>
          <a:bodyPr>
            <a:normAutofit/>
          </a:bodyPr>
          <a:lstStyle/>
          <a:p>
            <a:pPr marL="0" indent="0">
              <a:buNone/>
            </a:pPr>
            <a:r>
              <a:rPr lang="en-US" sz="2400" dirty="0">
                <a:latin typeface="Arial" panose="020B0604020202020204" pitchFamily="34" charset="0"/>
                <a:cs typeface="Arial" panose="020B0604020202020204" pitchFamily="34" charset="0"/>
              </a:rPr>
              <a:t>Human sin, which separates us from God and one another, is one reason that evil exists.</a:t>
            </a:r>
            <a:endParaRPr lang="en-US" sz="2400" i="1" dirty="0">
              <a:latin typeface="Arial" panose="020B0604020202020204" pitchFamily="34" charset="0"/>
              <a:cs typeface="Arial" panose="020B0604020202020204" pitchFamily="34" charset="0"/>
            </a:endParaRPr>
          </a:p>
        </p:txBody>
      </p:sp>
      <p:sp>
        <p:nvSpPr>
          <p:cNvPr id="10" name="TextBox 9"/>
          <p:cNvSpPr txBox="1"/>
          <p:nvPr/>
        </p:nvSpPr>
        <p:spPr>
          <a:xfrm>
            <a:off x="5042188" y="4989680"/>
            <a:ext cx="3223648" cy="200055"/>
          </a:xfrm>
          <a:prstGeom prst="rect">
            <a:avLst/>
          </a:prstGeom>
          <a:noFill/>
        </p:spPr>
        <p:txBody>
          <a:bodyPr wrap="square" rtlCol="0">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Blackspring/www.shutterstock.com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1" name="Picture 10" descr="S7-shutterstock_1520776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0258" y="1848174"/>
            <a:ext cx="3485578" cy="3141506"/>
          </a:xfrm>
          <a:prstGeom prst="rect">
            <a:avLst/>
          </a:prstGeom>
        </p:spPr>
      </p:pic>
    </p:spTree>
    <p:extLst>
      <p:ext uri="{BB962C8B-B14F-4D97-AF65-F5344CB8AC3E}">
        <p14:creationId xmlns:p14="http://schemas.microsoft.com/office/powerpoint/2010/main" val="196702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178D34"/>
                </a:solidFill>
                <a:latin typeface="Arial" panose="020B0604020202020204" pitchFamily="34" charset="0"/>
                <a:cs typeface="Arial" panose="020B0604020202020204" pitchFamily="34" charset="0"/>
              </a:rPr>
              <a:t>“Sin”</a:t>
            </a:r>
            <a:r>
              <a:rPr lang="en-US" sz="3600" b="1" dirty="0" smtClean="0">
                <a:solidFill>
                  <a:srgbClr val="178D34"/>
                </a:solidFill>
                <a:latin typeface="Arial" panose="020B0604020202020204" pitchFamily="34" charset="0"/>
                <a:cs typeface="Arial" panose="020B0604020202020204" pitchFamily="34" charset="0"/>
              </a:rPr>
              <a:t/>
            </a:r>
            <a:br>
              <a:rPr lang="en-US" sz="3600" b="1" dirty="0" smtClean="0">
                <a:solidFill>
                  <a:srgbClr val="178D34"/>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a:t>
            </a:r>
            <a:r>
              <a:rPr lang="en-US" sz="1800" b="1" dirty="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pages </a:t>
            </a:r>
            <a:r>
              <a:rPr lang="en-US" sz="1800" b="1" dirty="0">
                <a:solidFill>
                  <a:schemeClr val="tx1">
                    <a:lumMod val="50000"/>
                    <a:lumOff val="50000"/>
                  </a:schemeClr>
                </a:solidFill>
                <a:latin typeface="Arial" panose="020B0604020202020204" pitchFamily="34" charset="0"/>
                <a:cs typeface="Arial" panose="020B0604020202020204" pitchFamily="34" charset="0"/>
              </a:rPr>
              <a:t>71–72</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Content Placeholder 2"/>
          <p:cNvSpPr>
            <a:spLocks noGrp="1"/>
          </p:cNvSpPr>
          <p:nvPr>
            <p:ph idx="1"/>
          </p:nvPr>
        </p:nvSpPr>
        <p:spPr>
          <a:xfrm>
            <a:off x="4412110" y="1928014"/>
            <a:ext cx="4364598" cy="3715718"/>
          </a:xfrm>
        </p:spPr>
        <p:txBody>
          <a:bodyPr>
            <a:normAutofit/>
          </a:bodyPr>
          <a:lstStyle/>
          <a:p>
            <a:pPr lvl="0"/>
            <a:r>
              <a:rPr lang="en-US" sz="2400" dirty="0">
                <a:latin typeface="Arial" panose="020B0604020202020204" pitchFamily="34" charset="0"/>
                <a:cs typeface="Arial" panose="020B0604020202020204" pitchFamily="34" charset="0"/>
              </a:rPr>
              <a:t>Human sin damages the good and loving relationships God created us to be in. It is the reason behind much of the evil in the world</a:t>
            </a:r>
            <a:r>
              <a:rPr lang="en-US" sz="2400" dirty="0" smtClean="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For love to be genuine, it must be freely chosen.</a:t>
            </a:r>
          </a:p>
          <a:p>
            <a:pPr lvl="0"/>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10" name="TextBox 9"/>
          <p:cNvSpPr txBox="1"/>
          <p:nvPr/>
        </p:nvSpPr>
        <p:spPr>
          <a:xfrm>
            <a:off x="367646" y="4712681"/>
            <a:ext cx="2433234" cy="200055"/>
          </a:xfrm>
          <a:prstGeom prst="rect">
            <a:avLst/>
          </a:prstGeom>
          <a:noFill/>
        </p:spPr>
        <p:txBody>
          <a:bodyPr wrap="square" rtlCol="0">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oliveromg/www.shutterstock.com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1" name="Picture 10" descr="S8-shutterstock_15184872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50026"/>
            <a:ext cx="3665348" cy="2443565"/>
          </a:xfrm>
          <a:prstGeom prst="rect">
            <a:avLst/>
          </a:prstGeom>
        </p:spPr>
      </p:pic>
    </p:spTree>
    <p:extLst>
      <p:ext uri="{BB962C8B-B14F-4D97-AF65-F5344CB8AC3E}">
        <p14:creationId xmlns:p14="http://schemas.microsoft.com/office/powerpoint/2010/main" val="1397600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178D34"/>
                </a:solidFill>
                <a:latin typeface="Arial" panose="020B0604020202020204" pitchFamily="34" charset="0"/>
                <a:cs typeface="Arial" panose="020B0604020202020204" pitchFamily="34" charset="0"/>
              </a:rPr>
              <a:t>“Sin”</a:t>
            </a:r>
            <a:r>
              <a:rPr lang="en-US" sz="3600" b="1" dirty="0" smtClean="0">
                <a:solidFill>
                  <a:srgbClr val="178D34"/>
                </a:solidFill>
                <a:latin typeface="Arial" panose="020B0604020202020204" pitchFamily="34" charset="0"/>
                <a:cs typeface="Arial" panose="020B0604020202020204" pitchFamily="34" charset="0"/>
              </a:rPr>
              <a:t/>
            </a:r>
            <a:br>
              <a:rPr lang="en-US" sz="3600" b="1" dirty="0" smtClean="0">
                <a:solidFill>
                  <a:srgbClr val="178D34"/>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a:t>
            </a:r>
            <a:r>
              <a:rPr lang="en-US" sz="1800" b="1" dirty="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pages </a:t>
            </a:r>
            <a:r>
              <a:rPr lang="en-US" sz="1800" b="1" dirty="0">
                <a:solidFill>
                  <a:schemeClr val="tx1">
                    <a:lumMod val="50000"/>
                    <a:lumOff val="50000"/>
                  </a:schemeClr>
                </a:solidFill>
                <a:latin typeface="Arial" panose="020B0604020202020204" pitchFamily="34" charset="0"/>
                <a:cs typeface="Arial" panose="020B0604020202020204" pitchFamily="34" charset="0"/>
              </a:rPr>
              <a:t>71–72</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2544"/>
            <a:ext cx="8229600" cy="3715718"/>
          </a:xfrm>
        </p:spPr>
        <p:txBody>
          <a:bodyPr>
            <a:normAutofit/>
          </a:bodyPr>
          <a:lstStyle/>
          <a:p>
            <a:pPr lvl="0"/>
            <a:r>
              <a:rPr lang="en-US" sz="2200" dirty="0">
                <a:latin typeface="Arial" panose="020B0604020202020204" pitchFamily="34" charset="0"/>
                <a:cs typeface="Arial" panose="020B0604020202020204" pitchFamily="34" charset="0"/>
              </a:rPr>
              <a:t>Every person has been affected—some say wounded—by Original Sin. This means we have a </a:t>
            </a:r>
            <a:r>
              <a:rPr lang="en-US" sz="2200" i="1" dirty="0">
                <a:latin typeface="Arial" panose="020B0604020202020204" pitchFamily="34" charset="0"/>
                <a:cs typeface="Arial" panose="020B0604020202020204" pitchFamily="34" charset="0"/>
              </a:rPr>
              <a:t>tendency</a:t>
            </a:r>
            <a:r>
              <a:rPr lang="en-US" sz="2200" dirty="0">
                <a:latin typeface="Arial" panose="020B0604020202020204" pitchFamily="34" charset="0"/>
                <a:cs typeface="Arial" panose="020B0604020202020204" pitchFamily="34" charset="0"/>
              </a:rPr>
              <a:t> to sin. Jesus came to heal us from Original Sin and to restore and deepen our union with God </a:t>
            </a:r>
            <a:r>
              <a:rPr lang="en-US" sz="2200" dirty="0" smtClean="0">
                <a:latin typeface="Arial" panose="020B0604020202020204" pitchFamily="34" charset="0"/>
                <a:cs typeface="Arial" panose="020B0604020202020204" pitchFamily="34" charset="0"/>
              </a:rPr>
              <a:t>so that </a:t>
            </a:r>
            <a:r>
              <a:rPr lang="en-US" sz="2200" dirty="0">
                <a:latin typeface="Arial" panose="020B0604020202020204" pitchFamily="34" charset="0"/>
                <a:cs typeface="Arial" panose="020B0604020202020204" pitchFamily="34" charset="0"/>
              </a:rPr>
              <a:t>we might prefer God to sin.</a:t>
            </a:r>
          </a:p>
          <a:p>
            <a:pPr marL="0" indent="0">
              <a:buNone/>
            </a:pP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3554873" y="5311082"/>
            <a:ext cx="2060683" cy="200055"/>
          </a:xfrm>
          <a:prstGeom prst="rect">
            <a:avLst/>
          </a:prstGeom>
          <a:noFill/>
        </p:spPr>
        <p:txBody>
          <a:bodyPr wrap="square" rtlCol="0">
            <a:spAutoFit/>
          </a:bodyPr>
          <a:lstStyle/>
          <a:p>
            <a:pPr algn="ctr"/>
            <a:r>
              <a:rPr lang="en-US" sz="700" dirty="0" smtClean="0">
                <a:solidFill>
                  <a:schemeClr val="bg1">
                    <a:lumMod val="65000"/>
                  </a:schemeClr>
                </a:solidFill>
              </a:rPr>
              <a:t>© </a:t>
            </a:r>
            <a:r>
              <a:rPr lang="en-US" sz="700" dirty="0" smtClean="0">
                <a:solidFill>
                  <a:schemeClr val="bg1">
                    <a:lumMod val="65000"/>
                  </a:schemeClr>
                </a:solidFill>
                <a:latin typeface="Arial" panose="020B0604020202020204" pitchFamily="34" charset="0"/>
                <a:cs typeface="Arial" panose="020B0604020202020204" pitchFamily="34" charset="0"/>
              </a:rPr>
              <a:t>PeteWill/www.istockphoto.com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9-iStock_000012497323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4273" y="3139125"/>
            <a:ext cx="3316045" cy="2200947"/>
          </a:xfrm>
          <a:prstGeom prst="rect">
            <a:avLst/>
          </a:prstGeom>
        </p:spPr>
      </p:pic>
    </p:spTree>
    <p:extLst>
      <p:ext uri="{BB962C8B-B14F-4D97-AF65-F5344CB8AC3E}">
        <p14:creationId xmlns:p14="http://schemas.microsoft.com/office/powerpoint/2010/main" val="4002241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3438</TotalTime>
  <Words>588</Words>
  <Application>Microsoft Office PowerPoint</Application>
  <PresentationFormat>On-screen Show (4:3)</PresentationFormat>
  <Paragraphs>52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CorpPowerpoint</vt:lpstr>
      <vt:lpstr>PowerPoint Presentation</vt:lpstr>
      <vt:lpstr>PowerPoint Presentation</vt:lpstr>
      <vt:lpstr>Chapter Summary Creation</vt:lpstr>
      <vt:lpstr>Introduction and “Why Does Evil Exist”  (Handbook, pages 68–71)</vt:lpstr>
      <vt:lpstr>Introduction and “Why Does Evil Exist”  (Handbook, pages 68–71)</vt:lpstr>
      <vt:lpstr>Introduction and “Why Does Evil Exist”  (Handbook, pages 68–71)</vt:lpstr>
      <vt:lpstr>“Sin” (Handbook, pages 71–72)</vt:lpstr>
      <vt:lpstr>“Sin” (Handbook, pages 71–72)</vt:lpstr>
      <vt:lpstr>“Sin” (Handbook, pages 71–72)</vt:lpstr>
      <vt:lpstr>“The Journey of Creation”  (Handbook, pages 73–74)</vt:lpstr>
      <vt:lpstr>“The Journey of Creation”  (Handbook, pages 73–74)</vt:lpstr>
      <vt:lpstr>“The Role of the Trinity in Creation” and “The Visible and the Invisible”   (Handbook, pages 74–76)</vt:lpstr>
      <vt:lpstr>“The Role of the Trinity in Creation” and “The Visible and the Invisible”   (Handbook, pages 74–76)</vt:lpstr>
      <vt:lpstr>Let’s Reflect!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228</cp:revision>
  <dcterms:created xsi:type="dcterms:W3CDTF">2012-11-07T17:11:11Z</dcterms:created>
  <dcterms:modified xsi:type="dcterms:W3CDTF">2015-05-20T16:07:40Z</dcterms:modified>
</cp:coreProperties>
</file>