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4229" autoAdjust="0"/>
  </p:normalViewPr>
  <p:slideViewPr>
    <p:cSldViewPr>
      <p:cViewPr varScale="1">
        <p:scale>
          <a:sx n="178" d="100"/>
          <a:sy n="178" d="100"/>
        </p:scale>
        <p:origin x="-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67A09-C3AA-471A-B4C7-2849902A2ABA}"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4A749-3B97-48FB-B9A5-50FF9D6EB622}" type="slidenum">
              <a:rPr lang="en-US" smtClean="0"/>
              <a:pPr/>
              <a:t>‹#›</a:t>
            </a:fld>
            <a:endParaRPr lang="en-US"/>
          </a:p>
        </p:txBody>
      </p:sp>
    </p:spTree>
    <p:extLst>
      <p:ext uri="{BB962C8B-B14F-4D97-AF65-F5344CB8AC3E}">
        <p14:creationId xmlns:p14="http://schemas.microsoft.com/office/powerpoint/2010/main" val="307801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these questions about their reaction to the first bullet point: Have they learned this? Are they surprised by it? Do they think most Catholics do this?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17 introduction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2</a:t>
            </a:fld>
            <a:endParaRPr lang="en-US"/>
          </a:p>
        </p:txBody>
      </p:sp>
    </p:spTree>
    <p:extLst>
      <p:ext uri="{BB962C8B-B14F-4D97-AF65-F5344CB8AC3E}">
        <p14:creationId xmlns:p14="http://schemas.microsoft.com/office/powerpoint/2010/main" val="89053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lists of Mysteries in article 83 in the student book. Read the introductory paragraph of the Pray It! sidebar in this article. Invite the class to pray this prayer together.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83, “Two Devotional Prayers Based in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11</a:t>
            </a:fld>
            <a:endParaRPr lang="en-US"/>
          </a:p>
        </p:txBody>
      </p:sp>
    </p:spTree>
    <p:extLst>
      <p:ext uri="{BB962C8B-B14F-4D97-AF65-F5344CB8AC3E}">
        <p14:creationId xmlns:p14="http://schemas.microsoft.com/office/powerpoint/2010/main" val="302315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Brainstorm with the students group settings in which they have prayed (</a:t>
            </a:r>
            <a:r>
              <a:rPr lang="en-US" sz="1200" i="1" kern="1200" dirty="0" smtClean="0">
                <a:solidFill>
                  <a:schemeClr val="tx1"/>
                </a:solidFill>
                <a:latin typeface="+mn-lt"/>
                <a:ea typeface="+mn-ea"/>
                <a:cs typeface="+mn-cs"/>
              </a:rPr>
              <a:t>family, hockey team, on retreat, scouts, drama club, and so on</a:t>
            </a:r>
            <a:r>
              <a:rPr lang="en-US" sz="1200" kern="1200" dirty="0" smtClean="0">
                <a:solidFill>
                  <a:schemeClr val="tx1"/>
                </a:solidFill>
                <a:latin typeface="+mn-lt"/>
                <a:ea typeface="+mn-ea"/>
                <a:cs typeface="+mn-cs"/>
              </a:rPr>
              <a:t>). Ask the students how Scripture has been a part of those experiences.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84, “Individual and Communal Prayer with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12</a:t>
            </a:fld>
            <a:endParaRPr lang="en-US"/>
          </a:p>
        </p:txBody>
      </p:sp>
    </p:spTree>
    <p:extLst>
      <p:ext uri="{BB962C8B-B14F-4D97-AF65-F5344CB8AC3E}">
        <p14:creationId xmlns:p14="http://schemas.microsoft.com/office/powerpoint/2010/main" val="70861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Who or what are the sources of conflicting voices about right and wrong in your life?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81, “Sacred Scripture and Morality,”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3</a:t>
            </a:fld>
            <a:endParaRPr lang="en-US"/>
          </a:p>
        </p:txBody>
      </p:sp>
    </p:spTree>
    <p:extLst>
      <p:ext uri="{BB962C8B-B14F-4D97-AF65-F5344CB8AC3E}">
        <p14:creationId xmlns:p14="http://schemas.microsoft.com/office/powerpoint/2010/main" val="409722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how the Ten Commandments, Beatitudes, teachings of Jesus, and Paschal Mystery each teach about morality.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81, “Sacred Scripture and Morality,”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4</a:t>
            </a:fld>
            <a:endParaRPr lang="en-US"/>
          </a:p>
        </p:txBody>
      </p:sp>
    </p:spTree>
    <p:extLst>
      <p:ext uri="{BB962C8B-B14F-4D97-AF65-F5344CB8AC3E}">
        <p14:creationId xmlns:p14="http://schemas.microsoft.com/office/powerpoint/2010/main" val="244765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How is the practice of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kern="1200" dirty="0" smtClean="0">
                <a:solidFill>
                  <a:schemeClr val="tx1"/>
                </a:solidFill>
                <a:latin typeface="+mn-lt"/>
                <a:ea typeface="+mn-ea"/>
                <a:cs typeface="+mn-cs"/>
              </a:rPr>
              <a:t> similar to, or different from, your idea of prayer?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82,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Praying with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5</a:t>
            </a:fld>
            <a:endParaRPr lang="en-US"/>
          </a:p>
        </p:txBody>
      </p:sp>
    </p:spTree>
    <p:extLst>
      <p:ext uri="{BB962C8B-B14F-4D97-AF65-F5344CB8AC3E}">
        <p14:creationId xmlns:p14="http://schemas.microsoft.com/office/powerpoint/2010/main" val="143360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journey through these stages results in </a:t>
            </a:r>
            <a:r>
              <a:rPr lang="en-US" sz="1200" i="1" kern="1200" dirty="0" err="1" smtClean="0">
                <a:solidFill>
                  <a:schemeClr val="tx1"/>
                </a:solidFill>
                <a:latin typeface="+mn-lt"/>
                <a:ea typeface="+mn-ea"/>
                <a:cs typeface="+mn-cs"/>
              </a:rPr>
              <a:t>actio</a:t>
            </a:r>
            <a:r>
              <a:rPr lang="en-US" sz="1200" kern="1200" dirty="0" smtClean="0">
                <a:solidFill>
                  <a:schemeClr val="tx1"/>
                </a:solidFill>
                <a:latin typeface="+mn-lt"/>
                <a:ea typeface="+mn-ea"/>
                <a:cs typeface="+mn-cs"/>
              </a:rPr>
              <a:t>, or action. Ask the students how this kind of prayer could actually change a person.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82,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Praying with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6</a:t>
            </a:fld>
            <a:endParaRPr lang="en-US"/>
          </a:p>
        </p:txBody>
      </p:sp>
    </p:spTree>
    <p:extLst>
      <p:ext uri="{BB962C8B-B14F-4D97-AF65-F5344CB8AC3E}">
        <p14:creationId xmlns:p14="http://schemas.microsoft.com/office/powerpoint/2010/main" val="392259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review the stages</a:t>
            </a:r>
            <a:r>
              <a:rPr lang="en-US" sz="1200" kern="1200" baseline="0" dirty="0" smtClean="0">
                <a:solidFill>
                  <a:schemeClr val="tx1"/>
                </a:solidFill>
                <a:latin typeface="+mn-lt"/>
                <a:ea typeface="+mn-ea"/>
                <a:cs typeface="+mn-cs"/>
              </a:rPr>
              <a:t> of </a:t>
            </a:r>
            <a:r>
              <a:rPr lang="en-US" sz="1200" i="1" kern="1200" baseline="0" dirty="0" err="1" smtClean="0">
                <a:solidFill>
                  <a:schemeClr val="tx1"/>
                </a:solidFill>
                <a:latin typeface="+mn-lt"/>
                <a:ea typeface="+mn-ea"/>
                <a:cs typeface="+mn-cs"/>
              </a:rPr>
              <a:t>lectio</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divina</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 described in article 82 </a:t>
            </a:r>
            <a:r>
              <a:rPr lang="en-US" sz="1200" kern="1200" dirty="0" smtClean="0">
                <a:solidFill>
                  <a:schemeClr val="tx1"/>
                </a:solidFill>
                <a:latin typeface="+mn-lt"/>
                <a:ea typeface="+mn-ea"/>
                <a:cs typeface="+mn-cs"/>
              </a:rPr>
              <a:t>in the student book.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82,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Praying with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7</a:t>
            </a:fld>
            <a:endParaRPr lang="en-US"/>
          </a:p>
        </p:txBody>
      </p:sp>
    </p:spTree>
    <p:extLst>
      <p:ext uri="{BB962C8B-B14F-4D97-AF65-F5344CB8AC3E}">
        <p14:creationId xmlns:p14="http://schemas.microsoft.com/office/powerpoint/2010/main" val="302030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how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kern="1200" dirty="0" smtClean="0">
                <a:solidFill>
                  <a:schemeClr val="tx1"/>
                </a:solidFill>
                <a:latin typeface="+mn-lt"/>
                <a:ea typeface="+mn-ea"/>
                <a:cs typeface="+mn-cs"/>
              </a:rPr>
              <a:t> allows God to teach 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82, “</a:t>
            </a:r>
            <a:r>
              <a:rPr lang="en-US" sz="1200" i="1" kern="1200" dirty="0" err="1" smtClean="0">
                <a:solidFill>
                  <a:schemeClr val="tx1"/>
                </a:solidFill>
                <a:latin typeface="+mn-lt"/>
                <a:ea typeface="+mn-ea"/>
                <a:cs typeface="+mn-cs"/>
              </a:rPr>
              <a:t>Lectio</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Divina</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Praying with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8</a:t>
            </a:fld>
            <a:endParaRPr lang="en-US"/>
          </a:p>
        </p:txBody>
      </p:sp>
    </p:spTree>
    <p:extLst>
      <p:ext uri="{BB962C8B-B14F-4D97-AF65-F5344CB8AC3E}">
        <p14:creationId xmlns:p14="http://schemas.microsoft.com/office/powerpoint/2010/main" val="284914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traditional Stations or the scriptural version in article 83 in the student book. Ask the students how meditation on Christ’s Passion helps us to better experience God’s redemptive love. </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83, “Two Devotional Prayers Based in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9</a:t>
            </a:fld>
            <a:endParaRPr lang="en-US"/>
          </a:p>
        </p:txBody>
      </p:sp>
    </p:spTree>
    <p:extLst>
      <p:ext uri="{BB962C8B-B14F-4D97-AF65-F5344CB8AC3E}">
        <p14:creationId xmlns:p14="http://schemas.microsoft.com/office/powerpoint/2010/main" val="308690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about their experience of praying the Rosary. Consider sharing your own experience.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83, “Two Devotional Prayers Based in Sacred Scripture,” in the student book.</a:t>
            </a:r>
          </a:p>
          <a:p>
            <a:endParaRPr lang="en-US" dirty="0"/>
          </a:p>
        </p:txBody>
      </p:sp>
      <p:sp>
        <p:nvSpPr>
          <p:cNvPr id="4" name="Slide Number Placeholder 3"/>
          <p:cNvSpPr>
            <a:spLocks noGrp="1"/>
          </p:cNvSpPr>
          <p:nvPr>
            <p:ph type="sldNum" sz="quarter" idx="10"/>
          </p:nvPr>
        </p:nvSpPr>
        <p:spPr/>
        <p:txBody>
          <a:bodyPr/>
          <a:lstStyle/>
          <a:p>
            <a:fld id="{C614A749-3B97-48FB-B9A5-50FF9D6EB622}" type="slidenum">
              <a:rPr lang="en-US" smtClean="0"/>
              <a:pPr/>
              <a:t>10</a:t>
            </a:fld>
            <a:endParaRPr lang="en-US"/>
          </a:p>
        </p:txBody>
      </p:sp>
    </p:spTree>
    <p:extLst>
      <p:ext uri="{BB962C8B-B14F-4D97-AF65-F5344CB8AC3E}">
        <p14:creationId xmlns:p14="http://schemas.microsoft.com/office/powerpoint/2010/main" val="404455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752600"/>
          </a:xfrm>
        </p:spPr>
        <p:txBody>
          <a:bodyPr>
            <a:normAutofit fontScale="90000"/>
          </a:bodyPr>
          <a:lstStyle/>
          <a:p>
            <a:r>
              <a:rPr lang="en-US" dirty="0" smtClean="0"/>
              <a:t>Sacred Scripture</a:t>
            </a:r>
            <a:br>
              <a:rPr lang="en-US" dirty="0" smtClean="0"/>
            </a:br>
            <a:r>
              <a:rPr lang="en-US" dirty="0" smtClean="0"/>
              <a:t>and the Life</a:t>
            </a:r>
            <a:br>
              <a:rPr lang="en-US" dirty="0" smtClean="0"/>
            </a:br>
            <a:r>
              <a:rPr lang="en-US" dirty="0" smtClean="0"/>
              <a:t>of the Individual</a:t>
            </a:r>
            <a:endParaRPr lang="en-US" dirty="0"/>
          </a:p>
        </p:txBody>
      </p:sp>
      <p:sp>
        <p:nvSpPr>
          <p:cNvPr id="3" name="Subtitle 2"/>
          <p:cNvSpPr txBox="1">
            <a:spLocks/>
          </p:cNvSpPr>
          <p:nvPr/>
        </p:nvSpPr>
        <p:spPr>
          <a:xfrm>
            <a:off x="20320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5, Chapter 17</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TX004695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the Rosary</a:t>
            </a:r>
            <a:endParaRPr lang="en-US" dirty="0"/>
          </a:p>
        </p:txBody>
      </p:sp>
      <p:sp>
        <p:nvSpPr>
          <p:cNvPr id="3" name="Content Placeholder 2"/>
          <p:cNvSpPr>
            <a:spLocks noGrp="1"/>
          </p:cNvSpPr>
          <p:nvPr>
            <p:ph idx="1"/>
          </p:nvPr>
        </p:nvSpPr>
        <p:spPr/>
        <p:txBody>
          <a:bodyPr/>
          <a:lstStyle/>
          <a:p>
            <a:r>
              <a:rPr lang="en-US" dirty="0" smtClean="0"/>
              <a:t>We recite five sets of ten Hail </a:t>
            </a:r>
            <a:r>
              <a:rPr lang="en-US" dirty="0" err="1" smtClean="0"/>
              <a:t>Marys</a:t>
            </a:r>
            <a:r>
              <a:rPr lang="en-US" dirty="0" smtClean="0"/>
              <a:t>.</a:t>
            </a:r>
          </a:p>
          <a:p>
            <a:r>
              <a:rPr lang="en-US" dirty="0" smtClean="0"/>
              <a:t>Each set is called a decade. </a:t>
            </a:r>
          </a:p>
          <a:p>
            <a:r>
              <a:rPr lang="en-US" dirty="0" smtClean="0"/>
              <a:t>Each new decade begins with one Lord’s Prayer and concludes with a Glory Be.</a:t>
            </a:r>
          </a:p>
          <a:p>
            <a:r>
              <a:rPr lang="en-US" dirty="0" smtClean="0"/>
              <a:t>We trace these prayers along a small chain of beads with a crucifix.</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2743200" y="4368836"/>
            <a:ext cx="3276600" cy="21841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rot="16200000">
            <a:off x="4832122" y="50738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Duncan </a:t>
            </a:r>
            <a:r>
              <a:rPr lang="en-US" sz="800" dirty="0" err="1" smtClean="0">
                <a:solidFill>
                  <a:schemeClr val="bg1">
                    <a:lumMod val="65000"/>
                  </a:schemeClr>
                </a:solidFill>
              </a:rPr>
              <a:t>Andison</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Mysteries of Christ’s life</a:t>
            </a:r>
            <a:endParaRPr lang="en-US" dirty="0"/>
          </a:p>
        </p:txBody>
      </p:sp>
      <p:sp>
        <p:nvSpPr>
          <p:cNvPr id="3" name="Content Placeholder 2"/>
          <p:cNvSpPr>
            <a:spLocks noGrp="1"/>
          </p:cNvSpPr>
          <p:nvPr>
            <p:ph idx="1"/>
          </p:nvPr>
        </p:nvSpPr>
        <p:spPr>
          <a:xfrm>
            <a:off x="1371600" y="1752600"/>
            <a:ext cx="3733800" cy="4800600"/>
          </a:xfrm>
        </p:spPr>
        <p:txBody>
          <a:bodyPr>
            <a:normAutofit/>
          </a:bodyPr>
          <a:lstStyle/>
          <a:p>
            <a:r>
              <a:rPr lang="en-US" dirty="0" smtClean="0"/>
              <a:t>While praying the Rosary, we meditate on the mysteries of the life of Jesus. </a:t>
            </a:r>
          </a:p>
          <a:p>
            <a:r>
              <a:rPr lang="en-US" dirty="0" smtClean="0"/>
              <a:t>Each time we pray the Rosary, we dedicate it to a set of five mysteries. </a:t>
            </a:r>
          </a:p>
          <a:p>
            <a:r>
              <a:rPr lang="en-US" dirty="0" smtClean="0"/>
              <a:t>There are five Joyful, five Sorrowful, five Glorious, and five Luminous Mysteries.</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5257800" y="1905000"/>
            <a:ext cx="3048000" cy="34570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257800" y="54864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Nancy Bauer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and Communal Prayer</a:t>
            </a:r>
            <a:br>
              <a:rPr lang="en-US" dirty="0" smtClean="0"/>
            </a:br>
            <a:r>
              <a:rPr lang="en-US" dirty="0" smtClean="0"/>
              <a:t>with Sacred Scripture</a:t>
            </a:r>
            <a:endParaRPr lang="en-US" dirty="0"/>
          </a:p>
        </p:txBody>
      </p:sp>
      <p:sp>
        <p:nvSpPr>
          <p:cNvPr id="4" name="Content Placeholder 3"/>
          <p:cNvSpPr>
            <a:spLocks noGrp="1"/>
          </p:cNvSpPr>
          <p:nvPr>
            <p:ph idx="1"/>
          </p:nvPr>
        </p:nvSpPr>
        <p:spPr>
          <a:xfrm>
            <a:off x="1371600" y="2057400"/>
            <a:ext cx="6477000" cy="4068763"/>
          </a:xfrm>
        </p:spPr>
        <p:txBody>
          <a:bodyPr/>
          <a:lstStyle/>
          <a:p>
            <a:r>
              <a:rPr lang="en-US" dirty="0" smtClean="0"/>
              <a:t>We can pray on our own and also with others.</a:t>
            </a:r>
          </a:p>
          <a:p>
            <a:r>
              <a:rPr lang="en-US" dirty="0" smtClean="0"/>
              <a:t>When we gather as Christians, we are called to make Sacred Scripture the basis for our prayer.</a:t>
            </a:r>
          </a:p>
          <a:p>
            <a:endParaRPr lang="en-US" dirty="0"/>
          </a:p>
        </p:txBody>
      </p:sp>
      <p:pic>
        <p:nvPicPr>
          <p:cNvPr id="5" name="Picture 4" descr="Slide 2_iStock_26756007_Large.jpg"/>
          <p:cNvPicPr>
            <a:picLocks noChangeAspect="1"/>
          </p:cNvPicPr>
          <p:nvPr/>
        </p:nvPicPr>
        <p:blipFill>
          <a:blip r:embed="rId3" cstate="print"/>
          <a:stretch>
            <a:fillRect/>
          </a:stretch>
        </p:blipFill>
        <p:spPr>
          <a:xfrm>
            <a:off x="2743199" y="4267200"/>
            <a:ext cx="3429000" cy="2286000"/>
          </a:xfrm>
          <a:prstGeom prst="rect">
            <a:avLst/>
          </a:prstGeom>
        </p:spPr>
      </p:pic>
      <p:sp>
        <p:nvSpPr>
          <p:cNvPr id="6" name="TextBox 5"/>
          <p:cNvSpPr txBox="1"/>
          <p:nvPr/>
        </p:nvSpPr>
        <p:spPr bwMode="auto">
          <a:xfrm rot="16200000">
            <a:off x="4908322" y="51500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Life with Scripture</a:t>
            </a:r>
            <a:endParaRPr lang="en-US" dirty="0"/>
          </a:p>
        </p:txBody>
      </p:sp>
      <p:sp>
        <p:nvSpPr>
          <p:cNvPr id="6" name="Content Placeholder 5"/>
          <p:cNvSpPr>
            <a:spLocks noGrp="1"/>
          </p:cNvSpPr>
          <p:nvPr>
            <p:ph idx="1"/>
          </p:nvPr>
        </p:nvSpPr>
        <p:spPr>
          <a:xfrm>
            <a:off x="1371600" y="1752600"/>
            <a:ext cx="4038600" cy="4373563"/>
          </a:xfrm>
        </p:spPr>
        <p:txBody>
          <a:bodyPr/>
          <a:lstStyle/>
          <a:p>
            <a:r>
              <a:rPr lang="en-US" dirty="0" smtClean="0"/>
              <a:t>The Church earnestly calls Christians to reflect on and pray with Scripture.</a:t>
            </a:r>
          </a:p>
          <a:p>
            <a:r>
              <a:rPr lang="en-US" dirty="0" smtClean="0"/>
              <a:t>Reading, studying, and praying Sacred Scripture can make the most ordinary moments of life extraordinary.</a:t>
            </a:r>
            <a:endParaRPr lang="en-US" dirty="0"/>
          </a:p>
        </p:txBody>
      </p:sp>
      <p:pic>
        <p:nvPicPr>
          <p:cNvPr id="4" name="Picture 3" descr="Slide 2_iStock_26756007_Large.jpg"/>
          <p:cNvPicPr>
            <a:picLocks noChangeAspect="1"/>
          </p:cNvPicPr>
          <p:nvPr/>
        </p:nvPicPr>
        <p:blipFill>
          <a:blip r:embed="rId4" cstate="print"/>
          <a:stretch>
            <a:fillRect/>
          </a:stretch>
        </p:blipFill>
        <p:spPr>
          <a:xfrm>
            <a:off x="5562600" y="1371600"/>
            <a:ext cx="2743200" cy="4107230"/>
          </a:xfrm>
          <a:prstGeom prst="rect">
            <a:avLst/>
          </a:prstGeom>
        </p:spPr>
      </p:pic>
      <p:sp>
        <p:nvSpPr>
          <p:cNvPr id="7" name="TextBox 6"/>
          <p:cNvSpPr txBox="1"/>
          <p:nvPr/>
        </p:nvSpPr>
        <p:spPr bwMode="auto">
          <a:xfrm>
            <a:off x="5562600" y="54864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Christopher </a:t>
            </a:r>
            <a:r>
              <a:rPr lang="en-US" sz="800" dirty="0" err="1" smtClean="0">
                <a:solidFill>
                  <a:schemeClr val="bg1">
                    <a:lumMod val="65000"/>
                  </a:schemeClr>
                </a:solidFill>
              </a:rPr>
              <a:t>Futcher</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Sacred Scripture and Morality</a:t>
            </a:r>
            <a:endParaRPr lang="en-US" dirty="0"/>
          </a:p>
        </p:txBody>
      </p:sp>
      <p:sp>
        <p:nvSpPr>
          <p:cNvPr id="6" name="Content Placeholder 5"/>
          <p:cNvSpPr>
            <a:spLocks noGrp="1"/>
          </p:cNvSpPr>
          <p:nvPr>
            <p:ph idx="1"/>
          </p:nvPr>
        </p:nvSpPr>
        <p:spPr/>
        <p:txBody>
          <a:bodyPr/>
          <a:lstStyle/>
          <a:p>
            <a:r>
              <a:rPr lang="en-US" dirty="0" smtClean="0"/>
              <a:t>Morality refers to the goodness or evil of human acts, attitudes, and values.</a:t>
            </a:r>
          </a:p>
          <a:p>
            <a:r>
              <a:rPr lang="en-US" dirty="0" smtClean="0"/>
              <a:t>Through free will, we can choose what is truly good.</a:t>
            </a:r>
          </a:p>
          <a:p>
            <a:r>
              <a:rPr lang="en-US" dirty="0" smtClean="0"/>
              <a:t>Reflection and prayer </a:t>
            </a:r>
            <a:br>
              <a:rPr lang="en-US" dirty="0" smtClean="0"/>
            </a:br>
            <a:r>
              <a:rPr lang="en-US" dirty="0" smtClean="0"/>
              <a:t>with Sacred Scripture </a:t>
            </a:r>
            <a:br>
              <a:rPr lang="en-US" dirty="0" smtClean="0"/>
            </a:br>
            <a:r>
              <a:rPr lang="en-US" dirty="0" smtClean="0"/>
              <a:t>direct us to true good.</a:t>
            </a:r>
            <a:endParaRPr lang="en-US" dirty="0"/>
          </a:p>
        </p:txBody>
      </p:sp>
      <p:pic>
        <p:nvPicPr>
          <p:cNvPr id="4" name="Picture 3" descr="Slide 2_iStock_26756007_Large.jpg"/>
          <p:cNvPicPr>
            <a:picLocks noChangeAspect="1"/>
          </p:cNvPicPr>
          <p:nvPr/>
        </p:nvPicPr>
        <p:blipFill>
          <a:blip r:embed="rId4" cstate="print"/>
          <a:stretch>
            <a:fillRect/>
          </a:stretch>
        </p:blipFill>
        <p:spPr>
          <a:xfrm>
            <a:off x="4876800" y="3429000"/>
            <a:ext cx="3663278" cy="2442185"/>
          </a:xfrm>
          <a:prstGeom prst="rect">
            <a:avLst/>
          </a:prstGeom>
          <a:ln>
            <a:noFill/>
          </a:ln>
          <a:effectLst>
            <a:softEdge rad="112500"/>
          </a:effectLst>
        </p:spPr>
      </p:pic>
      <p:sp>
        <p:nvSpPr>
          <p:cNvPr id="7" name="TextBox 6"/>
          <p:cNvSpPr txBox="1"/>
          <p:nvPr/>
        </p:nvSpPr>
        <p:spPr bwMode="auto">
          <a:xfrm>
            <a:off x="4876800" y="57912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karen</a:t>
            </a:r>
            <a:r>
              <a:rPr lang="en-US" sz="800" dirty="0" smtClean="0">
                <a:solidFill>
                  <a:schemeClr val="bg1">
                    <a:lumMod val="65000"/>
                  </a:schemeClr>
                </a:solidFill>
              </a:rPr>
              <a:t> roach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Word Lights Our Path</a:t>
            </a:r>
            <a:endParaRPr lang="en-US" dirty="0"/>
          </a:p>
        </p:txBody>
      </p:sp>
      <p:sp>
        <p:nvSpPr>
          <p:cNvPr id="3" name="Content Placeholder 2"/>
          <p:cNvSpPr>
            <a:spLocks noGrp="1"/>
          </p:cNvSpPr>
          <p:nvPr>
            <p:ph idx="1"/>
          </p:nvPr>
        </p:nvSpPr>
        <p:spPr/>
        <p:txBody>
          <a:bodyPr/>
          <a:lstStyle/>
          <a:p>
            <a:r>
              <a:rPr lang="en-US" dirty="0" smtClean="0"/>
              <a:t>Scripture directs us toward true happiness and teaches that the path of righteousness is not always easy.</a:t>
            </a:r>
          </a:p>
          <a:p>
            <a:r>
              <a:rPr lang="en-US" dirty="0" smtClean="0"/>
              <a:t>Praying with the </a:t>
            </a:r>
            <a:br>
              <a:rPr lang="en-US" dirty="0" smtClean="0"/>
            </a:br>
            <a:r>
              <a:rPr lang="en-US" dirty="0" smtClean="0"/>
              <a:t>Word of God helps </a:t>
            </a:r>
            <a:br>
              <a:rPr lang="en-US" dirty="0" smtClean="0"/>
            </a:br>
            <a:r>
              <a:rPr lang="en-US" dirty="0" smtClean="0"/>
              <a:t>us to recognize the </a:t>
            </a:r>
            <a:br>
              <a:rPr lang="en-US" dirty="0" smtClean="0"/>
            </a:br>
            <a:r>
              <a:rPr lang="en-US" dirty="0" smtClean="0"/>
              <a:t>morality of an act </a:t>
            </a:r>
            <a:br>
              <a:rPr lang="en-US" dirty="0" smtClean="0"/>
            </a:br>
            <a:r>
              <a:rPr lang="en-US" dirty="0" smtClean="0"/>
              <a:t>and to choose </a:t>
            </a:r>
            <a:br>
              <a:rPr lang="en-US" dirty="0" smtClean="0"/>
            </a:br>
            <a:r>
              <a:rPr lang="en-US" dirty="0" smtClean="0"/>
              <a:t>what is good.</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4572000" y="3048000"/>
            <a:ext cx="3777578" cy="2518385"/>
          </a:xfrm>
          <a:prstGeom prst="rect">
            <a:avLst/>
          </a:prstGeom>
        </p:spPr>
      </p:pic>
      <p:sp>
        <p:nvSpPr>
          <p:cNvPr id="5" name="TextBox 4"/>
          <p:cNvSpPr txBox="1"/>
          <p:nvPr/>
        </p:nvSpPr>
        <p:spPr bwMode="auto">
          <a:xfrm>
            <a:off x="4539578" y="556638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Bill Florence / Shutterstock.com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Lectio</a:t>
            </a:r>
            <a:r>
              <a:rPr lang="en-US" i="1" dirty="0" smtClean="0"/>
              <a:t> </a:t>
            </a:r>
            <a:r>
              <a:rPr lang="en-US" i="1" dirty="0" err="1" smtClean="0"/>
              <a:t>Divina</a:t>
            </a:r>
            <a:r>
              <a:rPr lang="en-US" dirty="0" smtClean="0"/>
              <a:t>: Praying with Sacred Scripture</a:t>
            </a:r>
            <a:endParaRPr lang="en-US" dirty="0"/>
          </a:p>
        </p:txBody>
      </p:sp>
      <p:sp>
        <p:nvSpPr>
          <p:cNvPr id="3" name="Content Placeholder 2"/>
          <p:cNvSpPr>
            <a:spLocks noGrp="1"/>
          </p:cNvSpPr>
          <p:nvPr>
            <p:ph idx="1"/>
          </p:nvPr>
        </p:nvSpPr>
        <p:spPr/>
        <p:txBody>
          <a:bodyPr/>
          <a:lstStyle/>
          <a:p>
            <a:r>
              <a:rPr lang="en-US" i="1" dirty="0" err="1" smtClean="0"/>
              <a:t>Lectio</a:t>
            </a:r>
            <a:r>
              <a:rPr lang="en-US" i="1" dirty="0" smtClean="0"/>
              <a:t> </a:t>
            </a:r>
            <a:r>
              <a:rPr lang="en-US" i="1" dirty="0" err="1" smtClean="0"/>
              <a:t>divina</a:t>
            </a:r>
            <a:r>
              <a:rPr lang="en-US" dirty="0" smtClean="0"/>
              <a:t> means “divine reading.”</a:t>
            </a:r>
          </a:p>
          <a:p>
            <a:r>
              <a:rPr lang="en-US" dirty="0" smtClean="0"/>
              <a:t>It is a slow, contemplative praying of Sacred Scripture. </a:t>
            </a:r>
          </a:p>
          <a:p>
            <a:r>
              <a:rPr lang="en-US" dirty="0" smtClean="0"/>
              <a:t>It allows the Word of God to penetrate our hearts.</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2590800" y="3962400"/>
            <a:ext cx="3886200" cy="2590800"/>
          </a:xfrm>
          <a:prstGeom prst="rect">
            <a:avLst/>
          </a:prstGeom>
        </p:spPr>
      </p:pic>
      <p:sp>
        <p:nvSpPr>
          <p:cNvPr id="5" name="TextBox 4"/>
          <p:cNvSpPr txBox="1"/>
          <p:nvPr/>
        </p:nvSpPr>
        <p:spPr bwMode="auto">
          <a:xfrm rot="16200000">
            <a:off x="5213122" y="5073878"/>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Allyson Kitts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Rungs of </a:t>
            </a:r>
            <a:r>
              <a:rPr lang="en-US" i="1" dirty="0" err="1" smtClean="0"/>
              <a:t>Lectio</a:t>
            </a:r>
            <a:r>
              <a:rPr lang="en-US" i="1" dirty="0" smtClean="0"/>
              <a:t> </a:t>
            </a:r>
            <a:r>
              <a:rPr lang="en-US" i="1" dirty="0" err="1" smtClean="0"/>
              <a:t>Divina</a:t>
            </a:r>
            <a:endParaRPr lang="en-US" dirty="0"/>
          </a:p>
        </p:txBody>
      </p:sp>
      <p:sp>
        <p:nvSpPr>
          <p:cNvPr id="3" name="Content Placeholder 2"/>
          <p:cNvSpPr>
            <a:spLocks noGrp="1"/>
          </p:cNvSpPr>
          <p:nvPr>
            <p:ph idx="1"/>
          </p:nvPr>
        </p:nvSpPr>
        <p:spPr>
          <a:xfrm>
            <a:off x="1371600" y="1752600"/>
            <a:ext cx="3962400" cy="4373563"/>
          </a:xfrm>
        </p:spPr>
        <p:txBody>
          <a:bodyPr/>
          <a:lstStyle/>
          <a:p>
            <a:r>
              <a:rPr lang="en-US" i="1" dirty="0" err="1" smtClean="0"/>
              <a:t>lectio</a:t>
            </a:r>
            <a:r>
              <a:rPr lang="en-US" dirty="0" smtClean="0"/>
              <a:t>: attentive reading of a passage</a:t>
            </a:r>
          </a:p>
          <a:p>
            <a:r>
              <a:rPr lang="en-US" i="1" dirty="0" err="1" smtClean="0"/>
              <a:t>meditatio</a:t>
            </a:r>
            <a:r>
              <a:rPr lang="en-US" dirty="0" smtClean="0"/>
              <a:t>: reflecting on what God is trying to communicate to us</a:t>
            </a:r>
          </a:p>
          <a:p>
            <a:r>
              <a:rPr lang="en-US" i="1" dirty="0" err="1" smtClean="0"/>
              <a:t>oratio</a:t>
            </a:r>
            <a:r>
              <a:rPr lang="en-US" dirty="0" smtClean="0"/>
              <a:t>: letting our hearts speak to God in prayer</a:t>
            </a:r>
          </a:p>
          <a:p>
            <a:r>
              <a:rPr lang="en-US" i="1" dirty="0" err="1" smtClean="0"/>
              <a:t>contemplatio</a:t>
            </a:r>
            <a:r>
              <a:rPr lang="en-US" dirty="0" smtClean="0"/>
              <a:t>: resting in the presence of God</a:t>
            </a:r>
          </a:p>
          <a:p>
            <a:endParaRPr lang="en-US" dirty="0"/>
          </a:p>
        </p:txBody>
      </p:sp>
      <p:pic>
        <p:nvPicPr>
          <p:cNvPr id="4" name="Picture 3" descr="Slide 2_iStock_26756007_Large.jpg"/>
          <p:cNvPicPr>
            <a:picLocks noChangeAspect="1"/>
          </p:cNvPicPr>
          <p:nvPr/>
        </p:nvPicPr>
        <p:blipFill>
          <a:blip r:embed="rId3" cstate="print"/>
          <a:stretch>
            <a:fillRect/>
          </a:stretch>
        </p:blipFill>
        <p:spPr>
          <a:xfrm>
            <a:off x="5565123" y="1828800"/>
            <a:ext cx="2738153" cy="4107230"/>
          </a:xfrm>
          <a:prstGeom prst="rect">
            <a:avLst/>
          </a:prstGeom>
        </p:spPr>
      </p:pic>
      <p:sp>
        <p:nvSpPr>
          <p:cNvPr id="5" name="TextBox 4"/>
          <p:cNvSpPr txBox="1"/>
          <p:nvPr/>
        </p:nvSpPr>
        <p:spPr bwMode="auto">
          <a:xfrm>
            <a:off x="5562600" y="59436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kao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Lectio</a:t>
            </a:r>
            <a:r>
              <a:rPr lang="en-US" i="1" dirty="0" smtClean="0"/>
              <a:t> </a:t>
            </a:r>
            <a:r>
              <a:rPr lang="en-US" i="1" dirty="0" err="1" smtClean="0"/>
              <a:t>Divina</a:t>
            </a:r>
            <a:r>
              <a:rPr lang="en-US" dirty="0" smtClean="0"/>
              <a:t> Made Easy</a:t>
            </a:r>
            <a:endParaRPr lang="en-US" dirty="0"/>
          </a:p>
        </p:txBody>
      </p:sp>
      <p:sp>
        <p:nvSpPr>
          <p:cNvPr id="3" name="Content Placeholder 2"/>
          <p:cNvSpPr>
            <a:spLocks noGrp="1"/>
          </p:cNvSpPr>
          <p:nvPr>
            <p:ph idx="1"/>
          </p:nvPr>
        </p:nvSpPr>
        <p:spPr/>
        <p:txBody>
          <a:bodyPr/>
          <a:lstStyle/>
          <a:p>
            <a:r>
              <a:rPr lang="en-US" dirty="0" smtClean="0"/>
              <a:t>The best way to get comfortable with </a:t>
            </a:r>
            <a:r>
              <a:rPr lang="en-US" i="1" dirty="0" err="1" smtClean="0"/>
              <a:t>lectio</a:t>
            </a:r>
            <a:r>
              <a:rPr lang="en-US" i="1" dirty="0" smtClean="0"/>
              <a:t> </a:t>
            </a:r>
            <a:r>
              <a:rPr lang="en-US" i="1" dirty="0" err="1" smtClean="0"/>
              <a:t>divina</a:t>
            </a:r>
            <a:r>
              <a:rPr lang="en-US" dirty="0" smtClean="0"/>
              <a:t> is to practice.</a:t>
            </a:r>
          </a:p>
          <a:p>
            <a:r>
              <a:rPr lang="en-US" dirty="0" smtClean="0"/>
              <a:t>Keep a journal handy to write down something that touches your heart.</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2438400" y="3657600"/>
            <a:ext cx="4267200" cy="284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638800" y="4807178"/>
            <a:ext cx="2362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Sorin</a:t>
            </a:r>
            <a:r>
              <a:rPr lang="en-US" sz="800" dirty="0" smtClean="0">
                <a:solidFill>
                  <a:schemeClr val="bg1">
                    <a:lumMod val="65000"/>
                  </a:schemeClr>
                </a:solidFill>
              </a:rPr>
              <a:t> </a:t>
            </a:r>
            <a:r>
              <a:rPr lang="en-US" sz="800" dirty="0" err="1" smtClean="0">
                <a:solidFill>
                  <a:schemeClr val="bg1">
                    <a:lumMod val="65000"/>
                  </a:schemeClr>
                </a:solidFill>
              </a:rPr>
              <a:t>Popa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Way to Learn about God and Self</a:t>
            </a:r>
            <a:endParaRPr lang="en-US" b="0" dirty="0"/>
          </a:p>
        </p:txBody>
      </p:sp>
      <p:sp>
        <p:nvSpPr>
          <p:cNvPr id="3" name="Content Placeholder 2"/>
          <p:cNvSpPr>
            <a:spLocks noGrp="1"/>
          </p:cNvSpPr>
          <p:nvPr>
            <p:ph idx="1"/>
          </p:nvPr>
        </p:nvSpPr>
        <p:spPr/>
        <p:txBody>
          <a:bodyPr/>
          <a:lstStyle/>
          <a:p>
            <a:r>
              <a:rPr lang="en-US" dirty="0" smtClean="0"/>
              <a:t>At the heart of </a:t>
            </a:r>
            <a:r>
              <a:rPr lang="en-US" i="1" dirty="0" err="1" smtClean="0"/>
              <a:t>lectio</a:t>
            </a:r>
            <a:r>
              <a:rPr lang="en-US" i="1" dirty="0" smtClean="0"/>
              <a:t> </a:t>
            </a:r>
            <a:r>
              <a:rPr lang="en-US" i="1" dirty="0" err="1" smtClean="0"/>
              <a:t>divina</a:t>
            </a:r>
            <a:r>
              <a:rPr lang="en-US" dirty="0" smtClean="0"/>
              <a:t> is God, our Teacher.</a:t>
            </a:r>
          </a:p>
          <a:p>
            <a:r>
              <a:rPr lang="en-US" dirty="0" smtClean="0"/>
              <a:t>We are called to allow his Word to inform even the darkest corners of our lives. </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2743200" y="3810404"/>
            <a:ext cx="3733800" cy="258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2667000" y="64008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Kozoriz</a:t>
            </a:r>
            <a:r>
              <a:rPr lang="en-US" sz="800" dirty="0" smtClean="0">
                <a:solidFill>
                  <a:schemeClr val="bg1">
                    <a:lumMod val="65000"/>
                  </a:schemeClr>
                </a:solidFill>
              </a:rPr>
              <a:t> Yuri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Stations of the Cross</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This devotion is rooted in the Scripture accounts of the Passion.</a:t>
            </a:r>
          </a:p>
          <a:p>
            <a:r>
              <a:rPr lang="en-US" dirty="0" smtClean="0"/>
              <a:t>When we meditate on Christ’s Passion and Death, we commemorate his sacrifice. </a:t>
            </a:r>
            <a:endParaRPr lang="en-US" dirty="0"/>
          </a:p>
        </p:txBody>
      </p:sp>
      <p:pic>
        <p:nvPicPr>
          <p:cNvPr id="4" name="Picture 3" descr="Slide 2_iStock_26756007_Large.jpg"/>
          <p:cNvPicPr>
            <a:picLocks noChangeAspect="1"/>
          </p:cNvPicPr>
          <p:nvPr/>
        </p:nvPicPr>
        <p:blipFill>
          <a:blip r:embed="rId3" cstate="print"/>
          <a:stretch>
            <a:fillRect/>
          </a:stretch>
        </p:blipFill>
        <p:spPr>
          <a:xfrm>
            <a:off x="5562600" y="1888629"/>
            <a:ext cx="2743200" cy="3991927"/>
          </a:xfrm>
          <a:prstGeom prst="rect">
            <a:avLst/>
          </a:prstGeom>
        </p:spPr>
      </p:pic>
      <p:sp>
        <p:nvSpPr>
          <p:cNvPr id="5" name="TextBox 4"/>
          <p:cNvSpPr txBox="1"/>
          <p:nvPr/>
        </p:nvSpPr>
        <p:spPr bwMode="auto">
          <a:xfrm>
            <a:off x="5562600" y="5880556"/>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Zvonimir</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99</TotalTime>
  <Words>817</Words>
  <Application>Microsoft Macintosh PowerPoint</Application>
  <PresentationFormat>On-screen Show (4:3)</PresentationFormat>
  <Paragraphs>99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vt:lpstr>
      <vt:lpstr>Sacred Scripture and the Life of the Individual</vt:lpstr>
      <vt:lpstr>Our Life with Scripture</vt:lpstr>
      <vt:lpstr>Sacred Scripture and Morality</vt:lpstr>
      <vt:lpstr>God’s Word Lights Our Path</vt:lpstr>
      <vt:lpstr>Lectio Divina: Praying with Sacred Scripture</vt:lpstr>
      <vt:lpstr>The Four Rungs of Lectio Divina</vt:lpstr>
      <vt:lpstr>Lectio Divina Made Easy</vt:lpstr>
      <vt:lpstr>A Way to Learn about God and Self</vt:lpstr>
      <vt:lpstr>The Stations of the Cross</vt:lpstr>
      <vt:lpstr>Praying the Rosary</vt:lpstr>
      <vt:lpstr>The Mysteries of Christ’s life</vt:lpstr>
      <vt:lpstr>Individual and Communal Prayer with Sacred Scripture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25</cp:revision>
  <dcterms:created xsi:type="dcterms:W3CDTF">2011-01-10T17:35:40Z</dcterms:created>
  <dcterms:modified xsi:type="dcterms:W3CDTF">2015-02-24T18:04:07Z</dcterms:modified>
</cp:coreProperties>
</file>