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5278" autoAdjust="0"/>
  </p:normalViewPr>
  <p:slideViewPr>
    <p:cSldViewPr>
      <p:cViewPr varScale="1">
        <p:scale>
          <a:sx n="111" d="100"/>
          <a:sy n="111" d="100"/>
        </p:scale>
        <p:origin x="-112"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B463-C7D2-42EC-842D-62D460F3FB12}"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65517-E0C1-496F-84B3-36A621029C67}" type="slidenum">
              <a:rPr lang="en-US" smtClean="0"/>
              <a:t>‹#›</a:t>
            </a:fld>
            <a:endParaRPr lang="en-US"/>
          </a:p>
        </p:txBody>
      </p:sp>
    </p:spTree>
    <p:extLst>
      <p:ext uri="{BB962C8B-B14F-4D97-AF65-F5344CB8AC3E}">
        <p14:creationId xmlns:p14="http://schemas.microsoft.com/office/powerpoint/2010/main" val="317474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Hebrew spelling of the name of God consists of the so-called divine </a:t>
            </a:r>
            <a:r>
              <a:rPr lang="en-US" sz="1200" kern="1200" dirty="0" err="1" smtClean="0">
                <a:solidFill>
                  <a:schemeClr val="tx1"/>
                </a:solidFill>
                <a:effectLst/>
                <a:latin typeface="+mn-lt"/>
                <a:ea typeface="+mn-ea"/>
                <a:cs typeface="+mn-cs"/>
              </a:rPr>
              <a:t>tetragrammaton</a:t>
            </a:r>
            <a:r>
              <a:rPr lang="en-US" sz="1200" kern="1200" dirty="0" smtClean="0">
                <a:solidFill>
                  <a:schemeClr val="tx1"/>
                </a:solidFill>
                <a:effectLst/>
                <a:latin typeface="+mn-lt"/>
                <a:ea typeface="+mn-ea"/>
                <a:cs typeface="+mn-cs"/>
              </a:rPr>
              <a:t>; reading from right to left: </a:t>
            </a:r>
            <a:r>
              <a:rPr lang="en-US" sz="1200" i="1" kern="1200" dirty="0" err="1" smtClean="0">
                <a:solidFill>
                  <a:schemeClr val="tx1"/>
                </a:solidFill>
                <a:effectLst/>
                <a:latin typeface="+mn-lt"/>
                <a:ea typeface="+mn-ea"/>
                <a:cs typeface="+mn-cs"/>
              </a:rPr>
              <a:t>yod</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he </a:t>
            </a:r>
            <a:r>
              <a:rPr lang="en-US" sz="1200" kern="1200" dirty="0" smtClean="0">
                <a:solidFill>
                  <a:schemeClr val="tx1"/>
                </a:solidFill>
                <a:effectLst/>
                <a:latin typeface="+mn-lt"/>
                <a:ea typeface="+mn-ea"/>
                <a:cs typeface="+mn-cs"/>
              </a:rPr>
              <a:t>(pronounced </a:t>
            </a:r>
            <a:r>
              <a:rPr lang="en-US" sz="1200" i="1" kern="1200" dirty="0" err="1" smtClean="0">
                <a:solidFill>
                  <a:schemeClr val="tx1"/>
                </a:solidFill>
                <a:effectLst/>
                <a:latin typeface="+mn-lt"/>
                <a:ea typeface="+mn-ea"/>
                <a:cs typeface="+mn-cs"/>
              </a:rPr>
              <a:t>hã</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vav</a:t>
            </a:r>
            <a:r>
              <a:rPr lang="en-US" sz="1200" i="1" kern="1200" dirty="0" smtClean="0">
                <a:solidFill>
                  <a:schemeClr val="tx1"/>
                </a:solidFill>
                <a:effectLst/>
                <a:latin typeface="+mn-lt"/>
                <a:ea typeface="+mn-ea"/>
                <a:cs typeface="+mn-cs"/>
              </a:rPr>
              <a:t>, he</a:t>
            </a:r>
            <a:r>
              <a:rPr lang="en-US" sz="1200" kern="1200" dirty="0" smtClean="0">
                <a:solidFill>
                  <a:schemeClr val="tx1"/>
                </a:solidFill>
                <a:effectLst/>
                <a:latin typeface="+mn-lt"/>
                <a:ea typeface="+mn-ea"/>
                <a:cs typeface="+mn-cs"/>
              </a:rPr>
              <a:t>. The rendition shown on this slide includes vowel markers, but traditionally the name is considered too holy to pronounce. </a:t>
            </a:r>
            <a:r>
              <a:rPr lang="en-US" sz="1200" i="0" kern="1200" dirty="0" smtClean="0">
                <a:solidFill>
                  <a:schemeClr val="tx1"/>
                </a:solidFill>
                <a:effectLst/>
                <a:latin typeface="+mn-lt"/>
                <a:ea typeface="+mn-ea"/>
                <a:cs typeface="+mn-cs"/>
              </a:rPr>
              <a:t>Jehovah</a:t>
            </a:r>
            <a:r>
              <a:rPr lang="en-US" sz="1200" kern="1200" dirty="0" smtClean="0">
                <a:solidFill>
                  <a:schemeClr val="tx1"/>
                </a:solidFill>
                <a:effectLst/>
                <a:latin typeface="+mn-lt"/>
                <a:ea typeface="+mn-ea"/>
                <a:cs typeface="+mn-cs"/>
              </a:rPr>
              <a:t> is an earlier common transliteration of the divine name that for the most part has been replaced by Yahweh. Study of the various names of God in the Hebrew Bible is an engaging way to learn about biblical theology. The God of the Israelites is also referred to as El, Elohim, El </a:t>
            </a:r>
            <a:r>
              <a:rPr lang="en-US" sz="1200" kern="1200" dirty="0" err="1" smtClean="0">
                <a:solidFill>
                  <a:schemeClr val="tx1"/>
                </a:solidFill>
                <a:effectLst/>
                <a:latin typeface="+mn-lt"/>
                <a:ea typeface="+mn-ea"/>
                <a:cs typeface="+mn-cs"/>
              </a:rPr>
              <a:t>Shaddai</a:t>
            </a:r>
            <a:r>
              <a:rPr lang="en-US" sz="1200" kern="1200" dirty="0" smtClean="0">
                <a:solidFill>
                  <a:schemeClr val="tx1"/>
                </a:solidFill>
                <a:effectLst/>
                <a:latin typeface="+mn-lt"/>
                <a:ea typeface="+mn-ea"/>
                <a:cs typeface="+mn-cs"/>
              </a:rPr>
              <a:t>, and various other names. Students typically are intrigued by the fact that </a:t>
            </a:r>
            <a:r>
              <a:rPr lang="en-US" sz="1200" i="1" kern="1200" dirty="0" smtClean="0">
                <a:solidFill>
                  <a:schemeClr val="tx1"/>
                </a:solidFill>
                <a:effectLst/>
                <a:latin typeface="+mn-lt"/>
                <a:ea typeface="+mn-ea"/>
                <a:cs typeface="+mn-cs"/>
              </a:rPr>
              <a:t>Elohim</a:t>
            </a:r>
            <a:r>
              <a:rPr lang="en-US" sz="1200" kern="1200" dirty="0" smtClean="0">
                <a:solidFill>
                  <a:schemeClr val="tx1"/>
                </a:solidFill>
                <a:effectLst/>
                <a:latin typeface="+mn-lt"/>
                <a:ea typeface="+mn-ea"/>
                <a:cs typeface="+mn-cs"/>
              </a:rPr>
              <a:t> is a plural form. Scholars offer a variety of explanations, probably the most common being the idea of the “royal we,” such that the plural form is an attempt to express God’s majesty.</a:t>
            </a:r>
          </a:p>
        </p:txBody>
      </p:sp>
      <p:sp>
        <p:nvSpPr>
          <p:cNvPr id="4" name="Slide Number Placeholder 3"/>
          <p:cNvSpPr>
            <a:spLocks noGrp="1"/>
          </p:cNvSpPr>
          <p:nvPr>
            <p:ph type="sldNum" sz="quarter" idx="10"/>
          </p:nvPr>
        </p:nvSpPr>
        <p:spPr/>
        <p:txBody>
          <a:bodyPr/>
          <a:lstStyle/>
          <a:p>
            <a:fld id="{63A65517-E0C1-496F-84B3-36A621029C67}" type="slidenum">
              <a:rPr lang="en-US" smtClean="0"/>
              <a:t>2</a:t>
            </a:fld>
            <a:endParaRPr lang="en-US"/>
          </a:p>
        </p:txBody>
      </p:sp>
    </p:spTree>
    <p:extLst>
      <p:ext uri="{BB962C8B-B14F-4D97-AF65-F5344CB8AC3E}">
        <p14:creationId xmlns:p14="http://schemas.microsoft.com/office/powerpoint/2010/main" val="292046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Although officially a minor festival, Hanukkah is popularly celebrated and is well known, in large part because it coincides with the Christmas season. The menorah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with its eight candles plus one the miraculous miracle of the lights at the time of the Maccabean Revolt that commenced in 167 </a:t>
            </a:r>
            <a:r>
              <a:rPr lang="en-US" sz="1200" kern="1200" cap="small" dirty="0"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Once the Jerusalem Temple had been recaptured by the Jews, it needed to be cleansed and sanctified; one day’s worth of oil for the lamps miraculously burned for eight days. The first and second of the four Books of the Maccabees are included in the Apocrypha (but not in most Bibles traditionally used in Protestant churches). The account features Judas the Maccabee, who led a two-year armed revolt against the Greek-Syrian king Antiochus IV </a:t>
            </a:r>
            <a:r>
              <a:rPr lang="en-US" sz="1200" kern="1200" dirty="0" err="1" smtClean="0">
                <a:solidFill>
                  <a:schemeClr val="tx1"/>
                </a:solidFill>
                <a:effectLst/>
                <a:latin typeface="+mn-lt"/>
                <a:ea typeface="+mn-ea"/>
                <a:cs typeface="+mn-cs"/>
              </a:rPr>
              <a:t>Epiphanes</a:t>
            </a:r>
            <a:r>
              <a:rPr lang="en-US" sz="1200" kern="1200" dirty="0" smtClean="0">
                <a:solidFill>
                  <a:schemeClr val="tx1"/>
                </a:solidFill>
                <a:effectLst/>
                <a:latin typeface="+mn-lt"/>
                <a:ea typeface="+mn-ea"/>
                <a:cs typeface="+mn-cs"/>
              </a:rPr>
              <a:t>. The celebration of Hanukkah includes the lighting of one of eight candles on the </a:t>
            </a:r>
            <a:r>
              <a:rPr lang="en-US" sz="1200" i="0" kern="1200" dirty="0" smtClean="0">
                <a:solidFill>
                  <a:schemeClr val="tx1"/>
                </a:solidFill>
                <a:effectLst/>
                <a:latin typeface="+mn-lt"/>
                <a:ea typeface="+mn-ea"/>
                <a:cs typeface="+mn-cs"/>
              </a:rPr>
              <a:t>menorah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each night of the festival.</a:t>
            </a:r>
          </a:p>
        </p:txBody>
      </p:sp>
      <p:sp>
        <p:nvSpPr>
          <p:cNvPr id="4" name="Slide Number Placeholder 3"/>
          <p:cNvSpPr>
            <a:spLocks noGrp="1"/>
          </p:cNvSpPr>
          <p:nvPr>
            <p:ph type="sldNum" sz="quarter" idx="10"/>
          </p:nvPr>
        </p:nvSpPr>
        <p:spPr/>
        <p:txBody>
          <a:bodyPr/>
          <a:lstStyle/>
          <a:p>
            <a:fld id="{63A65517-E0C1-496F-84B3-36A621029C67}" type="slidenum">
              <a:rPr lang="en-US" smtClean="0"/>
              <a:t>11</a:t>
            </a:fld>
            <a:endParaRPr lang="en-US"/>
          </a:p>
        </p:txBody>
      </p:sp>
    </p:spTree>
    <p:extLst>
      <p:ext uri="{BB962C8B-B14F-4D97-AF65-F5344CB8AC3E}">
        <p14:creationId xmlns:p14="http://schemas.microsoft.com/office/powerpoint/2010/main" val="3779353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ark shown on this slide is in the </a:t>
            </a:r>
            <a:r>
              <a:rPr lang="en-US" sz="1200" kern="1200" dirty="0" err="1" smtClean="0">
                <a:solidFill>
                  <a:schemeClr val="tx1"/>
                </a:solidFill>
                <a:effectLst/>
                <a:latin typeface="+mn-lt"/>
                <a:ea typeface="+mn-ea"/>
                <a:cs typeface="+mn-cs"/>
              </a:rPr>
              <a:t>Nechalim</a:t>
            </a:r>
            <a:r>
              <a:rPr lang="en-US" sz="1200" kern="1200" dirty="0" smtClean="0">
                <a:solidFill>
                  <a:schemeClr val="tx1"/>
                </a:solidFill>
                <a:effectLst/>
                <a:latin typeface="+mn-lt"/>
                <a:ea typeface="+mn-ea"/>
                <a:cs typeface="+mn-cs"/>
              </a:rPr>
              <a:t> synagogue in Israel. The books of the Torah are Genesis, Exodus, Leviticus, Numbers, and Deuteronomy. Traditionally the number of </a:t>
            </a:r>
            <a:r>
              <a:rPr lang="en-US" sz="1200" i="1" kern="1200" dirty="0" err="1" smtClean="0">
                <a:solidFill>
                  <a:schemeClr val="tx1"/>
                </a:solidFill>
                <a:effectLst/>
                <a:latin typeface="+mn-lt"/>
                <a:ea typeface="+mn-ea"/>
                <a:cs typeface="+mn-cs"/>
              </a:rPr>
              <a:t>mitzvot</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or commandments, contained in the Torah is 613, including the famous Ten Commandments, which are presented in two slightly different versions (see Exodus, chapter 20, and Deuteronomy, chapter 5).</a:t>
            </a:r>
          </a:p>
        </p:txBody>
      </p:sp>
      <p:sp>
        <p:nvSpPr>
          <p:cNvPr id="4" name="Slide Number Placeholder 3"/>
          <p:cNvSpPr>
            <a:spLocks noGrp="1"/>
          </p:cNvSpPr>
          <p:nvPr>
            <p:ph type="sldNum" sz="quarter" idx="10"/>
          </p:nvPr>
        </p:nvSpPr>
        <p:spPr/>
        <p:txBody>
          <a:bodyPr/>
          <a:lstStyle/>
          <a:p>
            <a:fld id="{63A65517-E0C1-496F-84B3-36A621029C67}" type="slidenum">
              <a:rPr lang="en-US" smtClean="0"/>
              <a:t>12</a:t>
            </a:fld>
            <a:endParaRPr lang="en-US"/>
          </a:p>
        </p:txBody>
      </p:sp>
    </p:spTree>
    <p:extLst>
      <p:ext uri="{BB962C8B-B14F-4D97-AF65-F5344CB8AC3E}">
        <p14:creationId xmlns:p14="http://schemas.microsoft.com/office/powerpoint/2010/main" val="216160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Star of David is a medieval symbol, but it hearkens back to the Israelite kingdom united by David in about 1000 </a:t>
            </a:r>
            <a:r>
              <a:rPr lang="en-US" sz="1200" kern="1200" cap="small" dirty="0"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The modern state of Israel came about largely as the result of Zionism, a movement that arose in the late nineteenth century. The first significant event in the development of Zionism was the publication in 1862 of Moses Hess’s </a:t>
            </a:r>
            <a:r>
              <a:rPr lang="en-US" sz="1200" i="1" kern="1200" dirty="0" smtClean="0">
                <a:solidFill>
                  <a:schemeClr val="tx1"/>
                </a:solidFill>
                <a:effectLst/>
                <a:latin typeface="+mn-lt"/>
                <a:ea typeface="+mn-ea"/>
                <a:cs typeface="+mn-cs"/>
              </a:rPr>
              <a:t>Rome and Jerusalem,</a:t>
            </a:r>
            <a:r>
              <a:rPr lang="en-US" sz="1200" kern="1200" dirty="0" smtClean="0">
                <a:solidFill>
                  <a:schemeClr val="tx1"/>
                </a:solidFill>
                <a:effectLst/>
                <a:latin typeface="+mn-lt"/>
                <a:ea typeface="+mn-ea"/>
                <a:cs typeface="+mn-cs"/>
              </a:rPr>
              <a:t> in which Hess asserted that the only solution to the problem of anti-Semitism was the creation of a sovereign state. Perhaps the most influential Zionist of all was Theodor Herzl (1860 to 1904), who set forth in </a:t>
            </a:r>
            <a:r>
              <a:rPr lang="en-US" sz="1200" i="1" kern="1200" dirty="0" smtClean="0">
                <a:solidFill>
                  <a:schemeClr val="tx1"/>
                </a:solidFill>
                <a:effectLst/>
                <a:latin typeface="+mn-lt"/>
                <a:ea typeface="+mn-ea"/>
                <a:cs typeface="+mn-cs"/>
              </a:rPr>
              <a:t>The Jewish State </a:t>
            </a:r>
            <a:r>
              <a:rPr lang="en-US" sz="1200" kern="1200" dirty="0" smtClean="0">
                <a:solidFill>
                  <a:schemeClr val="tx1"/>
                </a:solidFill>
                <a:effectLst/>
                <a:latin typeface="+mn-lt"/>
                <a:ea typeface="+mn-ea"/>
                <a:cs typeface="+mn-cs"/>
              </a:rPr>
              <a:t>(1896) and </a:t>
            </a:r>
            <a:r>
              <a:rPr lang="en-US" sz="1200" i="1" kern="1200" dirty="0" smtClean="0">
                <a:solidFill>
                  <a:schemeClr val="tx1"/>
                </a:solidFill>
                <a:effectLst/>
                <a:latin typeface="+mn-lt"/>
                <a:ea typeface="+mn-ea"/>
                <a:cs typeface="+mn-cs"/>
              </a:rPr>
              <a:t>The Old-New Land</a:t>
            </a:r>
            <a:r>
              <a:rPr lang="en-US" sz="1200" kern="1200" dirty="0" smtClean="0">
                <a:solidFill>
                  <a:schemeClr val="tx1"/>
                </a:solidFill>
                <a:effectLst/>
                <a:latin typeface="+mn-lt"/>
                <a:ea typeface="+mn-ea"/>
                <a:cs typeface="+mn-cs"/>
              </a:rPr>
              <a:t> (1902), a utopian novel, his vision of “political” Zionism. Of course, World War II and the Holocaust were crucial events leading to the establishment of the state of Israel. Especially because of issues involving a Palestinian homeland, this was and continues to be a very complex, and in some ways controversial, </a:t>
            </a:r>
            <a:r>
              <a:rPr lang="en-US" sz="1200" kern="1200" smtClean="0">
                <a:solidFill>
                  <a:schemeClr val="tx1"/>
                </a:solidFill>
                <a:effectLst/>
                <a:latin typeface="+mn-lt"/>
                <a:ea typeface="+mn-ea"/>
                <a:cs typeface="+mn-cs"/>
              </a:rPr>
              <a:t>issue.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A65517-E0C1-496F-84B3-36A621029C67}" type="slidenum">
              <a:rPr lang="en-US" smtClean="0"/>
              <a:t>13</a:t>
            </a:fld>
            <a:endParaRPr lang="en-US"/>
          </a:p>
        </p:txBody>
      </p:sp>
    </p:spTree>
    <p:extLst>
      <p:ext uri="{BB962C8B-B14F-4D97-AF65-F5344CB8AC3E}">
        <p14:creationId xmlns:p14="http://schemas.microsoft.com/office/powerpoint/2010/main" val="55686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Torah, which consists of the first five books of the Bible, includes the most significant foundational ideas of Judaism, including the </a:t>
            </a:r>
            <a:r>
              <a:rPr lang="en-US" sz="1200" i="1" kern="1200" dirty="0" err="1" smtClean="0">
                <a:solidFill>
                  <a:schemeClr val="tx1"/>
                </a:solidFill>
                <a:effectLst/>
                <a:latin typeface="+mn-lt"/>
                <a:ea typeface="+mn-ea"/>
                <a:cs typeface="+mn-cs"/>
              </a:rPr>
              <a:t>mitzvot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(“commandments”), the notion of a covenant relationship between God and the people, and the demand that the Israelites are to worship one God only. This sculpture by </a:t>
            </a:r>
            <a:r>
              <a:rPr lang="en-US" sz="1200" kern="1200" dirty="0" err="1" smtClean="0">
                <a:solidFill>
                  <a:schemeClr val="tx1"/>
                </a:solidFill>
                <a:effectLst/>
                <a:latin typeface="+mn-lt"/>
                <a:ea typeface="+mn-ea"/>
                <a:cs typeface="+mn-cs"/>
              </a:rPr>
              <a:t>Ignazio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Jacometti</a:t>
            </a:r>
            <a:r>
              <a:rPr lang="en-US" sz="1200" kern="1200" dirty="0" smtClean="0">
                <a:solidFill>
                  <a:schemeClr val="tx1"/>
                </a:solidFill>
                <a:effectLst/>
                <a:latin typeface="+mn-lt"/>
                <a:ea typeface="+mn-ea"/>
                <a:cs typeface="+mn-cs"/>
              </a:rPr>
              <a:t> is located at the base of the Column of the Immaculate Conception (Colonna </a:t>
            </a:r>
            <a:r>
              <a:rPr lang="en-US" sz="1200" kern="1200" dirty="0" err="1" smtClean="0">
                <a:solidFill>
                  <a:schemeClr val="tx1"/>
                </a:solidFill>
                <a:effectLst/>
                <a:latin typeface="+mn-lt"/>
                <a:ea typeface="+mn-ea"/>
                <a:cs typeface="+mn-cs"/>
              </a:rPr>
              <a:t>dell’Immacolata</a:t>
            </a:r>
            <a:r>
              <a:rPr lang="en-US" sz="1200" kern="1200" dirty="0" smtClean="0">
                <a:solidFill>
                  <a:schemeClr val="tx1"/>
                </a:solidFill>
                <a:effectLst/>
                <a:latin typeface="+mn-lt"/>
                <a:ea typeface="+mn-ea"/>
                <a:cs typeface="+mn-cs"/>
              </a:rPr>
              <a:t>) in Rome. The Column was completed in 1856.</a:t>
            </a:r>
          </a:p>
        </p:txBody>
      </p:sp>
      <p:sp>
        <p:nvSpPr>
          <p:cNvPr id="4" name="Slide Number Placeholder 3"/>
          <p:cNvSpPr>
            <a:spLocks noGrp="1"/>
          </p:cNvSpPr>
          <p:nvPr>
            <p:ph type="sldNum" sz="quarter" idx="10"/>
          </p:nvPr>
        </p:nvSpPr>
        <p:spPr/>
        <p:txBody>
          <a:bodyPr/>
          <a:lstStyle/>
          <a:p>
            <a:fld id="{63A65517-E0C1-496F-84B3-36A621029C67}" type="slidenum">
              <a:rPr lang="en-US" smtClean="0"/>
              <a:t>3</a:t>
            </a:fld>
            <a:endParaRPr lang="en-US"/>
          </a:p>
        </p:txBody>
      </p:sp>
    </p:spTree>
    <p:extLst>
      <p:ext uri="{BB962C8B-B14F-4D97-AF65-F5344CB8AC3E}">
        <p14:creationId xmlns:p14="http://schemas.microsoft.com/office/powerpoint/2010/main" val="48138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Talmud includes sixty-three separate books and in standard print form is over six thousand pages long. There are two versions of the Talmud, the Palestinian (completed by AD 450) and the Babylonian (completed by AD 600).</a:t>
            </a:r>
          </a:p>
        </p:txBody>
      </p:sp>
      <p:sp>
        <p:nvSpPr>
          <p:cNvPr id="4" name="Slide Number Placeholder 3"/>
          <p:cNvSpPr>
            <a:spLocks noGrp="1"/>
          </p:cNvSpPr>
          <p:nvPr>
            <p:ph type="sldNum" sz="quarter" idx="10"/>
          </p:nvPr>
        </p:nvSpPr>
        <p:spPr/>
        <p:txBody>
          <a:bodyPr/>
          <a:lstStyle/>
          <a:p>
            <a:fld id="{63A65517-E0C1-496F-84B3-36A621029C67}" type="slidenum">
              <a:rPr lang="en-US" smtClean="0"/>
              <a:t>4</a:t>
            </a:fld>
            <a:endParaRPr lang="en-US"/>
          </a:p>
        </p:txBody>
      </p:sp>
    </p:spTree>
    <p:extLst>
      <p:ext uri="{BB962C8B-B14F-4D97-AF65-F5344CB8AC3E}">
        <p14:creationId xmlns:p14="http://schemas.microsoft.com/office/powerpoint/2010/main" val="413552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Most scholars believe that the community at Khirbet Qumran, established during the second century </a:t>
            </a:r>
            <a:r>
              <a:rPr lang="en-US" sz="1200" kern="1200" cap="small" dirty="0" smtClean="0">
                <a:solidFill>
                  <a:schemeClr val="tx1"/>
                </a:solidFill>
                <a:effectLst/>
                <a:latin typeface="+mn-lt"/>
                <a:ea typeface="+mn-ea"/>
                <a:cs typeface="+mn-cs"/>
              </a:rPr>
              <a:t>BC</a:t>
            </a:r>
            <a:r>
              <a:rPr lang="en-US" sz="1200" kern="1200" dirty="0" smtClean="0">
                <a:solidFill>
                  <a:schemeClr val="tx1"/>
                </a:solidFill>
                <a:effectLst/>
                <a:latin typeface="+mn-lt"/>
                <a:ea typeface="+mn-ea"/>
                <a:cs typeface="+mn-cs"/>
              </a:rPr>
              <a:t>, was the group known as the Essenes, who opted to live separated from the rest of Jewish society. Other Jewish groups from this time period include the Sadducees, who were closely associated with the Jerusalem Temple and were conservative toward change, and the Pharisees, who believed in the “Oral Torah” as a legitimate continuation of the written Torah. The source for these categories of Jews during the time of Roman occupation of Palestine is the Jewish historian Josephus (AD 37 to c. AD 100). The term </a:t>
            </a:r>
            <a:r>
              <a:rPr lang="en-US" sz="1200" i="1" kern="1200" dirty="0" smtClean="0">
                <a:solidFill>
                  <a:schemeClr val="tx1"/>
                </a:solidFill>
                <a:effectLst/>
                <a:latin typeface="+mn-lt"/>
                <a:ea typeface="+mn-ea"/>
                <a:cs typeface="+mn-cs"/>
              </a:rPr>
              <a:t>Essene</a:t>
            </a:r>
            <a:r>
              <a:rPr lang="en-US" sz="1200" kern="1200" dirty="0" smtClean="0">
                <a:solidFill>
                  <a:schemeClr val="tx1"/>
                </a:solidFill>
                <a:effectLst/>
                <a:latin typeface="+mn-lt"/>
                <a:ea typeface="+mn-ea"/>
                <a:cs typeface="+mn-cs"/>
              </a:rPr>
              <a:t> does not occur in the Dead Sea Scrolls, and so some scholars are hesitant to identify the members of the Qumran community as Essenes.</a:t>
            </a:r>
          </a:p>
        </p:txBody>
      </p:sp>
      <p:sp>
        <p:nvSpPr>
          <p:cNvPr id="4" name="Slide Number Placeholder 3"/>
          <p:cNvSpPr>
            <a:spLocks noGrp="1"/>
          </p:cNvSpPr>
          <p:nvPr>
            <p:ph type="sldNum" sz="quarter" idx="10"/>
          </p:nvPr>
        </p:nvSpPr>
        <p:spPr/>
        <p:txBody>
          <a:bodyPr/>
          <a:lstStyle/>
          <a:p>
            <a:fld id="{63A65517-E0C1-496F-84B3-36A621029C67}" type="slidenum">
              <a:rPr lang="en-US" smtClean="0"/>
              <a:t>5</a:t>
            </a:fld>
            <a:endParaRPr lang="en-US"/>
          </a:p>
        </p:txBody>
      </p:sp>
    </p:spTree>
    <p:extLst>
      <p:ext uri="{BB962C8B-B14F-4D97-AF65-F5344CB8AC3E}">
        <p14:creationId xmlns:p14="http://schemas.microsoft.com/office/powerpoint/2010/main" val="54648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Arch of Titus, located at one entrance of the Roman Forum, commemorates Titus’s victory while a general during his father Vespasian’s reign as emperor. Among the changes brought about by the destruction of the Temple, which theretofore had been the spatial and spiritual center of Judaism, was the rapid ascendance of the rabbis to prominence, teaching the Torah—including the developing Oral Torah—in synagogues. Whereas before the Temple with its animal sacrifices had been the religious center, the synagogue and study of Torah took its place. The second great conflict with the Romans occurred from AD 132 to 135, when Bar </a:t>
            </a:r>
            <a:r>
              <a:rPr lang="en-US" sz="1200" kern="1200" dirty="0" err="1" smtClean="0">
                <a:solidFill>
                  <a:schemeClr val="tx1"/>
                </a:solidFill>
                <a:effectLst/>
                <a:latin typeface="+mn-lt"/>
                <a:ea typeface="+mn-ea"/>
                <a:cs typeface="+mn-cs"/>
              </a:rPr>
              <a:t>Kochba</a:t>
            </a:r>
            <a:r>
              <a:rPr lang="en-US" sz="1200" kern="1200" dirty="0" smtClean="0">
                <a:solidFill>
                  <a:schemeClr val="tx1"/>
                </a:solidFill>
                <a:effectLst/>
                <a:latin typeface="+mn-lt"/>
                <a:ea typeface="+mn-ea"/>
                <a:cs typeface="+mn-cs"/>
              </a:rPr>
              <a:t>, “Son of the Star(s),” led an unsuccessful revolt. The Romans, per the command of the emperor Hadrian, destroyed Jerusalem and permanently forbade Jews from entering the area.</a:t>
            </a:r>
          </a:p>
        </p:txBody>
      </p:sp>
      <p:sp>
        <p:nvSpPr>
          <p:cNvPr id="4" name="Slide Number Placeholder 3"/>
          <p:cNvSpPr>
            <a:spLocks noGrp="1"/>
          </p:cNvSpPr>
          <p:nvPr>
            <p:ph type="sldNum" sz="quarter" idx="10"/>
          </p:nvPr>
        </p:nvSpPr>
        <p:spPr/>
        <p:txBody>
          <a:bodyPr/>
          <a:lstStyle/>
          <a:p>
            <a:fld id="{63A65517-E0C1-496F-84B3-36A621029C67}" type="slidenum">
              <a:rPr lang="en-US" smtClean="0"/>
              <a:t>6</a:t>
            </a:fld>
            <a:endParaRPr lang="en-US"/>
          </a:p>
        </p:txBody>
      </p:sp>
    </p:spTree>
    <p:extLst>
      <p:ext uri="{BB962C8B-B14F-4D97-AF65-F5344CB8AC3E}">
        <p14:creationId xmlns:p14="http://schemas.microsoft.com/office/powerpoint/2010/main" val="123951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Hebrew term </a:t>
            </a:r>
            <a:r>
              <a:rPr lang="en-US" sz="1200" i="1" kern="1200" dirty="0" err="1" smtClean="0">
                <a:solidFill>
                  <a:schemeClr val="tx1"/>
                </a:solidFill>
                <a:effectLst/>
                <a:latin typeface="+mn-lt"/>
                <a:ea typeface="+mn-ea"/>
                <a:cs typeface="+mn-cs"/>
              </a:rPr>
              <a:t>Shoah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literally means “whirlwind” and therefore “mass destruction,” is a more precise label than Holocaust, a Greek term that refers to a burnt sacrificial offering. The theological challenges revolve mainly around how a loving God could have allowed for such a tragedy to befall the Jewish people. Though the Holocaust is its most extreme event, anti-Semitism has a long and complex history. With regard to Nazi Germany, even by the time of publication of his biography, </a:t>
            </a:r>
            <a:r>
              <a:rPr lang="en-US" sz="1200" i="1" kern="1200" dirty="0" smtClean="0">
                <a:solidFill>
                  <a:schemeClr val="tx1"/>
                </a:solidFill>
                <a:effectLst/>
                <a:latin typeface="+mn-lt"/>
                <a:ea typeface="+mn-ea"/>
                <a:cs typeface="+mn-cs"/>
              </a:rPr>
              <a:t>Mein </a:t>
            </a:r>
            <a:r>
              <a:rPr lang="en-US" sz="1200" i="1" kern="1200" dirty="0" err="1" smtClean="0">
                <a:solidFill>
                  <a:schemeClr val="tx1"/>
                </a:solidFill>
                <a:effectLst/>
                <a:latin typeface="+mn-lt"/>
                <a:ea typeface="+mn-ea"/>
                <a:cs typeface="+mn-cs"/>
              </a:rPr>
              <a:t>Kampf</a:t>
            </a:r>
            <a:r>
              <a:rPr lang="en-US" sz="1200" kern="1200" dirty="0" smtClean="0">
                <a:solidFill>
                  <a:schemeClr val="tx1"/>
                </a:solidFill>
                <a:effectLst/>
                <a:latin typeface="+mn-lt"/>
                <a:ea typeface="+mn-ea"/>
                <a:cs typeface="+mn-cs"/>
              </a:rPr>
              <a:t> (1925), Adolf Hitler condemned the Jews as a menace to society that needed to be vanquished. Hitler and the Nazis based their anti-Semitism on a kind of racist conception of Jews and Judaism. Other forms of anti-Semitism as manifest within Christianity and Islam have been based on more explicitly religious issues.</a:t>
            </a:r>
          </a:p>
        </p:txBody>
      </p:sp>
      <p:sp>
        <p:nvSpPr>
          <p:cNvPr id="4" name="Slide Number Placeholder 3"/>
          <p:cNvSpPr>
            <a:spLocks noGrp="1"/>
          </p:cNvSpPr>
          <p:nvPr>
            <p:ph type="sldNum" sz="quarter" idx="10"/>
          </p:nvPr>
        </p:nvSpPr>
        <p:spPr/>
        <p:txBody>
          <a:bodyPr/>
          <a:lstStyle/>
          <a:p>
            <a:fld id="{63A65517-E0C1-496F-84B3-36A621029C67}" type="slidenum">
              <a:rPr lang="en-US" smtClean="0"/>
              <a:t>7</a:t>
            </a:fld>
            <a:endParaRPr lang="en-US"/>
          </a:p>
        </p:txBody>
      </p:sp>
    </p:spTree>
    <p:extLst>
      <p:ext uri="{BB962C8B-B14F-4D97-AF65-F5344CB8AC3E}">
        <p14:creationId xmlns:p14="http://schemas.microsoft.com/office/powerpoint/2010/main" val="250923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a:t>
            </a:r>
            <a:r>
              <a:rPr lang="en-US" sz="1200" i="1" kern="1200" dirty="0" err="1" smtClean="0">
                <a:solidFill>
                  <a:schemeClr val="tx1"/>
                </a:solidFill>
                <a:effectLst/>
                <a:latin typeface="+mn-lt"/>
                <a:ea typeface="+mn-ea"/>
                <a:cs typeface="+mn-cs"/>
              </a:rPr>
              <a:t>tefillin</a:t>
            </a:r>
            <a:r>
              <a:rPr lang="en-US" sz="1200" kern="1200" dirty="0" smtClean="0">
                <a:solidFill>
                  <a:schemeClr val="tx1"/>
                </a:solidFill>
                <a:effectLst/>
                <a:latin typeface="+mn-lt"/>
                <a:ea typeface="+mn-ea"/>
                <a:cs typeface="+mn-cs"/>
              </a:rPr>
              <a:t>, sometimes called phylacteries, are two small boxes that contain papers with biblical verses. The traditional collection of prayers is the </a:t>
            </a:r>
            <a:r>
              <a:rPr lang="en-US" sz="1200" i="1" kern="1200" dirty="0" smtClean="0">
                <a:solidFill>
                  <a:schemeClr val="tx1"/>
                </a:solidFill>
                <a:effectLst/>
                <a:latin typeface="+mn-lt"/>
                <a:ea typeface="+mn-ea"/>
                <a:cs typeface="+mn-cs"/>
              </a:rPr>
              <a:t>Siddur. </a:t>
            </a:r>
            <a:r>
              <a:rPr lang="en-US" sz="1200" kern="1200" dirty="0" smtClean="0">
                <a:solidFill>
                  <a:schemeClr val="tx1"/>
                </a:solidFill>
                <a:effectLst/>
                <a:latin typeface="+mn-lt"/>
                <a:ea typeface="+mn-ea"/>
                <a:cs typeface="+mn-cs"/>
              </a:rPr>
              <a:t>It contains, for example, the</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Shema</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(Deuteronomy 6:4–9), which begins: “Hear, O Israel!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our God,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alone.” The thrice-daily routine was established even by the end of the biblical period; Daniel 6:11 portrays Daniel praying in this manner.</a:t>
            </a:r>
          </a:p>
        </p:txBody>
      </p:sp>
      <p:sp>
        <p:nvSpPr>
          <p:cNvPr id="4" name="Slide Number Placeholder 3"/>
          <p:cNvSpPr>
            <a:spLocks noGrp="1"/>
          </p:cNvSpPr>
          <p:nvPr>
            <p:ph type="sldNum" sz="quarter" idx="10"/>
          </p:nvPr>
        </p:nvSpPr>
        <p:spPr/>
        <p:txBody>
          <a:bodyPr/>
          <a:lstStyle/>
          <a:p>
            <a:fld id="{63A65517-E0C1-496F-84B3-36A621029C67}" type="slidenum">
              <a:rPr lang="en-US" smtClean="0"/>
              <a:t>8</a:t>
            </a:fld>
            <a:endParaRPr lang="en-US"/>
          </a:p>
        </p:txBody>
      </p:sp>
    </p:spTree>
    <p:extLst>
      <p:ext uri="{BB962C8B-B14F-4D97-AF65-F5344CB8AC3E}">
        <p14:creationId xmlns:p14="http://schemas.microsoft.com/office/powerpoint/2010/main" val="218512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man shown on this slide is blowing the shofar at the Wailing Wall in Jerusalem. The blowing of the shofar serves to remind worshippers of the need for self-reflection and repentance, but the mood at the beginning of the cycle of major festivals tends to be celebratory. There are five festivals: Rosh Hashanah, Yom Kippur, Sukkot, Passover </a:t>
            </a:r>
            <a:r>
              <a:rPr lang="en-US" sz="1200" i="1" kern="1200" dirty="0" smtClean="0">
                <a:solidFill>
                  <a:schemeClr val="tx1"/>
                </a:solidFill>
                <a:effectLst/>
                <a:latin typeface="+mn-lt"/>
                <a:ea typeface="+mn-ea"/>
                <a:cs typeface="+mn-cs"/>
              </a:rPr>
              <a:t>(Pesach),</a:t>
            </a:r>
            <a:r>
              <a:rPr lang="en-US" sz="1200" kern="1200" dirty="0" smtClean="0">
                <a:solidFill>
                  <a:schemeClr val="tx1"/>
                </a:solidFill>
                <a:effectLst/>
                <a:latin typeface="+mn-lt"/>
                <a:ea typeface="+mn-ea"/>
                <a:cs typeface="+mn-cs"/>
              </a:rPr>
              <a:t> and Shavuot.</a:t>
            </a:r>
          </a:p>
          <a:p>
            <a:endParaRPr lang="en-US" dirty="0"/>
          </a:p>
        </p:txBody>
      </p:sp>
      <p:sp>
        <p:nvSpPr>
          <p:cNvPr id="4" name="Slide Number Placeholder 3"/>
          <p:cNvSpPr>
            <a:spLocks noGrp="1"/>
          </p:cNvSpPr>
          <p:nvPr>
            <p:ph type="sldNum" sz="quarter" idx="10"/>
          </p:nvPr>
        </p:nvSpPr>
        <p:spPr/>
        <p:txBody>
          <a:bodyPr/>
          <a:lstStyle/>
          <a:p>
            <a:fld id="{63A65517-E0C1-496F-84B3-36A621029C67}" type="slidenum">
              <a:rPr lang="en-US" smtClean="0"/>
              <a:t>9</a:t>
            </a:fld>
            <a:endParaRPr lang="en-US"/>
          </a:p>
        </p:txBody>
      </p:sp>
    </p:spTree>
    <p:extLst>
      <p:ext uri="{BB962C8B-B14F-4D97-AF65-F5344CB8AC3E}">
        <p14:creationId xmlns:p14="http://schemas.microsoft.com/office/powerpoint/2010/main" val="300213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Hebrew term for Passover is </a:t>
            </a:r>
            <a:r>
              <a:rPr lang="en-US" sz="1200" i="1" kern="1200" dirty="0" smtClean="0">
                <a:solidFill>
                  <a:schemeClr val="tx1"/>
                </a:solidFill>
                <a:effectLst/>
                <a:latin typeface="+mn-lt"/>
                <a:ea typeface="+mn-ea"/>
                <a:cs typeface="+mn-cs"/>
              </a:rPr>
              <a:t>Pesach</a:t>
            </a:r>
            <a:r>
              <a:rPr lang="en-US" sz="1200" kern="1200" dirty="0" smtClean="0">
                <a:solidFill>
                  <a:schemeClr val="tx1"/>
                </a:solidFill>
                <a:effectLst/>
                <a:latin typeface="+mn-lt"/>
                <a:ea typeface="+mn-ea"/>
                <a:cs typeface="+mn-cs"/>
              </a:rPr>
              <a:t>. The foods on the Seder plate are unleavened bread, known as matzo (or </a:t>
            </a:r>
            <a:r>
              <a:rPr lang="en-US" sz="1200" kern="1200" dirty="0" err="1" smtClean="0">
                <a:solidFill>
                  <a:schemeClr val="tx1"/>
                </a:solidFill>
                <a:effectLst/>
                <a:latin typeface="+mn-lt"/>
                <a:ea typeface="+mn-ea"/>
                <a:cs typeface="+mn-cs"/>
              </a:rPr>
              <a:t>matzah</a:t>
            </a:r>
            <a:r>
              <a:rPr lang="en-US" sz="1200" kern="1200" dirty="0" smtClean="0">
                <a:solidFill>
                  <a:schemeClr val="tx1"/>
                </a:solidFill>
                <a:effectLst/>
                <a:latin typeface="+mn-lt"/>
                <a:ea typeface="+mn-ea"/>
                <a:cs typeface="+mn-cs"/>
              </a:rPr>
              <a:t>, it recalls the haste with which the Israelites left Egypt); bitter herbs; a mixture of wine, nuts, and apples (reminiscent of the mortar used to make bricks); a lamb shank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bone; a roasted egg; parsley; and an additional herb or vegetable.</a:t>
            </a:r>
          </a:p>
        </p:txBody>
      </p:sp>
      <p:sp>
        <p:nvSpPr>
          <p:cNvPr id="4" name="Slide Number Placeholder 3"/>
          <p:cNvSpPr>
            <a:spLocks noGrp="1"/>
          </p:cNvSpPr>
          <p:nvPr>
            <p:ph type="sldNum" sz="quarter" idx="10"/>
          </p:nvPr>
        </p:nvSpPr>
        <p:spPr/>
        <p:txBody>
          <a:bodyPr/>
          <a:lstStyle/>
          <a:p>
            <a:fld id="{63A65517-E0C1-496F-84B3-36A621029C67}" type="slidenum">
              <a:rPr lang="en-US" smtClean="0"/>
              <a:t>10</a:t>
            </a:fld>
            <a:endParaRPr lang="en-US"/>
          </a:p>
        </p:txBody>
      </p:sp>
    </p:spTree>
    <p:extLst>
      <p:ext uri="{BB962C8B-B14F-4D97-AF65-F5344CB8AC3E}">
        <p14:creationId xmlns:p14="http://schemas.microsoft.com/office/powerpoint/2010/main" val="146741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12: Judaism</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TX003949</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143000"/>
            <a:ext cx="6934200" cy="533400"/>
          </a:xfrm>
        </p:spPr>
        <p:txBody>
          <a:bodyPr/>
          <a:lstStyle/>
          <a:p>
            <a:r>
              <a:rPr lang="en-US" dirty="0"/>
              <a:t>Passover: The Seder Plate</a:t>
            </a:r>
          </a:p>
        </p:txBody>
      </p:sp>
      <p:sp>
        <p:nvSpPr>
          <p:cNvPr id="3" name="Content Placeholder 2"/>
          <p:cNvSpPr>
            <a:spLocks noGrp="1"/>
          </p:cNvSpPr>
          <p:nvPr>
            <p:ph idx="1"/>
          </p:nvPr>
        </p:nvSpPr>
        <p:spPr>
          <a:xfrm>
            <a:off x="3657600" y="1752600"/>
            <a:ext cx="4572000" cy="4373563"/>
          </a:xfrm>
        </p:spPr>
        <p:txBody>
          <a:bodyPr/>
          <a:lstStyle/>
          <a:p>
            <a:pPr lvl="0"/>
            <a:r>
              <a:rPr lang="en-US" dirty="0"/>
              <a:t>The eight-day festival of Passover commemorates the Exodus from Egypt and occurs in the spring.</a:t>
            </a:r>
          </a:p>
          <a:p>
            <a:pPr lvl="0"/>
            <a:r>
              <a:rPr lang="en-US" dirty="0"/>
              <a:t>The Seder meal is the central event of Passover.</a:t>
            </a:r>
          </a:p>
          <a:p>
            <a:pPr lvl="0"/>
            <a:r>
              <a:rPr lang="en-US" dirty="0"/>
              <a:t>The meal consists of highly symbolic menu items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17" y="2819400"/>
            <a:ext cx="3048000" cy="27157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bwMode="auto">
          <a:xfrm>
            <a:off x="685800" y="5651956"/>
            <a:ext cx="2667000" cy="184666"/>
          </a:xfrm>
          <a:prstGeom prst="rect">
            <a:avLst/>
          </a:prstGeom>
          <a:noFill/>
          <a:ln w="9525">
            <a:noFill/>
            <a:miter lim="800000"/>
            <a:headEnd/>
            <a:tailEnd/>
          </a:ln>
        </p:spPr>
        <p:txBody>
          <a:bodyPr wrap="square" lIns="548640" rtlCol="0">
            <a:spAutoFit/>
          </a:bodyPr>
          <a:lstStyle/>
          <a:p>
            <a:r>
              <a:rPr lang="en-US" sz="600" dirty="0"/>
              <a:t>© </a:t>
            </a:r>
            <a:r>
              <a:rPr lang="en-US" sz="600" dirty="0" smtClean="0"/>
              <a:t>diligent </a:t>
            </a:r>
            <a:r>
              <a:rPr lang="en-US" sz="600" dirty="0"/>
              <a:t>/ www.shutterstock.com</a:t>
            </a:r>
          </a:p>
        </p:txBody>
      </p:sp>
    </p:spTree>
    <p:extLst>
      <p:ext uri="{BB962C8B-B14F-4D97-AF65-F5344CB8AC3E}">
        <p14:creationId xmlns:p14="http://schemas.microsoft.com/office/powerpoint/2010/main" val="185809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3000"/>
            <a:ext cx="7315200" cy="533400"/>
          </a:xfrm>
        </p:spPr>
        <p:txBody>
          <a:bodyPr/>
          <a:lstStyle/>
          <a:p>
            <a:r>
              <a:rPr lang="en-US" dirty="0"/>
              <a:t>Hanukkah: Menorah</a:t>
            </a:r>
          </a:p>
        </p:txBody>
      </p:sp>
      <p:sp>
        <p:nvSpPr>
          <p:cNvPr id="3" name="Content Placeholder 2"/>
          <p:cNvSpPr>
            <a:spLocks noGrp="1"/>
          </p:cNvSpPr>
          <p:nvPr>
            <p:ph idx="1"/>
          </p:nvPr>
        </p:nvSpPr>
        <p:spPr>
          <a:xfrm>
            <a:off x="3886200" y="1752600"/>
            <a:ext cx="4876800" cy="4373563"/>
          </a:xfrm>
        </p:spPr>
        <p:txBody>
          <a:bodyPr/>
          <a:lstStyle/>
          <a:p>
            <a:pPr lvl="0"/>
            <a:r>
              <a:rPr lang="en-US" dirty="0"/>
              <a:t>The menorah, featured during Hanukkah, is one of the most recognizable symbols of Judaism.</a:t>
            </a:r>
          </a:p>
          <a:p>
            <a:pPr lvl="0"/>
            <a:r>
              <a:rPr lang="en-US" dirty="0"/>
              <a:t>It holds eight candles plus one.</a:t>
            </a:r>
          </a:p>
          <a:p>
            <a:pPr lvl="0"/>
            <a:r>
              <a:rPr lang="en-US" dirty="0"/>
              <a:t>Hanukkah commemorates a Jewish victory in 164 </a:t>
            </a:r>
            <a:r>
              <a:rPr lang="en-US" cap="small" dirty="0"/>
              <a:t>BC</a:t>
            </a:r>
            <a:r>
              <a:rPr lang="en-US" cap="small"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3276600"/>
            <a:ext cx="3048000" cy="2014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381000" y="53340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ChameleonsEye</a:t>
            </a:r>
            <a:r>
              <a:rPr lang="en-US" sz="600" dirty="0" smtClean="0"/>
              <a:t> </a:t>
            </a:r>
            <a:r>
              <a:rPr lang="en-US" sz="600" dirty="0"/>
              <a:t>/ www.shutterstock.com</a:t>
            </a:r>
          </a:p>
        </p:txBody>
      </p:sp>
    </p:spTree>
    <p:extLst>
      <p:ext uri="{BB962C8B-B14F-4D97-AF65-F5344CB8AC3E}">
        <p14:creationId xmlns:p14="http://schemas.microsoft.com/office/powerpoint/2010/main" val="1967428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458200" cy="533400"/>
          </a:xfrm>
        </p:spPr>
        <p:txBody>
          <a:bodyPr/>
          <a:lstStyle/>
          <a:p>
            <a:r>
              <a:rPr lang="en-US" dirty="0"/>
              <a:t>Ark with Torah</a:t>
            </a:r>
          </a:p>
        </p:txBody>
      </p:sp>
      <p:sp>
        <p:nvSpPr>
          <p:cNvPr id="3" name="Content Placeholder 2"/>
          <p:cNvSpPr>
            <a:spLocks noGrp="1"/>
          </p:cNvSpPr>
          <p:nvPr>
            <p:ph idx="1"/>
          </p:nvPr>
        </p:nvSpPr>
        <p:spPr>
          <a:xfrm>
            <a:off x="990600" y="1752600"/>
            <a:ext cx="4267200" cy="4373563"/>
          </a:xfrm>
        </p:spPr>
        <p:txBody>
          <a:bodyPr>
            <a:normAutofit lnSpcReduction="10000"/>
          </a:bodyPr>
          <a:lstStyle/>
          <a:p>
            <a:pPr lvl="0"/>
            <a:r>
              <a:rPr lang="en-US" dirty="0"/>
              <a:t>Every synagogue contains an ark in which </a:t>
            </a:r>
            <a:r>
              <a:rPr lang="en-US" dirty="0" smtClean="0"/>
              <a:t>are </a:t>
            </a:r>
            <a:r>
              <a:rPr lang="en-US" dirty="0"/>
              <a:t>placed scrolls (parchment copies) of the Torah, the first five books of the Bible.</a:t>
            </a:r>
          </a:p>
          <a:p>
            <a:pPr lvl="0"/>
            <a:r>
              <a:rPr lang="en-US" dirty="0"/>
              <a:t>The Torah contains the foundational sacred legislation of Judaism.</a:t>
            </a:r>
          </a:p>
          <a:p>
            <a:pPr lvl="0"/>
            <a:r>
              <a:rPr lang="en-US" dirty="0"/>
              <a:t>The term </a:t>
            </a:r>
            <a:r>
              <a:rPr lang="en-US" i="1" dirty="0"/>
              <a:t>Torah,</a:t>
            </a:r>
            <a:r>
              <a:rPr lang="en-US" dirty="0"/>
              <a:t> which literally means “teaching,” is sometimes translated “Law</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68956"/>
            <a:ext cx="3505200" cy="235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248400" y="416052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Aron </a:t>
            </a:r>
            <a:r>
              <a:rPr lang="en-US" sz="600" dirty="0"/>
              <a:t>Brand / www.shutterstock.com</a:t>
            </a:r>
          </a:p>
        </p:txBody>
      </p:sp>
    </p:spTree>
    <p:extLst>
      <p:ext uri="{BB962C8B-B14F-4D97-AF65-F5344CB8AC3E}">
        <p14:creationId xmlns:p14="http://schemas.microsoft.com/office/powerpoint/2010/main" val="74602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3505200" cy="548404"/>
          </a:xfrm>
        </p:spPr>
        <p:txBody>
          <a:bodyPr/>
          <a:lstStyle/>
          <a:p>
            <a:pPr algn="ctr"/>
            <a:r>
              <a:rPr lang="en-US" dirty="0"/>
              <a:t>State of Israel</a:t>
            </a:r>
          </a:p>
        </p:txBody>
      </p:sp>
      <p:sp>
        <p:nvSpPr>
          <p:cNvPr id="3" name="Content Placeholder 2"/>
          <p:cNvSpPr>
            <a:spLocks noGrp="1"/>
          </p:cNvSpPr>
          <p:nvPr>
            <p:ph idx="1"/>
          </p:nvPr>
        </p:nvSpPr>
        <p:spPr>
          <a:xfrm>
            <a:off x="914400" y="1752601"/>
            <a:ext cx="7315200" cy="2286000"/>
          </a:xfrm>
        </p:spPr>
        <p:txBody>
          <a:bodyPr/>
          <a:lstStyle/>
          <a:p>
            <a:pPr lvl="0"/>
            <a:r>
              <a:rPr lang="en-US" dirty="0"/>
              <a:t>The Israeli flag features the Star of David.</a:t>
            </a:r>
          </a:p>
          <a:p>
            <a:pPr lvl="0"/>
            <a:r>
              <a:rPr lang="en-US" dirty="0"/>
              <a:t>The flag symbolizes the long struggle to maintain a secure homeland.</a:t>
            </a:r>
          </a:p>
          <a:p>
            <a:pPr lvl="0"/>
            <a:r>
              <a:rPr lang="en-US" dirty="0"/>
              <a:t>Since 1948, the homeland has been the nation of Israel</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733800"/>
            <a:ext cx="3847700" cy="2566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2514600" y="63246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Stefano </a:t>
            </a:r>
            <a:r>
              <a:rPr lang="en-US" sz="600" dirty="0" err="1"/>
              <a:t>Ginella</a:t>
            </a:r>
            <a:r>
              <a:rPr lang="en-US" sz="600" dirty="0"/>
              <a:t> / www.shutterstock.com</a:t>
            </a:r>
          </a:p>
        </p:txBody>
      </p:sp>
    </p:spTree>
    <p:extLst>
      <p:ext uri="{BB962C8B-B14F-4D97-AF65-F5344CB8AC3E}">
        <p14:creationId xmlns:p14="http://schemas.microsoft.com/office/powerpoint/2010/main" val="80141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a:t>Yahweh</a:t>
            </a:r>
          </a:p>
        </p:txBody>
      </p:sp>
      <p:sp>
        <p:nvSpPr>
          <p:cNvPr id="3" name="Content Placeholder 2"/>
          <p:cNvSpPr>
            <a:spLocks noGrp="1"/>
          </p:cNvSpPr>
          <p:nvPr>
            <p:ph idx="1"/>
          </p:nvPr>
        </p:nvSpPr>
        <p:spPr>
          <a:xfrm>
            <a:off x="838200" y="1752600"/>
            <a:ext cx="4419600" cy="4373563"/>
          </a:xfrm>
        </p:spPr>
        <p:txBody>
          <a:bodyPr>
            <a:normAutofit/>
          </a:bodyPr>
          <a:lstStyle/>
          <a:p>
            <a:pPr lvl="0"/>
            <a:r>
              <a:rPr lang="en-US" dirty="0"/>
              <a:t>The name of God is identified in the Hebrew Bible with four consonants.</a:t>
            </a:r>
          </a:p>
          <a:p>
            <a:pPr lvl="0"/>
            <a:r>
              <a:rPr lang="en-US" dirty="0"/>
              <a:t>It is commonly transliterated in English as “Yahweh.”</a:t>
            </a:r>
          </a:p>
          <a:p>
            <a:pPr lvl="0"/>
            <a:r>
              <a:rPr lang="en-US" dirty="0"/>
              <a:t>Rather than pronouncing the name, observant Jews have traditionally stated “</a:t>
            </a:r>
            <a:r>
              <a:rPr lang="en-US" dirty="0" err="1"/>
              <a:t>Adonai</a:t>
            </a:r>
            <a:r>
              <a:rPr lang="en-US" dirty="0"/>
              <a:t>,” which means “Lord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196" y="3124200"/>
            <a:ext cx="3585604" cy="2689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00800" y="57912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a:t>Anastazzo</a:t>
            </a:r>
            <a:r>
              <a:rPr lang="en-US" sz="600" dirty="0"/>
              <a:t> / www.shutterstock.com</a:t>
            </a:r>
          </a:p>
        </p:txBody>
      </p:sp>
    </p:spTree>
    <p:extLst>
      <p:ext uri="{BB962C8B-B14F-4D97-AF65-F5344CB8AC3E}">
        <p14:creationId xmlns:p14="http://schemas.microsoft.com/office/powerpoint/2010/main" val="114809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0"/>
            <a:ext cx="6781800" cy="533400"/>
          </a:xfrm>
        </p:spPr>
        <p:txBody>
          <a:bodyPr/>
          <a:lstStyle/>
          <a:p>
            <a:r>
              <a:rPr lang="en-US" dirty="0"/>
              <a:t>Moses</a:t>
            </a:r>
          </a:p>
        </p:txBody>
      </p:sp>
      <p:sp>
        <p:nvSpPr>
          <p:cNvPr id="3" name="Content Placeholder 2"/>
          <p:cNvSpPr>
            <a:spLocks noGrp="1"/>
          </p:cNvSpPr>
          <p:nvPr>
            <p:ph idx="1"/>
          </p:nvPr>
        </p:nvSpPr>
        <p:spPr>
          <a:xfrm>
            <a:off x="3048000" y="1752600"/>
            <a:ext cx="5334000" cy="4373563"/>
          </a:xfrm>
        </p:spPr>
        <p:txBody>
          <a:bodyPr/>
          <a:lstStyle/>
          <a:p>
            <a:pPr lvl="0"/>
            <a:r>
              <a:rPr lang="en-US" dirty="0"/>
              <a:t>Moses is the most important prophet of the Jewish tradition.</a:t>
            </a:r>
          </a:p>
          <a:p>
            <a:pPr lvl="0"/>
            <a:r>
              <a:rPr lang="en-US" dirty="0"/>
              <a:t>Here he holds the scroll of the Torah.</a:t>
            </a:r>
          </a:p>
          <a:p>
            <a:pPr lvl="0"/>
            <a:r>
              <a:rPr lang="en-US" dirty="0"/>
              <a:t>According to the Bible, the Torah was pronounced to Moses by God on Mount Sinai</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54" y="1905000"/>
            <a:ext cx="2428646"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152400" y="561441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Only </a:t>
            </a:r>
            <a:r>
              <a:rPr lang="en-US" sz="600" dirty="0" err="1"/>
              <a:t>Fabrizio</a:t>
            </a:r>
            <a:r>
              <a:rPr lang="en-US" sz="600" dirty="0"/>
              <a:t> / www.shutterstock.com</a:t>
            </a:r>
          </a:p>
        </p:txBody>
      </p:sp>
    </p:spTree>
    <p:extLst>
      <p:ext uri="{BB962C8B-B14F-4D97-AF65-F5344CB8AC3E}">
        <p14:creationId xmlns:p14="http://schemas.microsoft.com/office/powerpoint/2010/main" val="7984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143000"/>
            <a:ext cx="4267200" cy="533400"/>
          </a:xfrm>
        </p:spPr>
        <p:txBody>
          <a:bodyPr/>
          <a:lstStyle/>
          <a:p>
            <a:r>
              <a:rPr lang="en-US" dirty="0"/>
              <a:t>A Page </a:t>
            </a:r>
            <a:r>
              <a:rPr lang="en-US" dirty="0" smtClean="0"/>
              <a:t>of the </a:t>
            </a:r>
            <a:r>
              <a:rPr lang="en-US" dirty="0"/>
              <a:t>Talmud</a:t>
            </a:r>
          </a:p>
        </p:txBody>
      </p:sp>
      <p:sp>
        <p:nvSpPr>
          <p:cNvPr id="3" name="Content Placeholder 2"/>
          <p:cNvSpPr>
            <a:spLocks noGrp="1"/>
          </p:cNvSpPr>
          <p:nvPr>
            <p:ph idx="1"/>
          </p:nvPr>
        </p:nvSpPr>
        <p:spPr>
          <a:xfrm>
            <a:off x="3886200" y="1752600"/>
            <a:ext cx="4572000" cy="4373563"/>
          </a:xfrm>
        </p:spPr>
        <p:txBody>
          <a:bodyPr/>
          <a:lstStyle/>
          <a:p>
            <a:pPr lvl="0"/>
            <a:r>
              <a:rPr lang="en-US" dirty="0"/>
              <a:t>The Talmud contains teachings of the rabbis through the first six centuries of the Common Era.</a:t>
            </a:r>
          </a:p>
          <a:p>
            <a:pPr lvl="0"/>
            <a:r>
              <a:rPr lang="en-US" dirty="0"/>
              <a:t>Passages from the Mishnah are in the center.</a:t>
            </a:r>
          </a:p>
          <a:p>
            <a:pPr lvl="0"/>
            <a:r>
              <a:rPr lang="en-US" dirty="0"/>
              <a:t>These passages are surrounded by the later commentary known as </a:t>
            </a:r>
            <a:r>
              <a:rPr lang="en-US" dirty="0" err="1"/>
              <a:t>Gemara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1" y="2971800"/>
            <a:ext cx="3390729" cy="2261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304800" y="521208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vadim</a:t>
            </a:r>
            <a:r>
              <a:rPr lang="en-US" sz="600" dirty="0" smtClean="0"/>
              <a:t> </a:t>
            </a:r>
            <a:r>
              <a:rPr lang="en-US" sz="600" dirty="0" err="1"/>
              <a:t>kozlovsky</a:t>
            </a:r>
            <a:r>
              <a:rPr lang="en-US" sz="600" dirty="0"/>
              <a:t> / www.shutterstock.com</a:t>
            </a:r>
          </a:p>
        </p:txBody>
      </p:sp>
    </p:spTree>
    <p:extLst>
      <p:ext uri="{BB962C8B-B14F-4D97-AF65-F5344CB8AC3E}">
        <p14:creationId xmlns:p14="http://schemas.microsoft.com/office/powerpoint/2010/main" val="156387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Dead Sea Scrolls</a:t>
            </a:r>
          </a:p>
        </p:txBody>
      </p:sp>
      <p:sp>
        <p:nvSpPr>
          <p:cNvPr id="3" name="Content Placeholder 2"/>
          <p:cNvSpPr>
            <a:spLocks noGrp="1"/>
          </p:cNvSpPr>
          <p:nvPr>
            <p:ph idx="1"/>
          </p:nvPr>
        </p:nvSpPr>
        <p:spPr>
          <a:xfrm>
            <a:off x="914400" y="1752600"/>
            <a:ext cx="4241458" cy="4373563"/>
          </a:xfrm>
        </p:spPr>
        <p:txBody>
          <a:bodyPr/>
          <a:lstStyle/>
          <a:p>
            <a:pPr lvl="0"/>
            <a:r>
              <a:rPr lang="en-US" dirty="0"/>
              <a:t>Discovered in 1947, the Dead Sea Scrolls are one of the most important archaeological finds of the twentieth century.</a:t>
            </a:r>
          </a:p>
          <a:p>
            <a:pPr lvl="0"/>
            <a:r>
              <a:rPr lang="en-US" dirty="0"/>
              <a:t>The scrolls were discovered in caves at Khirbet Qumran on the northwestern shore of the Dead Sea</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458" y="1676400"/>
            <a:ext cx="3530942"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324600" y="4127956"/>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Aprilphoto</a:t>
            </a:r>
            <a:r>
              <a:rPr lang="en-US" sz="600" dirty="0" smtClean="0"/>
              <a:t> </a:t>
            </a:r>
            <a:r>
              <a:rPr lang="en-US" sz="600" dirty="0"/>
              <a:t>/ www.shutterstock.com</a:t>
            </a:r>
          </a:p>
        </p:txBody>
      </p:sp>
    </p:spTree>
    <p:extLst>
      <p:ext uri="{BB962C8B-B14F-4D97-AF65-F5344CB8AC3E}">
        <p14:creationId xmlns:p14="http://schemas.microsoft.com/office/powerpoint/2010/main" val="348276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143000"/>
            <a:ext cx="6629400" cy="533400"/>
          </a:xfrm>
        </p:spPr>
        <p:txBody>
          <a:bodyPr/>
          <a:lstStyle/>
          <a:p>
            <a:r>
              <a:rPr lang="en-US" dirty="0"/>
              <a:t>Arch of Titus, Rome</a:t>
            </a:r>
          </a:p>
        </p:txBody>
      </p:sp>
      <p:sp>
        <p:nvSpPr>
          <p:cNvPr id="3" name="Content Placeholder 2"/>
          <p:cNvSpPr>
            <a:spLocks noGrp="1"/>
          </p:cNvSpPr>
          <p:nvPr>
            <p:ph idx="1"/>
          </p:nvPr>
        </p:nvSpPr>
        <p:spPr>
          <a:xfrm>
            <a:off x="3810000" y="1752600"/>
            <a:ext cx="4800600" cy="4373563"/>
          </a:xfrm>
        </p:spPr>
        <p:txBody>
          <a:bodyPr/>
          <a:lstStyle/>
          <a:p>
            <a:pPr lvl="0"/>
            <a:r>
              <a:rPr lang="en-US" dirty="0"/>
              <a:t>The Arch of Titus commemorates the general’s victory over the Jews in AD 70</a:t>
            </a:r>
            <a:r>
              <a:rPr lang="en-US" cap="small" dirty="0"/>
              <a:t>.</a:t>
            </a:r>
            <a:endParaRPr lang="en-US" dirty="0"/>
          </a:p>
          <a:p>
            <a:pPr lvl="0"/>
            <a:r>
              <a:rPr lang="en-US" dirty="0"/>
              <a:t>The Romans destroyed the Jerusalem Temple.</a:t>
            </a:r>
          </a:p>
          <a:p>
            <a:pPr lvl="0"/>
            <a:r>
              <a:rPr lang="en-US" dirty="0"/>
              <a:t>The inner frieze depicts a menorah and other Jewish items being taken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2667000"/>
            <a:ext cx="3370341" cy="2527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304800" y="51947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Joseph </a:t>
            </a:r>
            <a:r>
              <a:rPr lang="en-US" sz="600" dirty="0" err="1"/>
              <a:t>Calev</a:t>
            </a:r>
            <a:r>
              <a:rPr lang="en-US" sz="600" dirty="0"/>
              <a:t> / www.shutterstock.com</a:t>
            </a:r>
          </a:p>
        </p:txBody>
      </p:sp>
    </p:spTree>
    <p:extLst>
      <p:ext uri="{BB962C8B-B14F-4D97-AF65-F5344CB8AC3E}">
        <p14:creationId xmlns:p14="http://schemas.microsoft.com/office/powerpoint/2010/main" val="144427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533400"/>
          </a:xfrm>
        </p:spPr>
        <p:txBody>
          <a:bodyPr/>
          <a:lstStyle/>
          <a:p>
            <a:r>
              <a:rPr lang="en-US" dirty="0"/>
              <a:t>Holocaust, or </a:t>
            </a:r>
            <a:r>
              <a:rPr lang="en-US" i="1" dirty="0" err="1"/>
              <a:t>Shoah</a:t>
            </a:r>
            <a:endParaRPr lang="en-US" dirty="0"/>
          </a:p>
        </p:txBody>
      </p:sp>
      <p:sp>
        <p:nvSpPr>
          <p:cNvPr id="3" name="Content Placeholder 2"/>
          <p:cNvSpPr>
            <a:spLocks noGrp="1"/>
          </p:cNvSpPr>
          <p:nvPr>
            <p:ph idx="1"/>
          </p:nvPr>
        </p:nvSpPr>
        <p:spPr>
          <a:xfrm>
            <a:off x="914400" y="1722437"/>
            <a:ext cx="4800600" cy="4373563"/>
          </a:xfrm>
        </p:spPr>
        <p:txBody>
          <a:bodyPr/>
          <a:lstStyle/>
          <a:p>
            <a:pPr lvl="0"/>
            <a:r>
              <a:rPr lang="en-US" dirty="0"/>
              <a:t>The entrance gate to the Auschwitz concentration camp reads “Labor makes (you) free.”</a:t>
            </a:r>
          </a:p>
          <a:p>
            <a:pPr lvl="0"/>
            <a:r>
              <a:rPr lang="en-US" dirty="0"/>
              <a:t>Six million Jews were killed in the Holocaust, or </a:t>
            </a:r>
            <a:r>
              <a:rPr lang="en-US" i="1" dirty="0" err="1"/>
              <a:t>Shoah</a:t>
            </a:r>
            <a:r>
              <a:rPr lang="en-US" i="1" dirty="0"/>
              <a:t>.</a:t>
            </a:r>
            <a:endParaRPr lang="en-US" dirty="0"/>
          </a:p>
          <a:p>
            <a:pPr lvl="0"/>
            <a:r>
              <a:rPr lang="en-US" dirty="0"/>
              <a:t>The Holocaust significantly impacted Judaism as a religion, forcing theological challenges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142" y="1371600"/>
            <a:ext cx="2881058" cy="43454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499034" y="5835134"/>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alessandro0770 </a:t>
            </a:r>
            <a:r>
              <a:rPr lang="en-US" sz="600" dirty="0"/>
              <a:t>/ www.shutterstock.com</a:t>
            </a:r>
          </a:p>
        </p:txBody>
      </p:sp>
    </p:spTree>
    <p:extLst>
      <p:ext uri="{BB962C8B-B14F-4D97-AF65-F5344CB8AC3E}">
        <p14:creationId xmlns:p14="http://schemas.microsoft.com/office/powerpoint/2010/main" val="134868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072611"/>
            <a:ext cx="3243072" cy="4884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a:t>Morning Prayers</a:t>
            </a:r>
          </a:p>
        </p:txBody>
      </p:sp>
      <p:sp>
        <p:nvSpPr>
          <p:cNvPr id="3" name="Content Placeholder 2"/>
          <p:cNvSpPr>
            <a:spLocks noGrp="1"/>
          </p:cNvSpPr>
          <p:nvPr>
            <p:ph idx="1"/>
          </p:nvPr>
        </p:nvSpPr>
        <p:spPr>
          <a:xfrm>
            <a:off x="1371600" y="1798637"/>
            <a:ext cx="4495800" cy="4373563"/>
          </a:xfrm>
        </p:spPr>
        <p:txBody>
          <a:bodyPr/>
          <a:lstStyle/>
          <a:p>
            <a:pPr lvl="0"/>
            <a:r>
              <a:rPr lang="en-US" dirty="0"/>
              <a:t>Observant Jews pray three times daily, with an additional prayer service on the Sabbath.</a:t>
            </a:r>
          </a:p>
          <a:p>
            <a:pPr lvl="0"/>
            <a:r>
              <a:rPr lang="en-US" dirty="0"/>
              <a:t>During morning prayer, Jewish men wear a </a:t>
            </a:r>
            <a:r>
              <a:rPr lang="en-US" i="1" dirty="0"/>
              <a:t>tallit,</a:t>
            </a:r>
            <a:r>
              <a:rPr lang="en-US" dirty="0"/>
              <a:t> or prayer shawl, and </a:t>
            </a:r>
            <a:r>
              <a:rPr lang="en-US" i="1" dirty="0" err="1"/>
              <a:t>tefillin</a:t>
            </a:r>
            <a:r>
              <a:rPr lang="en-US" i="1" dirty="0"/>
              <a:t>,</a:t>
            </a:r>
            <a:r>
              <a:rPr lang="en-US" dirty="0"/>
              <a:t> </a:t>
            </a:r>
            <a:r>
              <a:rPr lang="en-US" dirty="0" smtClean="0"/>
              <a:t/>
            </a:r>
            <a:br>
              <a:rPr lang="en-US" dirty="0" smtClean="0"/>
            </a:br>
            <a:r>
              <a:rPr lang="en-US" dirty="0" smtClean="0"/>
              <a:t>or prayer amulets</a:t>
            </a:r>
            <a:r>
              <a:rPr lang="en-US" dirty="0"/>
              <a:t>.</a:t>
            </a:r>
          </a:p>
          <a:p>
            <a:pPr lvl="0"/>
            <a:r>
              <a:rPr lang="en-US" dirty="0"/>
              <a:t>The prayers come from the Bible or from the writings of the rabbis</a:t>
            </a:r>
            <a:r>
              <a:rPr lang="en-US" dirty="0" smtClean="0"/>
              <a:t>.</a:t>
            </a:r>
            <a:endParaRPr lang="en-US" dirty="0"/>
          </a:p>
        </p:txBody>
      </p:sp>
      <p:sp>
        <p:nvSpPr>
          <p:cNvPr id="5" name="TextBox 4"/>
          <p:cNvSpPr txBox="1"/>
          <p:nvPr/>
        </p:nvSpPr>
        <p:spPr bwMode="auto">
          <a:xfrm>
            <a:off x="6248400" y="595675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Howard </a:t>
            </a:r>
            <a:r>
              <a:rPr lang="en-US" sz="600" dirty="0"/>
              <a:t>Sandler / www.shutterstock.com</a:t>
            </a:r>
          </a:p>
        </p:txBody>
      </p:sp>
    </p:spTree>
    <p:extLst>
      <p:ext uri="{BB962C8B-B14F-4D97-AF65-F5344CB8AC3E}">
        <p14:creationId xmlns:p14="http://schemas.microsoft.com/office/powerpoint/2010/main" val="80890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Shofar</a:t>
            </a:r>
          </a:p>
        </p:txBody>
      </p:sp>
      <p:sp>
        <p:nvSpPr>
          <p:cNvPr id="3" name="Content Placeholder 2"/>
          <p:cNvSpPr>
            <a:spLocks noGrp="1"/>
          </p:cNvSpPr>
          <p:nvPr>
            <p:ph idx="1"/>
          </p:nvPr>
        </p:nvSpPr>
        <p:spPr>
          <a:xfrm>
            <a:off x="1371600" y="1752600"/>
            <a:ext cx="3505200" cy="4373563"/>
          </a:xfrm>
        </p:spPr>
        <p:txBody>
          <a:bodyPr>
            <a:normAutofit lnSpcReduction="10000"/>
          </a:bodyPr>
          <a:lstStyle/>
          <a:p>
            <a:pPr lvl="0"/>
            <a:r>
              <a:rPr lang="en-US" dirty="0"/>
              <a:t>A shofar is a ram’s horn used to mark the beginning of the seasonal religious observances.</a:t>
            </a:r>
          </a:p>
          <a:p>
            <a:pPr lvl="0"/>
            <a:r>
              <a:rPr lang="en-US" dirty="0"/>
              <a:t>The first observance is Rosh Hashanah, the Jewish New Year.</a:t>
            </a:r>
          </a:p>
          <a:p>
            <a:pPr lvl="0"/>
            <a:r>
              <a:rPr lang="en-US" dirty="0"/>
              <a:t>During the Rosh Hashanah service, the shofar is blown one hundred times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124200"/>
            <a:ext cx="3758802" cy="2605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a:off x="6248400" y="5729587"/>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Kobby</a:t>
            </a:r>
            <a:r>
              <a:rPr lang="en-US" sz="600" dirty="0" smtClean="0"/>
              <a:t> </a:t>
            </a:r>
            <a:r>
              <a:rPr lang="en-US" sz="600" dirty="0"/>
              <a:t>Dagan / www.shutterstock.com</a:t>
            </a:r>
          </a:p>
        </p:txBody>
      </p:sp>
    </p:spTree>
    <p:extLst>
      <p:ext uri="{BB962C8B-B14F-4D97-AF65-F5344CB8AC3E}">
        <p14:creationId xmlns:p14="http://schemas.microsoft.com/office/powerpoint/2010/main" val="2838872190"/>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105</TotalTime>
  <Words>2042</Words>
  <Application>Microsoft Macintosh PowerPoint</Application>
  <PresentationFormat>On-screen Show (4:3)</PresentationFormat>
  <Paragraphs>86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Chapter 12: Judaism</vt:lpstr>
      <vt:lpstr>Yahweh</vt:lpstr>
      <vt:lpstr>Moses</vt:lpstr>
      <vt:lpstr>A Page of the Talmud</vt:lpstr>
      <vt:lpstr>The Dead Sea Scrolls</vt:lpstr>
      <vt:lpstr>Arch of Titus, Rome</vt:lpstr>
      <vt:lpstr>Holocaust, or Shoah</vt:lpstr>
      <vt:lpstr>Morning Prayers</vt:lpstr>
      <vt:lpstr>Shofar</vt:lpstr>
      <vt:lpstr>Passover: The Seder Plate</vt:lpstr>
      <vt:lpstr>Hanukkah: Menorah</vt:lpstr>
      <vt:lpstr>Ark with Torah</vt:lpstr>
      <vt:lpstr>State of Israel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28</cp:revision>
  <dcterms:created xsi:type="dcterms:W3CDTF">2011-01-10T17:35:40Z</dcterms:created>
  <dcterms:modified xsi:type="dcterms:W3CDTF">2015-01-13T02:12:59Z</dcterms:modified>
</cp:coreProperties>
</file>