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2" r:id="rId8"/>
    <p:sldId id="364" r:id="rId9"/>
    <p:sldId id="3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and review the key points in chapter 32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9355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reflect on these questions, and ask about the role that habits have played in their successes.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0404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showing the last statement, tell the students to think of one virtue they possess. Explain that they can regard any of their good qualities, such as generosity or perseverance, as a virtue. Ask if the statements on the slide apply.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03167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These types of virtues are discussed in the next slides.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84126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volunteers to read the description of each virtue on pages 353–354. After each description, ask for examples of how that virtue could help a teen make a good decision.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89102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write some ideas for practicing this virtue in their notebooks, along with a “check progress” date, one week from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21717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silently read the descriptions of these virtues on pages 354–355 of the student handbook. Ask for volunteers to summarize the meaning of each virtue.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23245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we receive grace through our Baptism, and in all of the other Sacraments.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10091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2175749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Moral Life</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TX003163</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32</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3352800" y="64601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muzsy</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292304" y="1676400"/>
            <a:ext cx="6861096" cy="876300"/>
          </a:xfrm>
          <a:prstGeom prst="rect">
            <a:avLst/>
          </a:prstGeom>
        </p:spPr>
        <p:txBody>
          <a:bodyPr>
            <a:noAutofit/>
          </a:bodyPr>
          <a:lstStyle/>
          <a:p>
            <a:pPr algn="ctr"/>
            <a:r>
              <a:rPr lang="en-US" sz="2400" b="1" dirty="0">
                <a:latin typeface="Arial" pitchFamily="34" charset="0"/>
                <a:cs typeface="Arial" pitchFamily="34" charset="0"/>
              </a:rPr>
              <a:t> Habits</a:t>
            </a:r>
          </a:p>
        </p:txBody>
      </p:sp>
      <p:sp>
        <p:nvSpPr>
          <p:cNvPr id="22" name="TextBox 21"/>
          <p:cNvSpPr txBox="1"/>
          <p:nvPr/>
        </p:nvSpPr>
        <p:spPr bwMode="auto">
          <a:xfrm>
            <a:off x="1162712" y="2667000"/>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habits help you to do well in school, sports, or the arts? </a:t>
            </a:r>
            <a:endParaRPr lang="en-US" dirty="0">
              <a:solidFill>
                <a:schemeClr val="bg1">
                  <a:lumMod val="65000"/>
                </a:schemeClr>
              </a:solidFill>
              <a:latin typeface="Arial" pitchFamily="34" charset="0"/>
              <a:cs typeface="Arial" pitchFamily="34" charset="0"/>
            </a:endParaRPr>
          </a:p>
        </p:txBody>
      </p:sp>
      <p:pic>
        <p:nvPicPr>
          <p:cNvPr id="1036" name="Picture 12" descr="G:\powerpoint images\chapter32\shutterstock_47214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296" y="4572000"/>
            <a:ext cx="3607104"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TextBox 22"/>
          <p:cNvSpPr txBox="1"/>
          <p:nvPr/>
        </p:nvSpPr>
        <p:spPr bwMode="auto">
          <a:xfrm>
            <a:off x="1162712" y="3206234"/>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habits help you to stay healthy? </a:t>
            </a:r>
            <a:endParaRPr lang="en-US" dirty="0">
              <a:solidFill>
                <a:schemeClr val="bg1">
                  <a:lumMod val="65000"/>
                </a:schemeClr>
              </a:solidFill>
              <a:latin typeface="Arial" pitchFamily="34" charset="0"/>
              <a:cs typeface="Arial" pitchFamily="34" charset="0"/>
            </a:endParaRPr>
          </a:p>
        </p:txBody>
      </p:sp>
      <p:sp>
        <p:nvSpPr>
          <p:cNvPr id="24" name="TextBox 23"/>
          <p:cNvSpPr txBox="1"/>
          <p:nvPr/>
        </p:nvSpPr>
        <p:spPr bwMode="auto">
          <a:xfrm>
            <a:off x="1162712" y="3739634"/>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habits help you to be a good friend?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G:\powerpoint images\chapter32\shutterstock_325418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794390"/>
            <a:ext cx="2346325" cy="3513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5"/>
          <p:cNvSpPr txBox="1">
            <a:spLocks noChangeArrowheads="1"/>
          </p:cNvSpPr>
          <p:nvPr/>
        </p:nvSpPr>
        <p:spPr bwMode="auto">
          <a:xfrm>
            <a:off x="6070600" y="5410200"/>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Jaimie</a:t>
            </a:r>
            <a:r>
              <a:rPr lang="en-US" sz="500" dirty="0">
                <a:latin typeface="Arial" pitchFamily="34" charset="0"/>
                <a:cs typeface="Arial" pitchFamily="34" charset="0"/>
              </a:rPr>
              <a:t> </a:t>
            </a:r>
            <a:r>
              <a:rPr lang="en-US" sz="500" dirty="0" err="1">
                <a:latin typeface="Arial" pitchFamily="34" charset="0"/>
                <a:cs typeface="Arial" pitchFamily="34" charset="0"/>
              </a:rPr>
              <a:t>Duplass</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0" y="1917939"/>
            <a:ext cx="6861096" cy="672861"/>
          </a:xfrm>
          <a:prstGeom prst="rect">
            <a:avLst/>
          </a:prstGeom>
        </p:spPr>
        <p:txBody>
          <a:bodyPr>
            <a:noAutofit/>
          </a:bodyPr>
          <a:lstStyle/>
          <a:p>
            <a:pPr algn="ctr"/>
            <a:r>
              <a:rPr lang="en-US" sz="2400" b="1" dirty="0">
                <a:latin typeface="Arial" pitchFamily="34" charset="0"/>
                <a:cs typeface="Arial" pitchFamily="34" charset="0"/>
              </a:rPr>
              <a:t>Good Habits</a:t>
            </a:r>
          </a:p>
        </p:txBody>
      </p:sp>
      <p:sp>
        <p:nvSpPr>
          <p:cNvPr id="16" name="TextBox 15"/>
          <p:cNvSpPr txBox="1"/>
          <p:nvPr/>
        </p:nvSpPr>
        <p:spPr bwMode="auto">
          <a:xfrm>
            <a:off x="1543712" y="2932429"/>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Develop over time</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543712" y="33644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Help us make good decisions</a:t>
            </a:r>
            <a:endParaRPr lang="en-US"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1543712" y="38216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Become second nature</a:t>
            </a:r>
            <a:endParaRPr lang="en-US" dirty="0">
              <a:solidFill>
                <a:schemeClr val="bg1">
                  <a:lumMod val="65000"/>
                </a:schemeClr>
              </a:solidFill>
              <a:latin typeface="Arial" pitchFamily="34" charset="0"/>
              <a:cs typeface="Arial" pitchFamily="34" charset="0"/>
            </a:endParaRPr>
          </a:p>
        </p:txBody>
      </p:sp>
      <p:sp>
        <p:nvSpPr>
          <p:cNvPr id="24" name="TextBox 23"/>
          <p:cNvSpPr txBox="1"/>
          <p:nvPr/>
        </p:nvSpPr>
        <p:spPr bwMode="auto">
          <a:xfrm>
            <a:off x="1543712" y="42788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Virtues are habits.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bwMode="auto">
          <a:xfrm>
            <a:off x="3047012" y="337045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Cardinal virtues build moral character.</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2590800" y="2209800"/>
            <a:ext cx="5677950" cy="685800"/>
          </a:xfrm>
          <a:prstGeom prst="rect">
            <a:avLst/>
          </a:prstGeom>
        </p:spPr>
        <p:txBody>
          <a:bodyPr>
            <a:noAutofit/>
          </a:bodyPr>
          <a:lstStyle/>
          <a:p>
            <a:pPr algn="ctr"/>
            <a:r>
              <a:rPr lang="en-US" sz="2400" b="1" dirty="0">
                <a:latin typeface="Arial" pitchFamily="34" charset="0"/>
                <a:cs typeface="Arial" pitchFamily="34" charset="0"/>
              </a:rPr>
              <a:t>Two Kinds of Virtues</a:t>
            </a:r>
          </a:p>
        </p:txBody>
      </p:sp>
      <p:sp>
        <p:nvSpPr>
          <p:cNvPr id="24" name="TextBox 23"/>
          <p:cNvSpPr txBox="1"/>
          <p:nvPr/>
        </p:nvSpPr>
        <p:spPr bwMode="auto">
          <a:xfrm>
            <a:off x="3048000" y="382166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Theological virtues build our relationship with God.</a:t>
            </a:r>
          </a:p>
        </p:txBody>
      </p:sp>
      <p:pic>
        <p:nvPicPr>
          <p:cNvPr id="3082" name="Picture 10" descr="G:\powerpoint images\chapter32\shutterstock_622484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3323"/>
            <a:ext cx="3047012" cy="30790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
          <p:cNvSpPr txBox="1">
            <a:spLocks noChangeArrowheads="1"/>
          </p:cNvSpPr>
          <p:nvPr/>
        </p:nvSpPr>
        <p:spPr bwMode="auto">
          <a:xfrm>
            <a:off x="609600" y="5029200"/>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Kokhanchikov</a:t>
            </a:r>
            <a:r>
              <a:rPr lang="en-US" sz="500" dirty="0">
                <a:latin typeface="Arial" pitchFamily="34" charset="0"/>
                <a:cs typeface="Arial" pitchFamily="34" charset="0"/>
              </a:rPr>
              <a:t> / www.shutterstock.com </a:t>
            </a: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228600" y="54695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Monkey Business Images / www.shutterstock.com </a:t>
            </a:r>
          </a:p>
        </p:txBody>
      </p:sp>
      <p:sp>
        <p:nvSpPr>
          <p:cNvPr id="22" name="TextBox 21"/>
          <p:cNvSpPr txBox="1"/>
          <p:nvPr/>
        </p:nvSpPr>
        <p:spPr bwMode="auto">
          <a:xfrm>
            <a:off x="3656612" y="32004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Prudence</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3694650" y="2286000"/>
            <a:ext cx="5677950" cy="685800"/>
          </a:xfrm>
          <a:prstGeom prst="rect">
            <a:avLst/>
          </a:prstGeom>
        </p:spPr>
        <p:txBody>
          <a:bodyPr>
            <a:noAutofit/>
          </a:bodyPr>
          <a:lstStyle/>
          <a:p>
            <a:r>
              <a:rPr lang="en-US" sz="2400" b="1" dirty="0">
                <a:latin typeface="Arial" pitchFamily="34" charset="0"/>
                <a:cs typeface="Arial" pitchFamily="34" charset="0"/>
              </a:rPr>
              <a:t>Cardinal Virtues</a:t>
            </a:r>
          </a:p>
        </p:txBody>
      </p:sp>
      <p:sp>
        <p:nvSpPr>
          <p:cNvPr id="24" name="TextBox 23"/>
          <p:cNvSpPr txBox="1"/>
          <p:nvPr/>
        </p:nvSpPr>
        <p:spPr bwMode="auto">
          <a:xfrm>
            <a:off x="3657600" y="3595211"/>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Justice</a:t>
            </a:r>
          </a:p>
        </p:txBody>
      </p:sp>
      <p:sp>
        <p:nvSpPr>
          <p:cNvPr id="25" name="TextBox 24"/>
          <p:cNvSpPr txBox="1"/>
          <p:nvPr/>
        </p:nvSpPr>
        <p:spPr bwMode="auto">
          <a:xfrm>
            <a:off x="3656612" y="3985736"/>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Temperance</a:t>
            </a:r>
          </a:p>
        </p:txBody>
      </p:sp>
      <p:pic>
        <p:nvPicPr>
          <p:cNvPr id="4106" name="Picture 10" descr="G:\powerpoint images\chapter32\shutterstock_37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2673126" cy="35641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6" name="TextBox 25"/>
          <p:cNvSpPr txBox="1"/>
          <p:nvPr/>
        </p:nvSpPr>
        <p:spPr bwMode="auto">
          <a:xfrm>
            <a:off x="3657600" y="443126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Fortitude</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G:\powerpoint images\chapter32\shutterstock_61855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206" y="2971800"/>
            <a:ext cx="5249594" cy="3505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5"/>
          <p:cNvSpPr txBox="1">
            <a:spLocks noChangeArrowheads="1"/>
          </p:cNvSpPr>
          <p:nvPr/>
        </p:nvSpPr>
        <p:spPr bwMode="auto">
          <a:xfrm>
            <a:off x="5528287" y="6307723"/>
            <a:ext cx="1828800" cy="169277"/>
          </a:xfrm>
          <a:prstGeom prst="rect">
            <a:avLst/>
          </a:prstGeom>
          <a:noFill/>
          <a:ln w="9525">
            <a:noFill/>
            <a:miter lim="800000"/>
            <a:headEnd/>
            <a:tailEnd/>
          </a:ln>
        </p:spPr>
        <p:txBody>
          <a:bodyPr wrap="square">
            <a:spAutoFit/>
          </a:bodyPr>
          <a:lstStyle/>
          <a:p>
            <a:pPr algn="r"/>
            <a:r>
              <a:rPr lang="de-DE" sz="500" dirty="0">
                <a:latin typeface="Arial" pitchFamily="34" charset="0"/>
                <a:cs typeface="Arial" pitchFamily="34" charset="0"/>
              </a:rPr>
              <a:t>Copyright: haru / www.shutterstock.com </a:t>
            </a:r>
            <a:endParaRPr lang="en-US" sz="500" dirty="0">
              <a:latin typeface="Arial" pitchFamily="34" charset="0"/>
              <a:cs typeface="Arial" pitchFamily="34" charset="0"/>
            </a:endParaRPr>
          </a:p>
        </p:txBody>
      </p:sp>
      <p:sp>
        <p:nvSpPr>
          <p:cNvPr id="3" name="TextBox 2"/>
          <p:cNvSpPr txBox="1"/>
          <p:nvPr/>
        </p:nvSpPr>
        <p:spPr bwMode="auto">
          <a:xfrm>
            <a:off x="1218212" y="2667000"/>
            <a:ext cx="7239988"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Pick one of the cardinal virtues you would like to grow 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and </a:t>
            </a:r>
            <a:r>
              <a:rPr lang="en-US" dirty="0">
                <a:latin typeface="Arial" pitchFamily="34" charset="0"/>
                <a:cs typeface="Arial" pitchFamily="34" charset="0"/>
              </a:rPr>
              <a:t>make a plan for practicing this virtue intentionally for one week.</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G:\powerpoint images\chapter32\shutterstock_47214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031" y="3276600"/>
            <a:ext cx="4256969" cy="224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1636262" y="301409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0" y="1981200"/>
            <a:ext cx="6172200" cy="685800"/>
          </a:xfrm>
          <a:prstGeom prst="rect">
            <a:avLst/>
          </a:prstGeom>
        </p:spPr>
        <p:txBody>
          <a:bodyPr>
            <a:noAutofit/>
          </a:bodyPr>
          <a:lstStyle/>
          <a:p>
            <a:pPr algn="ctr"/>
            <a:r>
              <a:rPr lang="en-US" sz="2400" b="1" dirty="0">
                <a:latin typeface="Arial" pitchFamily="34" charset="0"/>
                <a:cs typeface="Arial" pitchFamily="34" charset="0"/>
              </a:rPr>
              <a:t>Theological Virtues</a:t>
            </a:r>
          </a:p>
        </p:txBody>
      </p:sp>
      <p:sp>
        <p:nvSpPr>
          <p:cNvPr id="10" name="TextBox 5"/>
          <p:cNvSpPr txBox="1">
            <a:spLocks noChangeArrowheads="1"/>
          </p:cNvSpPr>
          <p:nvPr/>
        </p:nvSpPr>
        <p:spPr bwMode="auto">
          <a:xfrm>
            <a:off x="3744031" y="5525702"/>
            <a:ext cx="2448387"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Tomas Sereda / www.shutterstock.com</a:t>
            </a:r>
            <a:endParaRPr lang="en-US" sz="500" dirty="0">
              <a:latin typeface="Arial" pitchFamily="34" charset="0"/>
              <a:cs typeface="Arial" pitchFamily="34" charset="0"/>
            </a:endParaRPr>
          </a:p>
        </p:txBody>
      </p:sp>
      <p:sp>
        <p:nvSpPr>
          <p:cNvPr id="12" name="TextBox 11"/>
          <p:cNvSpPr txBox="1"/>
          <p:nvPr/>
        </p:nvSpPr>
        <p:spPr bwMode="auto">
          <a:xfrm>
            <a:off x="1637250" y="34406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Hope</a:t>
            </a:r>
          </a:p>
        </p:txBody>
      </p:sp>
      <p:sp>
        <p:nvSpPr>
          <p:cNvPr id="11" name="TextBox 10"/>
          <p:cNvSpPr txBox="1"/>
          <p:nvPr/>
        </p:nvSpPr>
        <p:spPr bwMode="auto">
          <a:xfrm>
            <a:off x="1637250" y="38216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Love</a:t>
            </a:r>
          </a:p>
        </p:txBody>
      </p:sp>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402664" y="4038600"/>
            <a:ext cx="751273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No sin can ever separate us from God’s love </a:t>
            </a:r>
            <a:r>
              <a:rPr lang="en-US" dirty="0" smtClean="0">
                <a:latin typeface="Arial" pitchFamily="34" charset="0"/>
                <a:cs typeface="Arial" pitchFamily="34" charset="0"/>
              </a:rPr>
              <a:t>and </a:t>
            </a:r>
            <a:r>
              <a:rPr lang="en-US" dirty="0">
                <a:latin typeface="Arial" pitchFamily="34" charset="0"/>
                <a:cs typeface="Arial" pitchFamily="34" charset="0"/>
              </a:rPr>
              <a:t>forgiveness.</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209800" y="2590800"/>
            <a:ext cx="6172200" cy="685800"/>
          </a:xfrm>
          <a:prstGeom prst="rect">
            <a:avLst/>
          </a:prstGeom>
        </p:spPr>
        <p:txBody>
          <a:bodyPr>
            <a:noAutofit/>
          </a:bodyPr>
          <a:lstStyle/>
          <a:p>
            <a:pPr algn="ctr"/>
            <a:r>
              <a:rPr lang="en-US" sz="2400" b="1" dirty="0">
                <a:latin typeface="Arial" pitchFamily="34" charset="0"/>
                <a:cs typeface="Arial" pitchFamily="34" charset="0"/>
              </a:rPr>
              <a:t>God’s Grace</a:t>
            </a:r>
          </a:p>
        </p:txBody>
      </p:sp>
      <p:sp>
        <p:nvSpPr>
          <p:cNvPr id="10" name="TextBox 5"/>
          <p:cNvSpPr txBox="1">
            <a:spLocks noChangeArrowheads="1"/>
          </p:cNvSpPr>
          <p:nvPr/>
        </p:nvSpPr>
        <p:spPr bwMode="auto">
          <a:xfrm>
            <a:off x="228600" y="37169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Tischenko Irina / www.shutterstock.com </a:t>
            </a:r>
            <a:endParaRPr lang="en-US" sz="500" dirty="0">
              <a:latin typeface="Arial" pitchFamily="34" charset="0"/>
              <a:cs typeface="Arial" pitchFamily="34" charset="0"/>
            </a:endParaRPr>
          </a:p>
        </p:txBody>
      </p:sp>
      <p:sp>
        <p:nvSpPr>
          <p:cNvPr id="12" name="TextBox 11"/>
          <p:cNvSpPr txBox="1"/>
          <p:nvPr/>
        </p:nvSpPr>
        <p:spPr bwMode="auto">
          <a:xfrm>
            <a:off x="1403652" y="4576465"/>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Holy Spirit communicates God’s grace to us.</a:t>
            </a:r>
          </a:p>
        </p:txBody>
      </p:sp>
      <p:sp>
        <p:nvSpPr>
          <p:cNvPr id="11" name="TextBox 10"/>
          <p:cNvSpPr txBox="1"/>
          <p:nvPr/>
        </p:nvSpPr>
        <p:spPr bwMode="auto">
          <a:xfrm>
            <a:off x="1403652" y="5033665"/>
            <a:ext cx="71257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Grace is the help God gives us to respond to our vocation to be his adopted sons and daughters.</a:t>
            </a:r>
          </a:p>
        </p:txBody>
      </p:sp>
      <p:pic>
        <p:nvPicPr>
          <p:cNvPr id="9224" name="Picture 8" descr="G:\powerpoint images\chapter32\shutterstock_84735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2875754"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02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5257800" y="6155323"/>
            <a:ext cx="289560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PHOTOCREO Michal Bednarek / www.shutterstock.com </a:t>
            </a:r>
            <a:endParaRPr lang="en-US" sz="500" dirty="0">
              <a:latin typeface="Arial" pitchFamily="34" charset="0"/>
              <a:cs typeface="Arial" pitchFamily="34" charset="0"/>
            </a:endParaRPr>
          </a:p>
        </p:txBody>
      </p:sp>
      <p:sp>
        <p:nvSpPr>
          <p:cNvPr id="13" name="Content Placeholder 6"/>
          <p:cNvSpPr txBox="1">
            <a:spLocks/>
          </p:cNvSpPr>
          <p:nvPr/>
        </p:nvSpPr>
        <p:spPr>
          <a:xfrm>
            <a:off x="458188" y="2057400"/>
            <a:ext cx="8304812" cy="685800"/>
          </a:xfrm>
          <a:prstGeom prst="rect">
            <a:avLst/>
          </a:prstGeom>
        </p:spPr>
        <p:txBody>
          <a:bodyPr>
            <a:noAutofit/>
          </a:bodyPr>
          <a:lstStyle/>
          <a:p>
            <a:pPr algn="ctr"/>
            <a:r>
              <a:rPr lang="en-US" sz="2400" b="1" dirty="0">
                <a:latin typeface="Arial" pitchFamily="34" charset="0"/>
                <a:cs typeface="Arial" pitchFamily="34" charset="0"/>
              </a:rPr>
              <a:t>Experiencing God’s Grace</a:t>
            </a:r>
          </a:p>
        </p:txBody>
      </p:sp>
      <p:pic>
        <p:nvPicPr>
          <p:cNvPr id="10247" name="Picture 7" descr="G:\powerpoint images\chapter32\shutterstock_15088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872" y="3922916"/>
            <a:ext cx="3264728" cy="21730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1066800" y="2971800"/>
            <a:ext cx="8610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Stop to give praise for all creation.</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067788" y="3389947"/>
            <a:ext cx="847986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Be more aware of God’s presence in your daily life.</a:t>
            </a:r>
          </a:p>
        </p:txBody>
      </p:sp>
      <p:sp>
        <p:nvSpPr>
          <p:cNvPr id="15" name="TextBox 14"/>
          <p:cNvSpPr txBox="1"/>
          <p:nvPr/>
        </p:nvSpPr>
        <p:spPr bwMode="auto">
          <a:xfrm>
            <a:off x="1079112" y="3835479"/>
            <a:ext cx="7696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 worship, and participate in the Sacraments.</a:t>
            </a:r>
          </a:p>
        </p:txBody>
      </p:sp>
      <p:sp>
        <p:nvSpPr>
          <p:cNvPr id="19" name="TextBox 18"/>
          <p:cNvSpPr txBox="1"/>
          <p:nvPr/>
        </p:nvSpPr>
        <p:spPr bwMode="auto">
          <a:xfrm>
            <a:off x="1079112" y="4278868"/>
            <a:ext cx="7696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Conversion: our lifelong journey with and to God</a:t>
            </a:r>
          </a:p>
        </p:txBody>
      </p:sp>
    </p:spTree>
    <p:extLst>
      <p:ext uri="{BB962C8B-B14F-4D97-AF65-F5344CB8AC3E}">
        <p14:creationId xmlns:p14="http://schemas.microsoft.com/office/powerpoint/2010/main" val="406188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1506</TotalTime>
  <Words>459</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The Moral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276</cp:revision>
  <dcterms:created xsi:type="dcterms:W3CDTF">2011-06-08T19:56:13Z</dcterms:created>
  <dcterms:modified xsi:type="dcterms:W3CDTF">2013-02-05T15:51:11Z</dcterms:modified>
</cp:coreProperties>
</file>