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95" r:id="rId19"/>
    <p:sldId id="274" r:id="rId20"/>
    <p:sldId id="296" r:id="rId21"/>
    <p:sldId id="275" r:id="rId22"/>
    <p:sldId id="297" r:id="rId23"/>
    <p:sldId id="276" r:id="rId24"/>
    <p:sldId id="277" r:id="rId25"/>
    <p:sldId id="278" r:id="rId26"/>
    <p:sldId id="279" r:id="rId27"/>
    <p:sldId id="280" r:id="rId28"/>
    <p:sldId id="281" r:id="rId29"/>
    <p:sldId id="282" r:id="rId30"/>
    <p:sldId id="283" r:id="rId31"/>
    <p:sldId id="284" r:id="rId32"/>
    <p:sldId id="298" r:id="rId33"/>
    <p:sldId id="285" r:id="rId34"/>
    <p:sldId id="286" r:id="rId35"/>
    <p:sldId id="287" r:id="rId36"/>
    <p:sldId id="288" r:id="rId37"/>
    <p:sldId id="289" r:id="rId38"/>
    <p:sldId id="290" r:id="rId39"/>
    <p:sldId id="291" r:id="rId40"/>
    <p:sldId id="292" r:id="rId41"/>
    <p:sldId id="293" r:id="rId42"/>
    <p:sldId id="2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holzworth" initial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0" autoAdjust="0"/>
    <p:restoredTop sz="96584" autoAdjust="0"/>
  </p:normalViewPr>
  <p:slideViewPr>
    <p:cSldViewPr>
      <p:cViewPr>
        <p:scale>
          <a:sx n="110" d="100"/>
          <a:sy n="110" d="100"/>
        </p:scale>
        <p:origin x="-9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DE907-F3B0-49F0-8465-12EFB8691FD8}" type="datetimeFigureOut">
              <a:rPr lang="en-US" smtClean="0"/>
              <a:pPr/>
              <a:t>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C3BF9-94AD-44C7-8325-C8FC79088BFC}" type="slidenum">
              <a:rPr lang="en-US" smtClean="0"/>
              <a:pPr/>
              <a:t>‹#›</a:t>
            </a:fld>
            <a:endParaRPr lang="en-US"/>
          </a:p>
        </p:txBody>
      </p:sp>
    </p:spTree>
    <p:extLst>
      <p:ext uri="{BB962C8B-B14F-4D97-AF65-F5344CB8AC3E}">
        <p14:creationId xmlns:p14="http://schemas.microsoft.com/office/powerpoint/2010/main" val="39133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13:1)</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16:1–5; 1 Timothy 1:2, 4:14)</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16:6–11)</a:t>
            </a:r>
          </a:p>
        </p:txBody>
      </p:sp>
      <p:sp>
        <p:nvSpPr>
          <p:cNvPr id="4" name="Slide Number Placeholder 3"/>
          <p:cNvSpPr>
            <a:spLocks noGrp="1"/>
          </p:cNvSpPr>
          <p:nvPr>
            <p:ph type="sldNum" sz="quarter" idx="10"/>
          </p:nvPr>
        </p:nvSpPr>
        <p:spPr/>
        <p:txBody>
          <a:bodyPr/>
          <a:lstStyle/>
          <a:p>
            <a:fld id="{A06C3BF9-94AD-44C7-8325-C8FC79088BF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16:12–15)</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16:16–24)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16:25–40)</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17:1–5)</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17:1–5)</a:t>
            </a:r>
          </a:p>
          <a:p>
            <a:endParaRPr lang="en-US" dirty="0" smtClean="0"/>
          </a:p>
        </p:txBody>
      </p:sp>
      <p:sp>
        <p:nvSpPr>
          <p:cNvPr id="4" name="Slide Number Placeholder 3"/>
          <p:cNvSpPr>
            <a:spLocks noGrp="1"/>
          </p:cNvSpPr>
          <p:nvPr>
            <p:ph type="sldNum" sz="quarter" idx="10"/>
          </p:nvPr>
        </p:nvSpPr>
        <p:spPr/>
        <p:txBody>
          <a:bodyPr/>
          <a:lstStyle/>
          <a:p>
            <a:fld id="{A06C3BF9-94AD-44C7-8325-C8FC79088BFC}"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17:11–14)</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17:11–14)</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17:16, 22–34)</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17:16, 22–34)</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18:1–10)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18:5–11)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18:12–16,18–22)</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18:23)</a:t>
            </a:r>
          </a:p>
        </p:txBody>
      </p:sp>
      <p:sp>
        <p:nvSpPr>
          <p:cNvPr id="4" name="Slide Number Placeholder 3"/>
          <p:cNvSpPr>
            <a:spLocks noGrp="1"/>
          </p:cNvSpPr>
          <p:nvPr>
            <p:ph type="sldNum" sz="quarter" idx="10"/>
          </p:nvPr>
        </p:nvSpPr>
        <p:spPr/>
        <p:txBody>
          <a:bodyPr/>
          <a:lstStyle/>
          <a:p>
            <a:fld id="{A06C3BF9-94AD-44C7-8325-C8FC79088BFC}"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20:6–10)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20:11–16,17–38)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21:1–8,10–15)</a:t>
            </a:r>
          </a:p>
        </p:txBody>
      </p:sp>
      <p:sp>
        <p:nvSpPr>
          <p:cNvPr id="4" name="Slide Number Placeholder 3"/>
          <p:cNvSpPr>
            <a:spLocks noGrp="1"/>
          </p:cNvSpPr>
          <p:nvPr>
            <p:ph type="sldNum" sz="quarter" idx="10"/>
          </p:nvPr>
        </p:nvSpPr>
        <p:spPr/>
        <p:txBody>
          <a:bodyPr/>
          <a:lstStyle/>
          <a:p>
            <a:fld id="{A06C3BF9-94AD-44C7-8325-C8FC79088BFC}"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21:1–8,10–15)</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21:18,23–32)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22:25–29, 23:1–10)</a:t>
            </a:r>
          </a:p>
          <a:p>
            <a:endParaRPr lang="en-US" dirty="0" smtClean="0"/>
          </a:p>
        </p:txBody>
      </p:sp>
      <p:sp>
        <p:nvSpPr>
          <p:cNvPr id="4" name="Slide Number Placeholder 3"/>
          <p:cNvSpPr>
            <a:spLocks noGrp="1"/>
          </p:cNvSpPr>
          <p:nvPr>
            <p:ph type="sldNum" sz="quarter" idx="10"/>
          </p:nvPr>
        </p:nvSpPr>
        <p:spPr/>
        <p:txBody>
          <a:bodyPr/>
          <a:lstStyle/>
          <a:p>
            <a:fld id="{A06C3BF9-94AD-44C7-8325-C8FC79088BFC}"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23:11–35)</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24:26)</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(Notes:  Acts of the Apostles 27:1–2,7,9–12)</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27:14, 28:1)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28:2–13)</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(Notes: Acts of the Apostles 28:16,23–31)</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Titus 1:5, 3:12; Romans 15:28)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2 Timothy)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14:8–12)</a:t>
            </a:r>
          </a:p>
        </p:txBody>
      </p:sp>
      <p:sp>
        <p:nvSpPr>
          <p:cNvPr id="4" name="Slide Number Placeholder 3"/>
          <p:cNvSpPr>
            <a:spLocks noGrp="1"/>
          </p:cNvSpPr>
          <p:nvPr>
            <p:ph type="sldNum" sz="quarter" idx="10"/>
          </p:nvPr>
        </p:nvSpPr>
        <p:spPr/>
        <p:txBody>
          <a:bodyPr/>
          <a:lstStyle/>
          <a:p>
            <a:fld id="{A06C3BF9-94AD-44C7-8325-C8FC79088BF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Acts of the Apostles 14:21–28)</a:t>
            </a:r>
          </a:p>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C3BF9-94AD-44C7-8325-C8FC79088BF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4"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Paul’s Journeys</a:t>
            </a:r>
            <a:endParaRPr lang="en-US" dirty="0"/>
          </a:p>
        </p:txBody>
      </p:sp>
      <p:sp>
        <p:nvSpPr>
          <p:cNvPr id="3" name="Subtitle 2"/>
          <p:cNvSpPr>
            <a:spLocks noGrp="1"/>
          </p:cNvSpPr>
          <p:nvPr>
            <p:ph type="subTitle" idx="1"/>
          </p:nvPr>
        </p:nvSpPr>
        <p:spPr/>
        <p:txBody>
          <a:bodyPr/>
          <a:lstStyle/>
          <a:p>
            <a:r>
              <a:rPr lang="en-US" dirty="0" smtClean="0"/>
              <a:t>The </a:t>
            </a:r>
            <a:r>
              <a:rPr lang="en-US" smtClean="0"/>
              <a:t>Church </a:t>
            </a:r>
            <a:r>
              <a:rPr lang="en-US" smtClean="0"/>
              <a:t>Course</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 TX001506</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Derbe</a:t>
            </a:r>
            <a:endParaRPr lang="en-US" dirty="0"/>
          </a:p>
        </p:txBody>
      </p:sp>
      <p:sp>
        <p:nvSpPr>
          <p:cNvPr id="3" name="Content Placeholder 2"/>
          <p:cNvSpPr>
            <a:spLocks noGrp="1"/>
          </p:cNvSpPr>
          <p:nvPr>
            <p:ph idx="1"/>
          </p:nvPr>
        </p:nvSpPr>
        <p:spPr/>
        <p:txBody>
          <a:bodyPr/>
          <a:lstStyle/>
          <a:p>
            <a:pPr lvl="0"/>
            <a:r>
              <a:rPr lang="en-US" dirty="0" smtClean="0"/>
              <a:t>In </a:t>
            </a:r>
            <a:r>
              <a:rPr lang="en-US" dirty="0" err="1" smtClean="0"/>
              <a:t>Derbe</a:t>
            </a:r>
            <a:r>
              <a:rPr lang="en-US" dirty="0" smtClean="0"/>
              <a:t> they find many who believe, and win large numbers of disciples.</a:t>
            </a:r>
          </a:p>
          <a:p>
            <a:pPr lvl="0"/>
            <a:r>
              <a:rPr lang="en-US" dirty="0" smtClean="0"/>
              <a:t>They retrace their steps and sail back to Antioch.</a:t>
            </a:r>
          </a:p>
          <a:p>
            <a:pPr lvl="0"/>
            <a:r>
              <a:rPr lang="en-US" dirty="0" smtClean="0"/>
              <a:t>The four churches in the southern portion of the Roman province of Galatia—</a:t>
            </a:r>
            <a:r>
              <a:rPr lang="en-US" dirty="0" err="1" smtClean="0"/>
              <a:t>Pisidian</a:t>
            </a:r>
            <a:r>
              <a:rPr lang="en-US" dirty="0" smtClean="0"/>
              <a:t> Antioch, </a:t>
            </a:r>
            <a:r>
              <a:rPr lang="en-US" dirty="0" err="1" smtClean="0"/>
              <a:t>Iconium</a:t>
            </a:r>
            <a:r>
              <a:rPr lang="en-US" dirty="0" smtClean="0"/>
              <a:t>, </a:t>
            </a:r>
            <a:r>
              <a:rPr lang="en-US" dirty="0" err="1" smtClean="0"/>
              <a:t>Lystra</a:t>
            </a:r>
            <a:r>
              <a:rPr lang="en-US" dirty="0" smtClean="0"/>
              <a:t>, and </a:t>
            </a:r>
            <a:r>
              <a:rPr lang="en-US" dirty="0" err="1" smtClean="0"/>
              <a:t>Derbe</a:t>
            </a:r>
            <a:r>
              <a:rPr lang="en-US" dirty="0" smtClean="0"/>
              <a:t>—become the core of Saint Paul’s churches in Anatolia.</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the Second Journey</a:t>
            </a:r>
            <a:endParaRPr lang="en-US" dirty="0"/>
          </a:p>
        </p:txBody>
      </p:sp>
      <p:pic>
        <p:nvPicPr>
          <p:cNvPr id="5" name="Picture 4" descr="Slide6-Paulsjourney-SMPowned.JPG"/>
          <p:cNvPicPr>
            <a:picLocks noChangeAspect="1"/>
          </p:cNvPicPr>
          <p:nvPr/>
        </p:nvPicPr>
        <p:blipFill>
          <a:blip r:embed="rId3" cstate="print"/>
          <a:srcRect l="10974" t="32620" r="10992" b="8665"/>
          <a:stretch>
            <a:fillRect/>
          </a:stretch>
        </p:blipFill>
        <p:spPr>
          <a:xfrm>
            <a:off x="872068" y="1804988"/>
            <a:ext cx="7357532" cy="413861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bwMode="auto">
          <a:xfrm>
            <a:off x="1066800" y="5926723"/>
            <a:ext cx="838200" cy="169277"/>
          </a:xfrm>
          <a:prstGeom prst="rect">
            <a:avLst/>
          </a:prstGeom>
          <a:noFill/>
          <a:ln w="9525">
            <a:noFill/>
            <a:miter lim="800000"/>
            <a:headEnd/>
            <a:tailEnd/>
          </a:ln>
        </p:spPr>
        <p:txBody>
          <a:bodyPr wrap="square" rtlCol="0">
            <a:spAutoFit/>
          </a:bodyPr>
          <a:lstStyle/>
          <a:p>
            <a:r>
              <a:rPr lang="en-US" sz="500" dirty="0" smtClean="0"/>
              <a:t>© Saint Mary’s Press</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Second Journey</a:t>
            </a:r>
            <a:endParaRPr lang="en-US" dirty="0"/>
          </a:p>
        </p:txBody>
      </p:sp>
      <p:sp>
        <p:nvSpPr>
          <p:cNvPr id="3" name="Content Placeholder 2"/>
          <p:cNvSpPr>
            <a:spLocks noGrp="1"/>
          </p:cNvSpPr>
          <p:nvPr>
            <p:ph idx="1"/>
          </p:nvPr>
        </p:nvSpPr>
        <p:spPr>
          <a:xfrm>
            <a:off x="1371600" y="1752600"/>
            <a:ext cx="4191000" cy="4876800"/>
          </a:xfrm>
        </p:spPr>
        <p:txBody>
          <a:bodyPr>
            <a:normAutofit lnSpcReduction="10000"/>
          </a:bodyPr>
          <a:lstStyle/>
          <a:p>
            <a:pPr lvl="0"/>
            <a:r>
              <a:rPr lang="en-US" dirty="0" smtClean="0"/>
              <a:t>In late AD 49, Paul, determined to strengthen the churches in Galatia, sets out with Silas for Tarsus.</a:t>
            </a:r>
          </a:p>
          <a:p>
            <a:pPr lvl="0"/>
            <a:r>
              <a:rPr lang="en-US" dirty="0" smtClean="0"/>
              <a:t>From Tarsus they travel to </a:t>
            </a:r>
            <a:r>
              <a:rPr lang="en-US" dirty="0" err="1" smtClean="0"/>
              <a:t>Derbe</a:t>
            </a:r>
            <a:r>
              <a:rPr lang="en-US" dirty="0" smtClean="0"/>
              <a:t> and </a:t>
            </a:r>
            <a:r>
              <a:rPr lang="en-US" dirty="0" err="1" smtClean="0"/>
              <a:t>Lystra</a:t>
            </a:r>
            <a:r>
              <a:rPr lang="en-US" dirty="0" smtClean="0"/>
              <a:t>.</a:t>
            </a:r>
          </a:p>
          <a:p>
            <a:pPr lvl="0"/>
            <a:r>
              <a:rPr lang="en-US" dirty="0" smtClean="0"/>
              <a:t>In </a:t>
            </a:r>
            <a:r>
              <a:rPr lang="en-US" dirty="0" err="1" smtClean="0"/>
              <a:t>Lystra</a:t>
            </a:r>
            <a:r>
              <a:rPr lang="en-US" dirty="0" smtClean="0"/>
              <a:t>, Paul meets a young believer named Timothy, who becomes a frequent traveling companion, a fellow missionary, and his closest friend.</a:t>
            </a:r>
          </a:p>
          <a:p>
            <a:pPr>
              <a:buNone/>
            </a:pPr>
            <a:endParaRPr lang="en-US" dirty="0"/>
          </a:p>
        </p:txBody>
      </p:sp>
      <p:pic>
        <p:nvPicPr>
          <p:cNvPr id="4" name="Picture 3" descr="Slide13-Saint_Timothy-wikimedia.jpg"/>
          <p:cNvPicPr>
            <a:picLocks noChangeAspect="1"/>
          </p:cNvPicPr>
          <p:nvPr/>
        </p:nvPicPr>
        <p:blipFill>
          <a:blip r:embed="rId3" cstate="print"/>
          <a:stretch>
            <a:fillRect/>
          </a:stretch>
        </p:blipFill>
        <p:spPr>
          <a:xfrm>
            <a:off x="5715000" y="1371600"/>
            <a:ext cx="3038094" cy="4114800"/>
          </a:xfrm>
          <a:prstGeom prst="rect">
            <a:avLst/>
          </a:prstGeom>
        </p:spPr>
      </p:pic>
      <p:sp>
        <p:nvSpPr>
          <p:cNvPr id="5" name="TextBox 4"/>
          <p:cNvSpPr txBox="1"/>
          <p:nvPr/>
        </p:nvSpPr>
        <p:spPr bwMode="auto">
          <a:xfrm>
            <a:off x="5715000" y="5440680"/>
            <a:ext cx="2590800" cy="169277"/>
          </a:xfrm>
          <a:prstGeom prst="rect">
            <a:avLst/>
          </a:prstGeom>
          <a:noFill/>
          <a:ln w="9525">
            <a:noFill/>
            <a:miter lim="800000"/>
            <a:headEnd/>
            <a:tailEnd/>
          </a:ln>
        </p:spPr>
        <p:txBody>
          <a:bodyPr wrap="square" rtlCol="0">
            <a:spAutoFit/>
          </a:bodyPr>
          <a:lstStyle/>
          <a:p>
            <a:r>
              <a:rPr lang="en-US" sz="500" dirty="0" smtClean="0"/>
              <a:t>Image in </a:t>
            </a:r>
            <a:r>
              <a:rPr lang="en-US" sz="500" smtClean="0"/>
              <a:t>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Vision</a:t>
            </a:r>
            <a:endParaRPr lang="en-US" dirty="0"/>
          </a:p>
        </p:txBody>
      </p:sp>
      <p:sp>
        <p:nvSpPr>
          <p:cNvPr id="3" name="Content Placeholder 2"/>
          <p:cNvSpPr>
            <a:spLocks noGrp="1"/>
          </p:cNvSpPr>
          <p:nvPr>
            <p:ph idx="1"/>
          </p:nvPr>
        </p:nvSpPr>
        <p:spPr>
          <a:xfrm>
            <a:off x="1371600" y="1752600"/>
            <a:ext cx="6477000" cy="4876800"/>
          </a:xfrm>
        </p:spPr>
        <p:txBody>
          <a:bodyPr/>
          <a:lstStyle/>
          <a:p>
            <a:pPr lvl="0"/>
            <a:r>
              <a:rPr lang="en-US" dirty="0" smtClean="0"/>
              <a:t>Paul, Silas, and Timothy </a:t>
            </a:r>
            <a:br>
              <a:rPr lang="en-US" dirty="0" smtClean="0"/>
            </a:br>
            <a:r>
              <a:rPr lang="en-US" dirty="0" smtClean="0"/>
              <a:t>travel to </a:t>
            </a:r>
            <a:r>
              <a:rPr lang="en-US" dirty="0" err="1" smtClean="0"/>
              <a:t>Iconium</a:t>
            </a:r>
            <a:r>
              <a:rPr lang="en-US" dirty="0" smtClean="0"/>
              <a:t> and </a:t>
            </a:r>
            <a:br>
              <a:rPr lang="en-US" dirty="0" smtClean="0"/>
            </a:br>
            <a:r>
              <a:rPr lang="en-US" dirty="0" err="1" smtClean="0"/>
              <a:t>Pisidian</a:t>
            </a:r>
            <a:r>
              <a:rPr lang="en-US" dirty="0" smtClean="0"/>
              <a:t> Antioch.</a:t>
            </a:r>
          </a:p>
          <a:p>
            <a:pPr lvl="0"/>
            <a:r>
              <a:rPr lang="en-US" dirty="0" smtClean="0"/>
              <a:t>The Holy Spirit forbids </a:t>
            </a:r>
            <a:br>
              <a:rPr lang="en-US" dirty="0" smtClean="0"/>
            </a:br>
            <a:r>
              <a:rPr lang="en-US" dirty="0" smtClean="0"/>
              <a:t>them to enter Ephesus </a:t>
            </a:r>
            <a:br>
              <a:rPr lang="en-US" dirty="0" smtClean="0"/>
            </a:br>
            <a:r>
              <a:rPr lang="en-US" dirty="0" smtClean="0"/>
              <a:t>and Bithynia, so they </a:t>
            </a:r>
            <a:br>
              <a:rPr lang="en-US" dirty="0" smtClean="0"/>
            </a:br>
            <a:r>
              <a:rPr lang="en-US" dirty="0" smtClean="0"/>
              <a:t>travel to the Asia Minor </a:t>
            </a:r>
            <a:br>
              <a:rPr lang="en-US" dirty="0" smtClean="0"/>
            </a:br>
            <a:r>
              <a:rPr lang="en-US" dirty="0" smtClean="0"/>
              <a:t>port city of Troas.</a:t>
            </a:r>
          </a:p>
          <a:p>
            <a:pPr lvl="0"/>
            <a:r>
              <a:rPr lang="en-US" dirty="0" smtClean="0"/>
              <a:t>In Troas, Paul has a vision of a man in Macedonia asking him to come preach. Paul takes the vision as a sign from God and the three men set sail for </a:t>
            </a:r>
            <a:r>
              <a:rPr lang="en-US" dirty="0" err="1" smtClean="0"/>
              <a:t>Neapolis</a:t>
            </a:r>
            <a:r>
              <a:rPr lang="en-US" dirty="0" smtClean="0"/>
              <a:t>.</a:t>
            </a:r>
          </a:p>
        </p:txBody>
      </p:sp>
      <p:pic>
        <p:nvPicPr>
          <p:cNvPr id="4" name="Picture 3" descr="Slide14-michaelangelo. st. paul-asksistermarymartha.blogspot.com"/>
          <p:cNvPicPr>
            <a:picLocks noChangeAspect="1"/>
          </p:cNvPicPr>
          <p:nvPr/>
        </p:nvPicPr>
        <p:blipFill>
          <a:blip r:embed="rId3" cstate="print"/>
          <a:stretch>
            <a:fillRect/>
          </a:stretch>
        </p:blipFill>
        <p:spPr>
          <a:xfrm>
            <a:off x="5486400" y="1143000"/>
            <a:ext cx="3295135" cy="304800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a:off x="7467600" y="4133088"/>
            <a:ext cx="1295400" cy="169277"/>
          </a:xfrm>
          <a:prstGeom prst="rect">
            <a:avLst/>
          </a:prstGeom>
          <a:noFill/>
          <a:ln w="9525">
            <a:noFill/>
            <a:miter lim="800000"/>
            <a:headEnd/>
            <a:tailEnd/>
          </a:ln>
        </p:spPr>
        <p:txBody>
          <a:bodyPr wrap="square" rtlCol="0">
            <a:spAutoFit/>
          </a:bodyPr>
          <a:lstStyle/>
          <a:p>
            <a:r>
              <a:rPr lang="en-US" sz="500" dirty="0" smtClean="0"/>
              <a:t>© </a:t>
            </a:r>
            <a:r>
              <a:rPr lang="en-US" sz="500" dirty="0" err="1" smtClean="0"/>
              <a:t>asksistermarymartha.blogspot</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Lydia Baptized</a:t>
            </a:r>
            <a:endParaRPr lang="en-US" dirty="0"/>
          </a:p>
        </p:txBody>
      </p:sp>
      <p:sp>
        <p:nvSpPr>
          <p:cNvPr id="3" name="Content Placeholder 2"/>
          <p:cNvSpPr>
            <a:spLocks noGrp="1"/>
          </p:cNvSpPr>
          <p:nvPr>
            <p:ph idx="1"/>
          </p:nvPr>
        </p:nvSpPr>
        <p:spPr/>
        <p:txBody>
          <a:bodyPr/>
          <a:lstStyle/>
          <a:p>
            <a:pPr lvl="0"/>
            <a:r>
              <a:rPr lang="en-US" dirty="0" smtClean="0"/>
              <a:t>From there, they travel to Philippi, where a woman named Lydia hears Paul’s preaching and is baptized, along with her entire household.</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Beaten and Imprisoned</a:t>
            </a:r>
            <a:endParaRPr lang="en-US" dirty="0"/>
          </a:p>
        </p:txBody>
      </p:sp>
      <p:sp>
        <p:nvSpPr>
          <p:cNvPr id="3" name="Content Placeholder 2"/>
          <p:cNvSpPr>
            <a:spLocks noGrp="1"/>
          </p:cNvSpPr>
          <p:nvPr>
            <p:ph idx="1"/>
          </p:nvPr>
        </p:nvSpPr>
        <p:spPr>
          <a:xfrm>
            <a:off x="1371600" y="1752600"/>
            <a:ext cx="3657600" cy="4953000"/>
          </a:xfrm>
        </p:spPr>
        <p:txBody>
          <a:bodyPr>
            <a:normAutofit/>
          </a:bodyPr>
          <a:lstStyle/>
          <a:p>
            <a:pPr lvl="0"/>
            <a:r>
              <a:rPr lang="en-US" dirty="0" smtClean="0"/>
              <a:t>In Philippi, Paul casts out a demon from a female slave. Her masters, angry that they have lost the ability to make more money from the slave’s demonic divination, stir up the city against Paul and Silas.</a:t>
            </a:r>
          </a:p>
          <a:p>
            <a:pPr lvl="0"/>
            <a:r>
              <a:rPr lang="en-US" dirty="0" smtClean="0"/>
              <a:t>The two evangelists are arrested, beaten, and put in prison.</a:t>
            </a:r>
          </a:p>
          <a:p>
            <a:pPr>
              <a:buNone/>
            </a:pPr>
            <a:endParaRPr lang="en-US" dirty="0"/>
          </a:p>
        </p:txBody>
      </p:sp>
      <p:pic>
        <p:nvPicPr>
          <p:cNvPr id="4" name="Picture 3" descr="Slide16-Paul.Demon.Acts16-wikimedia.jpg"/>
          <p:cNvPicPr>
            <a:picLocks noChangeAspect="1"/>
          </p:cNvPicPr>
          <p:nvPr/>
        </p:nvPicPr>
        <p:blipFill>
          <a:blip r:embed="rId3" cstate="print"/>
          <a:srcRect t="16923"/>
          <a:stretch>
            <a:fillRect/>
          </a:stretch>
        </p:blipFill>
        <p:spPr>
          <a:xfrm>
            <a:off x="5105400" y="1752600"/>
            <a:ext cx="3624461" cy="4114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bwMode="auto">
          <a:xfrm>
            <a:off x="5029200" y="5961888"/>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 Conversion</a:t>
            </a:r>
            <a:endParaRPr lang="en-US" dirty="0"/>
          </a:p>
        </p:txBody>
      </p:sp>
      <p:sp>
        <p:nvSpPr>
          <p:cNvPr id="3" name="Content Placeholder 2"/>
          <p:cNvSpPr>
            <a:spLocks noGrp="1"/>
          </p:cNvSpPr>
          <p:nvPr>
            <p:ph idx="1"/>
          </p:nvPr>
        </p:nvSpPr>
        <p:spPr/>
        <p:txBody>
          <a:bodyPr/>
          <a:lstStyle/>
          <a:p>
            <a:pPr lvl="0"/>
            <a:r>
              <a:rPr lang="en-US" dirty="0" smtClean="0"/>
              <a:t>About midnight, while Paul and Silas are praying, an earthquake hits, miraculously loosening their bonds and opening all prison doors, freeing Paul and Silas.</a:t>
            </a:r>
          </a:p>
          <a:p>
            <a:pPr lvl="0"/>
            <a:r>
              <a:rPr lang="en-US" dirty="0" smtClean="0"/>
              <a:t>A guard, seeing the broken chains, tries to kill himself, thinking his prisoners have escaped.</a:t>
            </a:r>
          </a:p>
          <a:p>
            <a:pPr lvl="0"/>
            <a:r>
              <a:rPr lang="en-US" dirty="0" smtClean="0"/>
              <a:t>Paul cries out, telling him not to harm himself. The guard hears the Word of the Lord and, with his family, is baptized that night.</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Synagogue Speeches</a:t>
            </a:r>
            <a:endParaRPr lang="en-US" dirty="0"/>
          </a:p>
        </p:txBody>
      </p:sp>
      <p:sp>
        <p:nvSpPr>
          <p:cNvPr id="3" name="Content Placeholder 2"/>
          <p:cNvSpPr>
            <a:spLocks noGrp="1"/>
          </p:cNvSpPr>
          <p:nvPr>
            <p:ph idx="1"/>
          </p:nvPr>
        </p:nvSpPr>
        <p:spPr>
          <a:xfrm>
            <a:off x="1371600" y="1752600"/>
            <a:ext cx="7086600" cy="4373563"/>
          </a:xfrm>
        </p:spPr>
        <p:txBody>
          <a:bodyPr/>
          <a:lstStyle/>
          <a:p>
            <a:pPr lvl="0"/>
            <a:r>
              <a:rPr lang="en-US" dirty="0" smtClean="0"/>
              <a:t>Paul, Silas, and Timothy travel to Thessalonica, where there is a synagogue. Paul visits and preaches there for three consecutive Sabbaths, preaching that Jesus is the Savior of Mankind spoken of in the Old Testament.</a:t>
            </a:r>
          </a:p>
        </p:txBody>
      </p:sp>
      <p:pic>
        <p:nvPicPr>
          <p:cNvPr id="4" name="Picture 3" descr="Slide17-Mosaic_of_Saint_Paul_Preaching-wikimedia.jpg"/>
          <p:cNvPicPr>
            <a:picLocks noChangeAspect="1"/>
          </p:cNvPicPr>
          <p:nvPr/>
        </p:nvPicPr>
        <p:blipFill>
          <a:blip r:embed="rId3" cstate="print"/>
          <a:srcRect l="5882" t="7843" r="9804" b="11111"/>
          <a:stretch>
            <a:fillRect/>
          </a:stretch>
        </p:blipFill>
        <p:spPr>
          <a:xfrm>
            <a:off x="2396613" y="3708991"/>
            <a:ext cx="4156587" cy="2996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5486401" y="5135061"/>
            <a:ext cx="2209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Synagogue Speeches</a:t>
            </a:r>
            <a:endParaRPr lang="en-US" dirty="0"/>
          </a:p>
        </p:txBody>
      </p:sp>
      <p:sp>
        <p:nvSpPr>
          <p:cNvPr id="3" name="Content Placeholder 2"/>
          <p:cNvSpPr>
            <a:spLocks noGrp="1"/>
          </p:cNvSpPr>
          <p:nvPr>
            <p:ph idx="1"/>
          </p:nvPr>
        </p:nvSpPr>
        <p:spPr>
          <a:xfrm>
            <a:off x="1371600" y="1752600"/>
            <a:ext cx="7086600" cy="4373563"/>
          </a:xfrm>
        </p:spPr>
        <p:txBody>
          <a:bodyPr/>
          <a:lstStyle/>
          <a:p>
            <a:pPr lvl="0"/>
            <a:r>
              <a:rPr lang="en-US" dirty="0" smtClean="0"/>
              <a:t>Although many believe what Paul says, certain Jews who are envious of the Gospel’s success form a mob and seek the three, who leave for Berea.</a:t>
            </a:r>
            <a:endParaRPr lang="en-US" dirty="0"/>
          </a:p>
        </p:txBody>
      </p:sp>
      <p:pic>
        <p:nvPicPr>
          <p:cNvPr id="4" name="Picture 3" descr="Slide17-Mosaic_of_Saint_Paul_Preaching-wikimedia.jpg"/>
          <p:cNvPicPr>
            <a:picLocks noChangeAspect="1"/>
          </p:cNvPicPr>
          <p:nvPr/>
        </p:nvPicPr>
        <p:blipFill>
          <a:blip r:embed="rId3" cstate="print"/>
          <a:srcRect l="5882" t="7843" r="9804" b="11111"/>
          <a:stretch>
            <a:fillRect/>
          </a:stretch>
        </p:blipFill>
        <p:spPr>
          <a:xfrm>
            <a:off x="2396613" y="3708991"/>
            <a:ext cx="4156587" cy="2996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5486401" y="5135061"/>
            <a:ext cx="2209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Bereans</a:t>
            </a:r>
            <a:r>
              <a:rPr lang="en-US" dirty="0" smtClean="0"/>
              <a:t> Believe</a:t>
            </a:r>
            <a:endParaRPr lang="en-US" dirty="0"/>
          </a:p>
        </p:txBody>
      </p:sp>
      <p:sp>
        <p:nvSpPr>
          <p:cNvPr id="3" name="Content Placeholder 2"/>
          <p:cNvSpPr>
            <a:spLocks noGrp="1"/>
          </p:cNvSpPr>
          <p:nvPr>
            <p:ph idx="1"/>
          </p:nvPr>
        </p:nvSpPr>
        <p:spPr/>
        <p:txBody>
          <a:bodyPr/>
          <a:lstStyle/>
          <a:p>
            <a:pPr lvl="0"/>
            <a:r>
              <a:rPr lang="en-US" dirty="0" smtClean="0"/>
              <a:t>Paul and Silas visit and preach in a synagogue in Berea. The </a:t>
            </a:r>
            <a:r>
              <a:rPr lang="en-US" dirty="0" err="1" smtClean="0"/>
              <a:t>Bereans</a:t>
            </a:r>
            <a:r>
              <a:rPr lang="en-US" dirty="0" smtClean="0"/>
              <a:t>, of more noble character than the </a:t>
            </a:r>
            <a:r>
              <a:rPr lang="en-US" dirty="0" err="1" smtClean="0"/>
              <a:t>Thessalonicans</a:t>
            </a:r>
            <a:r>
              <a:rPr lang="en-US" dirty="0" smtClean="0"/>
              <a:t>, are willing to listen to what Paul has to say, and they verify what he preaches.</a:t>
            </a:r>
            <a:endParaRPr lang="en-US" dirty="0"/>
          </a:p>
        </p:txBody>
      </p:sp>
      <p:pic>
        <p:nvPicPr>
          <p:cNvPr id="4" name="Picture 3" descr="Slide19-Paulpreaching2-wikimedia.jpg"/>
          <p:cNvPicPr>
            <a:picLocks noChangeAspect="1"/>
          </p:cNvPicPr>
          <p:nvPr/>
        </p:nvPicPr>
        <p:blipFill>
          <a:blip r:embed="rId3" cstate="print"/>
          <a:srcRect l="3187" r="4382"/>
          <a:stretch>
            <a:fillRect/>
          </a:stretch>
        </p:blipFill>
        <p:spPr>
          <a:xfrm>
            <a:off x="990600" y="3810000"/>
            <a:ext cx="6629400" cy="2609850"/>
          </a:xfrm>
          <a:prstGeom prst="rect">
            <a:avLst/>
          </a:prstGeom>
        </p:spPr>
      </p:pic>
      <p:sp>
        <p:nvSpPr>
          <p:cNvPr id="5" name="TextBox 4"/>
          <p:cNvSpPr txBox="1"/>
          <p:nvPr/>
        </p:nvSpPr>
        <p:spPr bwMode="auto">
          <a:xfrm>
            <a:off x="990600" y="6383923"/>
            <a:ext cx="2209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Spreading the Word</a:t>
            </a:r>
            <a:endParaRPr lang="en-US" dirty="0"/>
          </a:p>
        </p:txBody>
      </p:sp>
      <p:sp>
        <p:nvSpPr>
          <p:cNvPr id="6" name="Content Placeholder 5"/>
          <p:cNvSpPr>
            <a:spLocks noGrp="1"/>
          </p:cNvSpPr>
          <p:nvPr>
            <p:ph idx="1"/>
          </p:nvPr>
        </p:nvSpPr>
        <p:spPr>
          <a:xfrm>
            <a:off x="1371600" y="1752600"/>
            <a:ext cx="3505200" cy="4724400"/>
          </a:xfrm>
        </p:spPr>
        <p:txBody>
          <a:bodyPr>
            <a:normAutofit/>
          </a:bodyPr>
          <a:lstStyle/>
          <a:p>
            <a:pPr lvl="0"/>
            <a:r>
              <a:rPr lang="en-US" dirty="0" smtClean="0"/>
              <a:t>Over a period of ten years in the middle of the first century, Saint Paul made three major missionary journeys, traveling throughout the Mediterranean region, spreading the Gospel.</a:t>
            </a:r>
          </a:p>
        </p:txBody>
      </p:sp>
      <p:pic>
        <p:nvPicPr>
          <p:cNvPr id="4" name="Picture 3" descr="Slide2-El_Greco_-_Saint_Paul-wikimedia.JPG"/>
          <p:cNvPicPr>
            <a:picLocks noChangeAspect="1"/>
          </p:cNvPicPr>
          <p:nvPr/>
        </p:nvPicPr>
        <p:blipFill>
          <a:blip r:embed="rId3" cstate="print"/>
          <a:stretch>
            <a:fillRect/>
          </a:stretch>
        </p:blipFill>
        <p:spPr>
          <a:xfrm>
            <a:off x="5445124" y="1371600"/>
            <a:ext cx="3317875" cy="4191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bwMode="auto">
          <a:xfrm>
            <a:off x="5334000" y="5614416"/>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Bereans</a:t>
            </a:r>
            <a:r>
              <a:rPr lang="en-US" dirty="0" smtClean="0"/>
              <a:t> Believe</a:t>
            </a:r>
            <a:endParaRPr lang="en-US" dirty="0"/>
          </a:p>
        </p:txBody>
      </p:sp>
      <p:sp>
        <p:nvSpPr>
          <p:cNvPr id="3" name="Content Placeholder 2"/>
          <p:cNvSpPr>
            <a:spLocks noGrp="1"/>
          </p:cNvSpPr>
          <p:nvPr>
            <p:ph idx="1"/>
          </p:nvPr>
        </p:nvSpPr>
        <p:spPr>
          <a:xfrm>
            <a:off x="1371600" y="1752600"/>
            <a:ext cx="7010400" cy="4373563"/>
          </a:xfrm>
        </p:spPr>
        <p:txBody>
          <a:bodyPr/>
          <a:lstStyle/>
          <a:p>
            <a:pPr lvl="0"/>
            <a:r>
              <a:rPr lang="en-US" dirty="0" smtClean="0"/>
              <a:t>Many </a:t>
            </a:r>
            <a:r>
              <a:rPr lang="en-US" dirty="0" err="1" smtClean="0"/>
              <a:t>Bereans</a:t>
            </a:r>
            <a:r>
              <a:rPr lang="en-US" dirty="0" smtClean="0"/>
              <a:t> come to believe the Gospel.</a:t>
            </a:r>
          </a:p>
          <a:p>
            <a:pPr lvl="0"/>
            <a:r>
              <a:rPr lang="en-US" dirty="0" smtClean="0"/>
              <a:t>But Jews from Thessalonica arrive, seeking to cause more trouble for Paul. He immediately leaves for the coast and sails for Athens. Timothy and Silas remain in Berea.</a:t>
            </a:r>
          </a:p>
          <a:p>
            <a:pPr>
              <a:buNone/>
            </a:pPr>
            <a:endParaRPr lang="en-US" dirty="0"/>
          </a:p>
        </p:txBody>
      </p:sp>
      <p:pic>
        <p:nvPicPr>
          <p:cNvPr id="4" name="Picture 3" descr="Slide19-Paulpreaching2-wikimedia.jpg"/>
          <p:cNvPicPr>
            <a:picLocks noChangeAspect="1"/>
          </p:cNvPicPr>
          <p:nvPr/>
        </p:nvPicPr>
        <p:blipFill>
          <a:blip r:embed="rId3" cstate="print"/>
          <a:srcRect l="3187" r="4382"/>
          <a:stretch>
            <a:fillRect/>
          </a:stretch>
        </p:blipFill>
        <p:spPr>
          <a:xfrm>
            <a:off x="990600" y="3810000"/>
            <a:ext cx="6629400" cy="2609850"/>
          </a:xfrm>
          <a:prstGeom prst="rect">
            <a:avLst/>
          </a:prstGeom>
        </p:spPr>
      </p:pic>
      <p:sp>
        <p:nvSpPr>
          <p:cNvPr id="5" name="TextBox 4"/>
          <p:cNvSpPr txBox="1"/>
          <p:nvPr/>
        </p:nvSpPr>
        <p:spPr bwMode="auto">
          <a:xfrm>
            <a:off x="990600" y="6383923"/>
            <a:ext cx="2209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Athens</a:t>
            </a:r>
            <a:endParaRPr lang="en-US" dirty="0"/>
          </a:p>
        </p:txBody>
      </p:sp>
      <p:sp>
        <p:nvSpPr>
          <p:cNvPr id="3" name="Content Placeholder 2"/>
          <p:cNvSpPr>
            <a:spLocks noGrp="1"/>
          </p:cNvSpPr>
          <p:nvPr>
            <p:ph idx="1"/>
          </p:nvPr>
        </p:nvSpPr>
        <p:spPr/>
        <p:txBody>
          <a:bodyPr>
            <a:normAutofit/>
          </a:bodyPr>
          <a:lstStyle/>
          <a:p>
            <a:pPr lvl="0"/>
            <a:r>
              <a:rPr lang="en-US" dirty="0" smtClean="0"/>
              <a:t>In Athens, Paul </a:t>
            </a:r>
            <a:br>
              <a:rPr lang="en-US" dirty="0" smtClean="0"/>
            </a:br>
            <a:r>
              <a:rPr lang="en-US" dirty="0" smtClean="0"/>
              <a:t>writes to Silas and </a:t>
            </a:r>
            <a:br>
              <a:rPr lang="en-US" dirty="0" smtClean="0"/>
            </a:br>
            <a:r>
              <a:rPr lang="en-US" dirty="0" smtClean="0"/>
              <a:t>Timothy, asking </a:t>
            </a:r>
            <a:br>
              <a:rPr lang="en-US" dirty="0" smtClean="0"/>
            </a:br>
            <a:r>
              <a:rPr lang="en-US" dirty="0" smtClean="0"/>
              <a:t>them to come to </a:t>
            </a:r>
            <a:br>
              <a:rPr lang="en-US" dirty="0" smtClean="0"/>
            </a:br>
            <a:r>
              <a:rPr lang="en-US" dirty="0" smtClean="0"/>
              <a:t>Athens, where the </a:t>
            </a:r>
            <a:br>
              <a:rPr lang="en-US" dirty="0" smtClean="0"/>
            </a:br>
            <a:r>
              <a:rPr lang="en-US" dirty="0" smtClean="0"/>
              <a:t>city is full of idols.</a:t>
            </a:r>
          </a:p>
          <a:p>
            <a:pPr lvl="0"/>
            <a:r>
              <a:rPr lang="en-US" dirty="0" smtClean="0"/>
              <a:t>Paul’s preaching </a:t>
            </a:r>
            <a:br>
              <a:rPr lang="en-US" dirty="0" smtClean="0"/>
            </a:br>
            <a:r>
              <a:rPr lang="en-US" dirty="0" smtClean="0"/>
              <a:t>leads to an invitation </a:t>
            </a:r>
            <a:br>
              <a:rPr lang="en-US" dirty="0" smtClean="0"/>
            </a:br>
            <a:r>
              <a:rPr lang="en-US" dirty="0" smtClean="0"/>
              <a:t>by the Athenians to elaborate on the Gospel.</a:t>
            </a:r>
          </a:p>
          <a:p>
            <a:pPr>
              <a:buNone/>
            </a:pPr>
            <a:endParaRPr lang="en-US" dirty="0"/>
          </a:p>
        </p:txBody>
      </p:sp>
      <p:pic>
        <p:nvPicPr>
          <p:cNvPr id="4" name="Picture 3" descr="Slide22-St. Paul in Areopagus, Athens.jpg"/>
          <p:cNvPicPr>
            <a:picLocks noChangeAspect="1"/>
          </p:cNvPicPr>
          <p:nvPr/>
        </p:nvPicPr>
        <p:blipFill>
          <a:blip r:embed="rId3" cstate="print"/>
          <a:stretch>
            <a:fillRect/>
          </a:stretch>
        </p:blipFill>
        <p:spPr>
          <a:xfrm>
            <a:off x="4572000" y="1295400"/>
            <a:ext cx="3810000" cy="2962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247448">
            <a:off x="5715847" y="4190966"/>
            <a:ext cx="8382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Athens</a:t>
            </a:r>
            <a:endParaRPr lang="en-US" dirty="0"/>
          </a:p>
        </p:txBody>
      </p:sp>
      <p:sp>
        <p:nvSpPr>
          <p:cNvPr id="3" name="Content Placeholder 2"/>
          <p:cNvSpPr>
            <a:spLocks noGrp="1"/>
          </p:cNvSpPr>
          <p:nvPr>
            <p:ph idx="1"/>
          </p:nvPr>
        </p:nvSpPr>
        <p:spPr/>
        <p:txBody>
          <a:bodyPr>
            <a:normAutofit/>
          </a:bodyPr>
          <a:lstStyle/>
          <a:p>
            <a:pPr lvl="0"/>
            <a:r>
              <a:rPr lang="en-US" dirty="0" smtClean="0"/>
              <a:t>Paul speaks to </a:t>
            </a:r>
            <a:br>
              <a:rPr lang="en-US" dirty="0" smtClean="0"/>
            </a:br>
            <a:r>
              <a:rPr lang="en-US" dirty="0" smtClean="0"/>
              <a:t>a meeting of the </a:t>
            </a:r>
            <a:br>
              <a:rPr lang="en-US" dirty="0" smtClean="0"/>
            </a:br>
            <a:r>
              <a:rPr lang="en-US" dirty="0" err="1" smtClean="0"/>
              <a:t>Areopagus</a:t>
            </a:r>
            <a:r>
              <a:rPr lang="en-US" dirty="0" smtClean="0"/>
              <a:t>, where </a:t>
            </a:r>
            <a:br>
              <a:rPr lang="en-US" dirty="0" smtClean="0"/>
            </a:br>
            <a:r>
              <a:rPr lang="en-US" dirty="0" smtClean="0"/>
              <a:t>he uses the </a:t>
            </a:r>
            <a:br>
              <a:rPr lang="en-US" dirty="0" smtClean="0"/>
            </a:br>
            <a:r>
              <a:rPr lang="en-US" dirty="0" smtClean="0"/>
              <a:t>existence of an </a:t>
            </a:r>
            <a:br>
              <a:rPr lang="en-US" dirty="0" smtClean="0"/>
            </a:br>
            <a:r>
              <a:rPr lang="en-US" dirty="0" smtClean="0"/>
              <a:t>altar dedicated TO </a:t>
            </a:r>
            <a:br>
              <a:rPr lang="en-US" dirty="0" smtClean="0"/>
            </a:br>
            <a:r>
              <a:rPr lang="en-US" dirty="0" smtClean="0"/>
              <a:t>THE UNKNOWN </a:t>
            </a:r>
            <a:br>
              <a:rPr lang="en-US" dirty="0" smtClean="0"/>
            </a:br>
            <a:r>
              <a:rPr lang="en-US" dirty="0" smtClean="0"/>
              <a:t>GOD to reveal the </a:t>
            </a:r>
            <a:br>
              <a:rPr lang="en-US" dirty="0" smtClean="0"/>
            </a:br>
            <a:r>
              <a:rPr lang="en-US" dirty="0" smtClean="0"/>
              <a:t>existence of a Creator God, who alone is worthy of worship.</a:t>
            </a:r>
          </a:p>
          <a:p>
            <a:pPr>
              <a:buNone/>
            </a:pPr>
            <a:endParaRPr lang="en-US" dirty="0"/>
          </a:p>
        </p:txBody>
      </p:sp>
      <p:pic>
        <p:nvPicPr>
          <p:cNvPr id="4" name="Picture 3" descr="Slide22-St. Paul in Areopagus, Athens.jpg"/>
          <p:cNvPicPr>
            <a:picLocks noChangeAspect="1"/>
          </p:cNvPicPr>
          <p:nvPr/>
        </p:nvPicPr>
        <p:blipFill>
          <a:blip r:embed="rId3" cstate="print"/>
          <a:stretch>
            <a:fillRect/>
          </a:stretch>
        </p:blipFill>
        <p:spPr>
          <a:xfrm>
            <a:off x="4572000" y="1295400"/>
            <a:ext cx="3810000" cy="2962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247448">
            <a:off x="5715847" y="4190966"/>
            <a:ext cx="8382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Among the Corinthians</a:t>
            </a:r>
            <a:endParaRPr lang="en-US" dirty="0"/>
          </a:p>
        </p:txBody>
      </p:sp>
      <p:sp>
        <p:nvSpPr>
          <p:cNvPr id="3" name="Content Placeholder 2"/>
          <p:cNvSpPr>
            <a:spLocks noGrp="1"/>
          </p:cNvSpPr>
          <p:nvPr>
            <p:ph idx="1"/>
          </p:nvPr>
        </p:nvSpPr>
        <p:spPr/>
        <p:txBody>
          <a:bodyPr/>
          <a:lstStyle/>
          <a:p>
            <a:pPr lvl="0"/>
            <a:r>
              <a:rPr lang="en-US" dirty="0" smtClean="0"/>
              <a:t>In AD 50 Paul leaves Athens and travels south to Corinth, where he works as a tentmaker with Aquila and Priscilla.</a:t>
            </a:r>
          </a:p>
          <a:p>
            <a:pPr lvl="0"/>
            <a:r>
              <a:rPr lang="en-US" dirty="0" smtClean="0"/>
              <a:t>Silas and Timothy join him in Corinth.</a:t>
            </a:r>
          </a:p>
          <a:p>
            <a:pPr>
              <a:buNone/>
            </a:pPr>
            <a:endParaRPr lang="en-US" dirty="0"/>
          </a:p>
        </p:txBody>
      </p:sp>
      <p:pic>
        <p:nvPicPr>
          <p:cNvPr id="5" name="Picture 4" descr="506-temple-of-apollo--corinth-dan-bozich-fineartamerica.com"/>
          <p:cNvPicPr>
            <a:picLocks noChangeAspect="1"/>
          </p:cNvPicPr>
          <p:nvPr/>
        </p:nvPicPr>
        <p:blipFill>
          <a:blip r:embed="rId3" cstate="print"/>
          <a:stretch>
            <a:fillRect/>
          </a:stretch>
        </p:blipFill>
        <p:spPr>
          <a:xfrm>
            <a:off x="1963401" y="3505200"/>
            <a:ext cx="4894599" cy="3352800"/>
          </a:xfrm>
          <a:prstGeom prst="rect">
            <a:avLst/>
          </a:prstGeom>
          <a:ln>
            <a:noFill/>
          </a:ln>
          <a:effectLst>
            <a:softEdge rad="112500"/>
          </a:effectLst>
        </p:spPr>
      </p:pic>
      <p:sp>
        <p:nvSpPr>
          <p:cNvPr id="6" name="TextBox 5"/>
          <p:cNvSpPr txBox="1"/>
          <p:nvPr/>
        </p:nvSpPr>
        <p:spPr bwMode="auto">
          <a:xfrm rot="5400000">
            <a:off x="5913939" y="5058862"/>
            <a:ext cx="1752600" cy="169277"/>
          </a:xfrm>
          <a:prstGeom prst="rect">
            <a:avLst/>
          </a:prstGeom>
          <a:noFill/>
          <a:ln w="9525">
            <a:noFill/>
            <a:miter lim="800000"/>
            <a:headEnd/>
            <a:tailEnd/>
          </a:ln>
        </p:spPr>
        <p:txBody>
          <a:bodyPr wrap="square" rtlCol="0">
            <a:spAutoFit/>
          </a:bodyPr>
          <a:lstStyle/>
          <a:p>
            <a:r>
              <a:rPr lang="en-US" sz="500" dirty="0" smtClean="0"/>
              <a:t>fineartamerica.com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Vision of Safety</a:t>
            </a:r>
            <a:endParaRPr lang="en-US" dirty="0"/>
          </a:p>
        </p:txBody>
      </p:sp>
      <p:sp>
        <p:nvSpPr>
          <p:cNvPr id="3" name="Content Placeholder 2"/>
          <p:cNvSpPr>
            <a:spLocks noGrp="1"/>
          </p:cNvSpPr>
          <p:nvPr>
            <p:ph idx="1"/>
          </p:nvPr>
        </p:nvSpPr>
        <p:spPr>
          <a:xfrm>
            <a:off x="1371600" y="1752600"/>
            <a:ext cx="6858000" cy="4373563"/>
          </a:xfrm>
        </p:spPr>
        <p:txBody>
          <a:bodyPr/>
          <a:lstStyle/>
          <a:p>
            <a:pPr lvl="0"/>
            <a:r>
              <a:rPr lang="en-US" dirty="0" smtClean="0"/>
              <a:t>After Corinthian Jews reject his message, Paul receives a vision from God, telling him he will be protected from harm and that the Gospel message he carries will bear much fruit.</a:t>
            </a:r>
          </a:p>
          <a:p>
            <a:pPr lvl="0"/>
            <a:r>
              <a:rPr lang="en-US" dirty="0" smtClean="0"/>
              <a:t>Paul stays and teaches in Corinth for a year and a half.</a:t>
            </a:r>
          </a:p>
          <a:p>
            <a:pPr>
              <a:buNone/>
            </a:pPr>
            <a:endParaRPr lang="en-US" dirty="0"/>
          </a:p>
        </p:txBody>
      </p:sp>
      <p:pic>
        <p:nvPicPr>
          <p:cNvPr id="4" name="Picture 3" descr="Slide25-paulvision-travel.webshots.com"/>
          <p:cNvPicPr>
            <a:picLocks noChangeAspect="1"/>
          </p:cNvPicPr>
          <p:nvPr/>
        </p:nvPicPr>
        <p:blipFill>
          <a:blip r:embed="rId3" cstate="print"/>
          <a:srcRect l="13333" t="20000" r="6667" b="10000"/>
          <a:stretch>
            <a:fillRect/>
          </a:stretch>
        </p:blipFill>
        <p:spPr>
          <a:xfrm>
            <a:off x="2590800" y="4138612"/>
            <a:ext cx="3799114" cy="2493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6044159" y="5668462"/>
            <a:ext cx="838200" cy="169277"/>
          </a:xfrm>
          <a:prstGeom prst="rect">
            <a:avLst/>
          </a:prstGeom>
          <a:noFill/>
          <a:ln w="9525">
            <a:noFill/>
            <a:miter lim="800000"/>
            <a:headEnd/>
            <a:tailEnd/>
          </a:ln>
        </p:spPr>
        <p:txBody>
          <a:bodyPr wrap="square" rtlCol="0">
            <a:spAutoFit/>
          </a:bodyPr>
          <a:lstStyle/>
          <a:p>
            <a:r>
              <a:rPr lang="en-US" sz="500" dirty="0" smtClean="0"/>
              <a:t>© webshots.com</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Ephesus to Caesarea</a:t>
            </a:r>
            <a:endParaRPr lang="en-US" dirty="0"/>
          </a:p>
        </p:txBody>
      </p:sp>
      <p:sp>
        <p:nvSpPr>
          <p:cNvPr id="3" name="Content Placeholder 2"/>
          <p:cNvSpPr>
            <a:spLocks noGrp="1"/>
          </p:cNvSpPr>
          <p:nvPr>
            <p:ph idx="1"/>
          </p:nvPr>
        </p:nvSpPr>
        <p:spPr>
          <a:xfrm>
            <a:off x="1371600" y="1752600"/>
            <a:ext cx="6934200" cy="4373563"/>
          </a:xfrm>
        </p:spPr>
        <p:txBody>
          <a:bodyPr/>
          <a:lstStyle/>
          <a:p>
            <a:pPr lvl="0"/>
            <a:r>
              <a:rPr lang="en-US" dirty="0" smtClean="0"/>
              <a:t>The Jews eventually raise another riot against Paul and bring him before the Roman governor. Paul is set free when the governor refuses to hear the Jews’ accusations.</a:t>
            </a:r>
          </a:p>
          <a:p>
            <a:pPr lvl="0"/>
            <a:r>
              <a:rPr lang="en-US" dirty="0" smtClean="0"/>
              <a:t>Paul sails with Priscilla and Aquila to Ephesus.</a:t>
            </a:r>
          </a:p>
          <a:p>
            <a:pPr lvl="0"/>
            <a:r>
              <a:rPr lang="en-US" dirty="0" smtClean="0"/>
              <a:t>Paul then sails to Caesarea and on to Antioch.</a:t>
            </a:r>
          </a:p>
          <a:p>
            <a:pPr>
              <a:buNone/>
            </a:pPr>
            <a:endParaRPr lang="en-US" dirty="0"/>
          </a:p>
        </p:txBody>
      </p:sp>
      <p:pic>
        <p:nvPicPr>
          <p:cNvPr id="4" name="Picture 3" descr="Slide26-Anton_Melbye_Sailing_ship_off_Gibraltar-wikimedia.jpg"/>
          <p:cNvPicPr>
            <a:picLocks noChangeAspect="1"/>
          </p:cNvPicPr>
          <p:nvPr/>
        </p:nvPicPr>
        <p:blipFill>
          <a:blip r:embed="rId3" cstate="print"/>
          <a:srcRect t="8671"/>
          <a:stretch>
            <a:fillRect/>
          </a:stretch>
        </p:blipFill>
        <p:spPr>
          <a:xfrm>
            <a:off x="2590800" y="4221480"/>
            <a:ext cx="3810000" cy="2407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5334002" y="5135062"/>
            <a:ext cx="2209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the Third Journey</a:t>
            </a:r>
            <a:endParaRPr lang="en-US" dirty="0"/>
          </a:p>
        </p:txBody>
      </p:sp>
      <p:pic>
        <p:nvPicPr>
          <p:cNvPr id="4" name="Picture 3" descr="Slide27-ThirdJourney.JPG"/>
          <p:cNvPicPr>
            <a:picLocks noChangeAspect="1"/>
          </p:cNvPicPr>
          <p:nvPr/>
        </p:nvPicPr>
        <p:blipFill>
          <a:blip r:embed="rId3" cstate="print"/>
          <a:stretch>
            <a:fillRect/>
          </a:stretch>
        </p:blipFill>
        <p:spPr>
          <a:xfrm>
            <a:off x="1114922" y="1828800"/>
            <a:ext cx="6303000" cy="4191000"/>
          </a:xfrm>
          <a:prstGeom prst="rect">
            <a:avLst/>
          </a:prstGeom>
        </p:spPr>
      </p:pic>
      <p:sp>
        <p:nvSpPr>
          <p:cNvPr id="6" name="TextBox 5"/>
          <p:cNvSpPr txBox="1"/>
          <p:nvPr/>
        </p:nvSpPr>
        <p:spPr bwMode="auto">
          <a:xfrm>
            <a:off x="1295400" y="6002923"/>
            <a:ext cx="838200" cy="169277"/>
          </a:xfrm>
          <a:prstGeom prst="rect">
            <a:avLst/>
          </a:prstGeom>
          <a:noFill/>
          <a:ln w="9525">
            <a:noFill/>
            <a:miter lim="800000"/>
            <a:headEnd/>
            <a:tailEnd/>
          </a:ln>
        </p:spPr>
        <p:txBody>
          <a:bodyPr wrap="square" rtlCol="0">
            <a:spAutoFit/>
          </a:bodyPr>
          <a:lstStyle/>
          <a:p>
            <a:r>
              <a:rPr lang="en-US" sz="500" dirty="0" smtClean="0"/>
              <a:t>© Saint Mary’s Press</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Third Journey</a:t>
            </a:r>
            <a:endParaRPr lang="en-US" dirty="0"/>
          </a:p>
        </p:txBody>
      </p:sp>
      <p:sp>
        <p:nvSpPr>
          <p:cNvPr id="3" name="Content Placeholder 2"/>
          <p:cNvSpPr>
            <a:spLocks noGrp="1"/>
          </p:cNvSpPr>
          <p:nvPr>
            <p:ph idx="1"/>
          </p:nvPr>
        </p:nvSpPr>
        <p:spPr>
          <a:xfrm>
            <a:off x="1371600" y="1752600"/>
            <a:ext cx="7315200" cy="4373563"/>
          </a:xfrm>
        </p:spPr>
        <p:txBody>
          <a:bodyPr/>
          <a:lstStyle/>
          <a:p>
            <a:pPr lvl="0"/>
            <a:r>
              <a:rPr lang="en-US" dirty="0" smtClean="0"/>
              <a:t>God’s will was that Paul visit Ephesus, so he and Timothy journeyed through Asia to the fourth largest city in the Empire.</a:t>
            </a:r>
          </a:p>
          <a:p>
            <a:pPr lvl="0"/>
            <a:r>
              <a:rPr lang="en-US" dirty="0" smtClean="0"/>
              <a:t>At Ephesus the Lord worked many miracles through Paul, so that “when face cloths or aprons that touched his skin were applied to the sick, their diseases left them and the evil spirits came out of them” (Acts of the Apostles 19:12).</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Macedonia</a:t>
            </a:r>
            <a:endParaRPr lang="en-US" dirty="0"/>
          </a:p>
        </p:txBody>
      </p:sp>
      <p:sp>
        <p:nvSpPr>
          <p:cNvPr id="3" name="Content Placeholder 2"/>
          <p:cNvSpPr>
            <a:spLocks noGrp="1"/>
          </p:cNvSpPr>
          <p:nvPr>
            <p:ph idx="1"/>
          </p:nvPr>
        </p:nvSpPr>
        <p:spPr/>
        <p:txBody>
          <a:bodyPr/>
          <a:lstStyle/>
          <a:p>
            <a:pPr lvl="0"/>
            <a:r>
              <a:rPr lang="en-US" dirty="0" smtClean="0"/>
              <a:t>Paul escapes from a riot by </a:t>
            </a:r>
            <a:r>
              <a:rPr lang="en-US" dirty="0" err="1" smtClean="0"/>
              <a:t>Ephesian</a:t>
            </a:r>
            <a:r>
              <a:rPr lang="en-US" dirty="0" smtClean="0"/>
              <a:t> merchants and journeys to Macedonia.</a:t>
            </a:r>
          </a:p>
          <a:p>
            <a:pPr>
              <a:buNone/>
            </a:pPr>
            <a:endParaRPr lang="en-US" dirty="0"/>
          </a:p>
        </p:txBody>
      </p:sp>
      <p:pic>
        <p:nvPicPr>
          <p:cNvPr id="4" name="Picture 3" descr="slide30-FluchtdesPaul-wikimedia.jpg"/>
          <p:cNvPicPr>
            <a:picLocks noChangeAspect="1"/>
          </p:cNvPicPr>
          <p:nvPr/>
        </p:nvPicPr>
        <p:blipFill>
          <a:blip r:embed="rId3" cstate="print"/>
          <a:stretch>
            <a:fillRect/>
          </a:stretch>
        </p:blipFill>
        <p:spPr>
          <a:xfrm>
            <a:off x="1447800" y="2819400"/>
            <a:ext cx="6286500" cy="310515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a:off x="1447800" y="5867400"/>
            <a:ext cx="2209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Raising </a:t>
            </a:r>
            <a:r>
              <a:rPr lang="en-US" dirty="0" err="1" smtClean="0"/>
              <a:t>Eutychus</a:t>
            </a:r>
            <a:endParaRPr lang="en-US" dirty="0"/>
          </a:p>
        </p:txBody>
      </p:sp>
      <p:sp>
        <p:nvSpPr>
          <p:cNvPr id="3" name="Content Placeholder 2"/>
          <p:cNvSpPr>
            <a:spLocks noGrp="1"/>
          </p:cNvSpPr>
          <p:nvPr>
            <p:ph idx="1"/>
          </p:nvPr>
        </p:nvSpPr>
        <p:spPr/>
        <p:txBody>
          <a:bodyPr/>
          <a:lstStyle/>
          <a:p>
            <a:pPr lvl="0"/>
            <a:r>
              <a:rPr lang="en-US" dirty="0" smtClean="0"/>
              <a:t>Paul travels through Macedonia to Troas, where he raises from the dead </a:t>
            </a:r>
            <a:r>
              <a:rPr lang="en-US" dirty="0" err="1" smtClean="0"/>
              <a:t>Eutychus</a:t>
            </a:r>
            <a:r>
              <a:rPr lang="en-US" dirty="0" smtClean="0"/>
              <a:t>, a young boy who fell from the upper story of a building.</a:t>
            </a:r>
            <a:endParaRPr lang="en-US" dirty="0"/>
          </a:p>
        </p:txBody>
      </p:sp>
      <p:pic>
        <p:nvPicPr>
          <p:cNvPr id="4" name="Picture 3" descr="Slide29-paul_eutychius-oneyearbibleblog.com"/>
          <p:cNvPicPr>
            <a:picLocks noChangeAspect="1"/>
          </p:cNvPicPr>
          <p:nvPr/>
        </p:nvPicPr>
        <p:blipFill>
          <a:blip r:embed="rId3" cstate="print"/>
          <a:stretch>
            <a:fillRect/>
          </a:stretch>
        </p:blipFill>
        <p:spPr>
          <a:xfrm>
            <a:off x="2514600" y="3407280"/>
            <a:ext cx="3953256" cy="306972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6096000" y="5287462"/>
            <a:ext cx="8382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Travel Wasn’t Easy</a:t>
            </a:r>
            <a:endParaRPr lang="en-US" dirty="0"/>
          </a:p>
        </p:txBody>
      </p:sp>
      <p:sp>
        <p:nvSpPr>
          <p:cNvPr id="6" name="Content Placeholder 5"/>
          <p:cNvSpPr>
            <a:spLocks noGrp="1"/>
          </p:cNvSpPr>
          <p:nvPr>
            <p:ph idx="1"/>
          </p:nvPr>
        </p:nvSpPr>
        <p:spPr/>
        <p:txBody>
          <a:bodyPr/>
          <a:lstStyle/>
          <a:p>
            <a:pPr lvl="0"/>
            <a:r>
              <a:rPr lang="en-US" dirty="0" smtClean="0"/>
              <a:t>The majority of his journeying was made on foot or by small coastal boat.</a:t>
            </a:r>
          </a:p>
          <a:p>
            <a:pPr lvl="0"/>
            <a:r>
              <a:rPr lang="en-US" dirty="0" smtClean="0"/>
              <a:t>Travel was very dangerous in Paul’s day.</a:t>
            </a:r>
          </a:p>
          <a:p>
            <a:pPr>
              <a:buNone/>
            </a:pPr>
            <a:endParaRPr lang="en-US" dirty="0"/>
          </a:p>
        </p:txBody>
      </p:sp>
      <p:pic>
        <p:nvPicPr>
          <p:cNvPr id="4" name="Picture 3" descr="Slide3-William_McTaggart,_Study_for_the_Painting_‘Dawn_at_Sea._Homewards’-wikimedia.jpg"/>
          <p:cNvPicPr>
            <a:picLocks noChangeAspect="1"/>
          </p:cNvPicPr>
          <p:nvPr/>
        </p:nvPicPr>
        <p:blipFill>
          <a:blip r:embed="rId3" cstate="print"/>
          <a:stretch>
            <a:fillRect/>
          </a:stretch>
        </p:blipFill>
        <p:spPr>
          <a:xfrm>
            <a:off x="2133600" y="3276600"/>
            <a:ext cx="4724400" cy="316534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bwMode="auto">
          <a:xfrm rot="16200000">
            <a:off x="5647240" y="48683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Warning</a:t>
            </a:r>
            <a:endParaRPr lang="en-US" dirty="0"/>
          </a:p>
        </p:txBody>
      </p:sp>
      <p:sp>
        <p:nvSpPr>
          <p:cNvPr id="3" name="Content Placeholder 2"/>
          <p:cNvSpPr>
            <a:spLocks noGrp="1"/>
          </p:cNvSpPr>
          <p:nvPr>
            <p:ph idx="1"/>
          </p:nvPr>
        </p:nvSpPr>
        <p:spPr/>
        <p:txBody>
          <a:bodyPr/>
          <a:lstStyle/>
          <a:p>
            <a:pPr lvl="0"/>
            <a:r>
              <a:rPr lang="en-US" dirty="0" smtClean="0"/>
              <a:t>Paul travels on to </a:t>
            </a:r>
            <a:r>
              <a:rPr lang="en-US" dirty="0" err="1" smtClean="0"/>
              <a:t>Mitylene</a:t>
            </a:r>
            <a:r>
              <a:rPr lang="en-US" dirty="0" smtClean="0"/>
              <a:t>.</a:t>
            </a:r>
          </a:p>
          <a:p>
            <a:pPr lvl="0"/>
            <a:r>
              <a:rPr lang="en-US" dirty="0" smtClean="0"/>
              <a:t>While sailing to Miletus, Paul requests elders from the </a:t>
            </a:r>
            <a:r>
              <a:rPr lang="en-US" dirty="0" err="1" smtClean="0"/>
              <a:t>Ephesian</a:t>
            </a:r>
            <a:r>
              <a:rPr lang="en-US" dirty="0" smtClean="0"/>
              <a:t> church to visit him.</a:t>
            </a:r>
          </a:p>
          <a:p>
            <a:pPr lvl="0"/>
            <a:r>
              <a:rPr lang="en-US" dirty="0" smtClean="0"/>
              <a:t>When they arrive, he warns them about the coming challenges in the Church.</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Island Travels and Caesarea</a:t>
            </a:r>
            <a:endParaRPr lang="en-US" dirty="0"/>
          </a:p>
        </p:txBody>
      </p:sp>
      <p:sp>
        <p:nvSpPr>
          <p:cNvPr id="3" name="Content Placeholder 2"/>
          <p:cNvSpPr>
            <a:spLocks noGrp="1"/>
          </p:cNvSpPr>
          <p:nvPr>
            <p:ph idx="1"/>
          </p:nvPr>
        </p:nvSpPr>
        <p:spPr/>
        <p:txBody>
          <a:bodyPr/>
          <a:lstStyle/>
          <a:p>
            <a:pPr lvl="0"/>
            <a:r>
              <a:rPr lang="en-US" dirty="0" smtClean="0"/>
              <a:t>Paul leaves Miletus by boat and visits islands such as Cos, Rhodes, and </a:t>
            </a:r>
            <a:r>
              <a:rPr lang="en-US" dirty="0" err="1" smtClean="0"/>
              <a:t>Patara</a:t>
            </a:r>
            <a:r>
              <a:rPr lang="en-US" dirty="0" smtClean="0"/>
              <a:t> before arriving in Caesarea.</a:t>
            </a:r>
          </a:p>
          <a:p>
            <a:pPr lvl="0"/>
            <a:r>
              <a:rPr lang="en-US" dirty="0" err="1" smtClean="0"/>
              <a:t>Patara</a:t>
            </a:r>
            <a:r>
              <a:rPr lang="en-US" dirty="0" smtClean="0"/>
              <a:t> is the birthplace of Saint Nicholas, patron saint of Christmas.</a:t>
            </a:r>
          </a:p>
        </p:txBody>
      </p:sp>
      <p:grpSp>
        <p:nvGrpSpPr>
          <p:cNvPr id="7" name="Group 6"/>
          <p:cNvGrpSpPr/>
          <p:nvPr/>
        </p:nvGrpSpPr>
        <p:grpSpPr>
          <a:xfrm>
            <a:off x="2362200" y="4069968"/>
            <a:ext cx="3856540" cy="2483233"/>
            <a:chOff x="2362200" y="4069968"/>
            <a:chExt cx="3856540" cy="2483233"/>
          </a:xfrm>
        </p:grpSpPr>
        <p:pic>
          <p:nvPicPr>
            <p:cNvPr id="4" name="Picture 3" descr="Slide32-Boat_Scene_Oil_Painting-wikimedia.jpg"/>
            <p:cNvPicPr>
              <a:picLocks noChangeAspect="1"/>
            </p:cNvPicPr>
            <p:nvPr/>
          </p:nvPicPr>
          <p:blipFill>
            <a:blip r:embed="rId3" cstate="print"/>
            <a:stretch>
              <a:fillRect/>
            </a:stretch>
          </p:blipFill>
          <p:spPr>
            <a:xfrm>
              <a:off x="2362200" y="4069968"/>
              <a:ext cx="3743564" cy="2483231"/>
            </a:xfrm>
            <a:prstGeom prst="rect">
              <a:avLst/>
            </a:prstGeom>
          </p:spPr>
        </p:pic>
        <p:sp>
          <p:nvSpPr>
            <p:cNvPr id="5" name="TextBox 4"/>
            <p:cNvSpPr txBox="1"/>
            <p:nvPr/>
          </p:nvSpPr>
          <p:spPr bwMode="auto">
            <a:xfrm rot="16200000">
              <a:off x="5029202" y="5363662"/>
              <a:ext cx="2209800" cy="169277"/>
            </a:xfrm>
            <a:prstGeom prst="rect">
              <a:avLst/>
            </a:prstGeom>
            <a:noFill/>
            <a:ln w="9525">
              <a:noFill/>
              <a:miter lim="800000"/>
              <a:headEnd/>
              <a:tailEnd/>
            </a:ln>
          </p:spPr>
          <p:txBody>
            <a:bodyPr wrap="square" rtlCol="0">
              <a:spAutoFit/>
            </a:bodyPr>
            <a:lstStyle/>
            <a:p>
              <a:r>
                <a:rPr lang="en-US" sz="500" dirty="0" smtClean="0">
                  <a:latin typeface="Arial" pitchFamily="34" charset="0"/>
                  <a:cs typeface="Arial" pitchFamily="34" charset="0"/>
                </a:rPr>
                <a:t>bayourenaissanceman.blogspot.com</a:t>
              </a:r>
              <a:endParaRPr lang="en-US" sz="500" dirty="0">
                <a:solidFill>
                  <a:schemeClr val="bg1">
                    <a:lumMod val="65000"/>
                  </a:schemeClr>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Island Travels and Caesarea</a:t>
            </a:r>
            <a:endParaRPr lang="en-US" dirty="0"/>
          </a:p>
        </p:txBody>
      </p:sp>
      <p:sp>
        <p:nvSpPr>
          <p:cNvPr id="3" name="Content Placeholder 2"/>
          <p:cNvSpPr>
            <a:spLocks noGrp="1"/>
          </p:cNvSpPr>
          <p:nvPr>
            <p:ph idx="1"/>
          </p:nvPr>
        </p:nvSpPr>
        <p:spPr/>
        <p:txBody>
          <a:bodyPr/>
          <a:lstStyle/>
          <a:p>
            <a:pPr lvl="0"/>
            <a:r>
              <a:rPr lang="en-US" dirty="0" smtClean="0"/>
              <a:t>Paul stays at the house of Philip the evangelist for several days.</a:t>
            </a:r>
          </a:p>
          <a:p>
            <a:pPr lvl="0"/>
            <a:r>
              <a:rPr lang="en-US" dirty="0" smtClean="0"/>
              <a:t>He then sets off for Jerusalem, even though he is warned twice about entering the city.</a:t>
            </a:r>
          </a:p>
          <a:p>
            <a:pPr>
              <a:buNone/>
            </a:pPr>
            <a:endParaRPr lang="en-US" dirty="0"/>
          </a:p>
        </p:txBody>
      </p:sp>
      <p:grpSp>
        <p:nvGrpSpPr>
          <p:cNvPr id="7" name="Group 6"/>
          <p:cNvGrpSpPr/>
          <p:nvPr/>
        </p:nvGrpSpPr>
        <p:grpSpPr>
          <a:xfrm>
            <a:off x="2362200" y="4069968"/>
            <a:ext cx="3856540" cy="2483233"/>
            <a:chOff x="2362200" y="4069968"/>
            <a:chExt cx="3856540" cy="2483233"/>
          </a:xfrm>
        </p:grpSpPr>
        <p:pic>
          <p:nvPicPr>
            <p:cNvPr id="8" name="Picture 7" descr="Slide32-Boat_Scene_Oil_Painting-wikimedia.jpg"/>
            <p:cNvPicPr>
              <a:picLocks noChangeAspect="1"/>
            </p:cNvPicPr>
            <p:nvPr/>
          </p:nvPicPr>
          <p:blipFill>
            <a:blip r:embed="rId3" cstate="print"/>
            <a:stretch>
              <a:fillRect/>
            </a:stretch>
          </p:blipFill>
          <p:spPr>
            <a:xfrm>
              <a:off x="2362200" y="4069968"/>
              <a:ext cx="3743564" cy="2483231"/>
            </a:xfrm>
            <a:prstGeom prst="rect">
              <a:avLst/>
            </a:prstGeom>
          </p:spPr>
        </p:pic>
        <p:sp>
          <p:nvSpPr>
            <p:cNvPr id="9" name="TextBox 8"/>
            <p:cNvSpPr txBox="1"/>
            <p:nvPr/>
          </p:nvSpPr>
          <p:spPr bwMode="auto">
            <a:xfrm rot="16200000">
              <a:off x="5029202" y="5363662"/>
              <a:ext cx="2209800" cy="169277"/>
            </a:xfrm>
            <a:prstGeom prst="rect">
              <a:avLst/>
            </a:prstGeom>
            <a:noFill/>
            <a:ln w="9525">
              <a:noFill/>
              <a:miter lim="800000"/>
              <a:headEnd/>
              <a:tailEnd/>
            </a:ln>
          </p:spPr>
          <p:txBody>
            <a:bodyPr wrap="square" rtlCol="0">
              <a:spAutoFit/>
            </a:bodyPr>
            <a:lstStyle/>
            <a:p>
              <a:r>
                <a:rPr lang="en-US" sz="500" dirty="0" smtClean="0">
                  <a:latin typeface="Arial" pitchFamily="34" charset="0"/>
                  <a:cs typeface="Arial" pitchFamily="34" charset="0"/>
                </a:rPr>
                <a:t>bayourenaissanceman.blogspot.com</a:t>
              </a:r>
              <a:endParaRPr lang="en-US" sz="500" dirty="0">
                <a:solidFill>
                  <a:schemeClr val="bg1">
                    <a:lumMod val="65000"/>
                  </a:schemeClr>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Jerusalem</a:t>
            </a:r>
            <a:endParaRPr lang="en-US" dirty="0"/>
          </a:p>
        </p:txBody>
      </p:sp>
      <p:sp>
        <p:nvSpPr>
          <p:cNvPr id="3" name="Content Placeholder 2"/>
          <p:cNvSpPr>
            <a:spLocks noGrp="1"/>
          </p:cNvSpPr>
          <p:nvPr>
            <p:ph idx="1"/>
          </p:nvPr>
        </p:nvSpPr>
        <p:spPr/>
        <p:txBody>
          <a:bodyPr/>
          <a:lstStyle/>
          <a:p>
            <a:pPr lvl="0"/>
            <a:r>
              <a:rPr lang="en-US" dirty="0" smtClean="0"/>
              <a:t>In Jerusalem, Paul visits James and goes to the Temple with four Jewish converts.</a:t>
            </a:r>
          </a:p>
          <a:p>
            <a:pPr lvl="0"/>
            <a:r>
              <a:rPr lang="en-US" dirty="0" smtClean="0"/>
              <a:t>Jews from Asia who hate Paul, believing he has brought Gentiles into the Temple area, cause a riot.</a:t>
            </a:r>
          </a:p>
          <a:p>
            <a:pPr lvl="0"/>
            <a:r>
              <a:rPr lang="en-US" dirty="0" smtClean="0"/>
              <a:t>Roman troops hear of the </a:t>
            </a:r>
            <a:br>
              <a:rPr lang="en-US" dirty="0" smtClean="0"/>
            </a:br>
            <a:r>
              <a:rPr lang="en-US" dirty="0" smtClean="0"/>
              <a:t>riot and race to the scene, </a:t>
            </a:r>
            <a:br>
              <a:rPr lang="en-US" dirty="0" smtClean="0"/>
            </a:br>
            <a:r>
              <a:rPr lang="en-US" dirty="0" smtClean="0"/>
              <a:t>saving Paul from certain </a:t>
            </a:r>
            <a:br>
              <a:rPr lang="en-US" dirty="0" smtClean="0"/>
            </a:br>
            <a:r>
              <a:rPr lang="en-US" dirty="0" smtClean="0"/>
              <a:t>death.</a:t>
            </a:r>
          </a:p>
          <a:p>
            <a:endParaRPr lang="en-US" dirty="0"/>
          </a:p>
        </p:txBody>
      </p:sp>
      <p:pic>
        <p:nvPicPr>
          <p:cNvPr id="4" name="Picture 3" descr="Slide35-Hep-hep_riots-wikimedia.jpg"/>
          <p:cNvPicPr>
            <a:picLocks noChangeAspect="1"/>
          </p:cNvPicPr>
          <p:nvPr/>
        </p:nvPicPr>
        <p:blipFill>
          <a:blip r:embed="rId3" cstate="print"/>
          <a:stretch>
            <a:fillRect/>
          </a:stretch>
        </p:blipFill>
        <p:spPr>
          <a:xfrm>
            <a:off x="5638800" y="3581400"/>
            <a:ext cx="3200400" cy="2539207"/>
          </a:xfrm>
          <a:prstGeom prst="rect">
            <a:avLst/>
          </a:prstGeom>
        </p:spPr>
      </p:pic>
      <p:sp>
        <p:nvSpPr>
          <p:cNvPr id="5" name="TextBox 4"/>
          <p:cNvSpPr txBox="1"/>
          <p:nvPr/>
        </p:nvSpPr>
        <p:spPr bwMode="auto">
          <a:xfrm>
            <a:off x="5638800" y="6079123"/>
            <a:ext cx="2209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Sanhedrin</a:t>
            </a:r>
            <a:endParaRPr lang="en-US" dirty="0"/>
          </a:p>
        </p:txBody>
      </p:sp>
      <p:sp>
        <p:nvSpPr>
          <p:cNvPr id="3" name="Content Placeholder 2"/>
          <p:cNvSpPr>
            <a:spLocks noGrp="1"/>
          </p:cNvSpPr>
          <p:nvPr>
            <p:ph idx="1"/>
          </p:nvPr>
        </p:nvSpPr>
        <p:spPr>
          <a:xfrm>
            <a:off x="1371600" y="1752600"/>
            <a:ext cx="4267200" cy="4648200"/>
          </a:xfrm>
        </p:spPr>
        <p:txBody>
          <a:bodyPr>
            <a:normAutofit/>
          </a:bodyPr>
          <a:lstStyle/>
          <a:p>
            <a:pPr lvl="0"/>
            <a:r>
              <a:rPr lang="en-US" dirty="0" smtClean="0"/>
              <a:t>The Romans take Paul away and decide to scourge him to find out what crimes he has committed.</a:t>
            </a:r>
          </a:p>
          <a:p>
            <a:pPr lvl="0"/>
            <a:r>
              <a:rPr lang="en-US" dirty="0" smtClean="0"/>
              <a:t>Paul is saved from being scourged when he declares that he is a Roman citizen.</a:t>
            </a:r>
          </a:p>
          <a:p>
            <a:pPr lvl="0"/>
            <a:r>
              <a:rPr lang="en-US" dirty="0" smtClean="0"/>
              <a:t>Paul defends himself the next day before the Sanhedrin, but accomplishes little.</a:t>
            </a:r>
          </a:p>
          <a:p>
            <a:pPr>
              <a:buNone/>
            </a:pPr>
            <a:endParaRPr lang="en-US" dirty="0"/>
          </a:p>
        </p:txBody>
      </p:sp>
      <p:pic>
        <p:nvPicPr>
          <p:cNvPr id="4" name="Picture 3" descr="Slide34-Caesare paul-agrippa-holtzendorff.com"/>
          <p:cNvPicPr>
            <a:picLocks noChangeAspect="1"/>
          </p:cNvPicPr>
          <p:nvPr/>
        </p:nvPicPr>
        <p:blipFill>
          <a:blip r:embed="rId3" cstate="print"/>
          <a:stretch>
            <a:fillRect/>
          </a:stretch>
        </p:blipFill>
        <p:spPr>
          <a:xfrm>
            <a:off x="5632938" y="1143000"/>
            <a:ext cx="3282462"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172200" y="5376672"/>
            <a:ext cx="838200" cy="169277"/>
          </a:xfrm>
          <a:prstGeom prst="rect">
            <a:avLst/>
          </a:prstGeom>
          <a:noFill/>
          <a:ln w="9525">
            <a:noFill/>
            <a:miter lim="800000"/>
            <a:headEnd/>
            <a:tailEnd/>
          </a:ln>
        </p:spPr>
        <p:txBody>
          <a:bodyPr wrap="square" rtlCol="0">
            <a:spAutoFit/>
          </a:bodyPr>
          <a:lstStyle/>
          <a:p>
            <a:r>
              <a:rPr lang="en-US" sz="500" dirty="0" smtClean="0"/>
              <a:t>© holtzendorff.com</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Caesarea</a:t>
            </a:r>
            <a:endParaRPr lang="en-US" dirty="0"/>
          </a:p>
        </p:txBody>
      </p:sp>
      <p:sp>
        <p:nvSpPr>
          <p:cNvPr id="3" name="Content Placeholder 2"/>
          <p:cNvSpPr>
            <a:spLocks noGrp="1"/>
          </p:cNvSpPr>
          <p:nvPr>
            <p:ph idx="1"/>
          </p:nvPr>
        </p:nvSpPr>
        <p:spPr>
          <a:xfrm>
            <a:off x="3352800" y="1752600"/>
            <a:ext cx="4876800" cy="4876800"/>
          </a:xfrm>
        </p:spPr>
        <p:txBody>
          <a:bodyPr>
            <a:normAutofit/>
          </a:bodyPr>
          <a:lstStyle/>
          <a:p>
            <a:pPr lvl="0"/>
            <a:r>
              <a:rPr lang="en-US" dirty="0" smtClean="0"/>
              <a:t>The Lord appears to Paul and tells him that he must testify about him in Rome.</a:t>
            </a:r>
          </a:p>
          <a:p>
            <a:pPr lvl="0"/>
            <a:r>
              <a:rPr lang="en-US" dirty="0" smtClean="0"/>
              <a:t>Paul is escorted out of the city at night by Roman soldiers so that he won’t be killed.</a:t>
            </a:r>
          </a:p>
          <a:p>
            <a:pPr lvl="0"/>
            <a:r>
              <a:rPr lang="en-US" dirty="0" smtClean="0"/>
              <a:t>The soldiers take Paul to Caesarea, to the Roman governor of Judea, so that he can decide Paul’s fate.</a:t>
            </a:r>
          </a:p>
          <a:p>
            <a:pPr>
              <a:buNone/>
            </a:pPr>
            <a:endParaRPr lang="en-US" dirty="0"/>
          </a:p>
        </p:txBody>
      </p:sp>
      <p:pic>
        <p:nvPicPr>
          <p:cNvPr id="4" name="Picture 3" descr="Slide36-PaulCaesarea-godrules.com"/>
          <p:cNvPicPr>
            <a:picLocks noChangeAspect="1"/>
          </p:cNvPicPr>
          <p:nvPr/>
        </p:nvPicPr>
        <p:blipFill>
          <a:blip r:embed="rId3" cstate="print"/>
          <a:stretch>
            <a:fillRect/>
          </a:stretch>
        </p:blipFill>
        <p:spPr>
          <a:xfrm>
            <a:off x="1066800" y="1968500"/>
            <a:ext cx="2171700" cy="2603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990600" y="4478923"/>
            <a:ext cx="838200" cy="169277"/>
          </a:xfrm>
          <a:prstGeom prst="rect">
            <a:avLst/>
          </a:prstGeom>
          <a:noFill/>
          <a:ln w="9525">
            <a:noFill/>
            <a:miter lim="800000"/>
            <a:headEnd/>
            <a:tailEnd/>
          </a:ln>
        </p:spPr>
        <p:txBody>
          <a:bodyPr wrap="square" rtlCol="0">
            <a:spAutoFit/>
          </a:bodyPr>
          <a:lstStyle/>
          <a:p>
            <a:r>
              <a:rPr lang="en-US" sz="500" dirty="0" smtClean="0"/>
              <a:t>© godrules.com</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 in Caesarea</a:t>
            </a:r>
            <a:endParaRPr lang="en-US" dirty="0"/>
          </a:p>
        </p:txBody>
      </p:sp>
      <p:sp>
        <p:nvSpPr>
          <p:cNvPr id="3" name="Content Placeholder 2"/>
          <p:cNvSpPr>
            <a:spLocks noGrp="1"/>
          </p:cNvSpPr>
          <p:nvPr>
            <p:ph idx="1"/>
          </p:nvPr>
        </p:nvSpPr>
        <p:spPr>
          <a:xfrm>
            <a:off x="1371600" y="1752600"/>
            <a:ext cx="4038600" cy="4373563"/>
          </a:xfrm>
        </p:spPr>
        <p:txBody>
          <a:bodyPr/>
          <a:lstStyle/>
          <a:p>
            <a:pPr lvl="0"/>
            <a:r>
              <a:rPr lang="en-US" dirty="0" smtClean="0"/>
              <a:t>Paul is a Roman prisoner for two years, during which time he defends himself three times.</a:t>
            </a:r>
          </a:p>
          <a:p>
            <a:pPr lvl="0"/>
            <a:r>
              <a:rPr lang="en-US" dirty="0" smtClean="0"/>
              <a:t>Paul requests to be tried by Rome, rather than risk returning to Jerusalem.</a:t>
            </a:r>
          </a:p>
          <a:p>
            <a:pPr>
              <a:buNone/>
            </a:pPr>
            <a:endParaRPr lang="en-US" dirty="0"/>
          </a:p>
        </p:txBody>
      </p:sp>
      <p:pic>
        <p:nvPicPr>
          <p:cNvPr id="4" name="Picture 3" descr="Slide37-Paul-and-Silas-finaltrump.com"/>
          <p:cNvPicPr>
            <a:picLocks noChangeAspect="1"/>
          </p:cNvPicPr>
          <p:nvPr/>
        </p:nvPicPr>
        <p:blipFill>
          <a:blip r:embed="rId3" cstate="print"/>
          <a:stretch>
            <a:fillRect/>
          </a:stretch>
        </p:blipFill>
        <p:spPr>
          <a:xfrm>
            <a:off x="5791200" y="1828800"/>
            <a:ext cx="2857500" cy="3248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096000" y="5029200"/>
            <a:ext cx="838200" cy="169277"/>
          </a:xfrm>
          <a:prstGeom prst="rect">
            <a:avLst/>
          </a:prstGeom>
          <a:noFill/>
          <a:ln w="9525">
            <a:noFill/>
            <a:miter lim="800000"/>
            <a:headEnd/>
            <a:tailEnd/>
          </a:ln>
        </p:spPr>
        <p:txBody>
          <a:bodyPr wrap="square" rtlCol="0">
            <a:spAutoFit/>
          </a:bodyPr>
          <a:lstStyle/>
          <a:p>
            <a:r>
              <a:rPr lang="en-US" sz="500" dirty="0" smtClean="0"/>
              <a:t>© finaltrump.com</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Seas</a:t>
            </a:r>
            <a:endParaRPr lang="en-US" dirty="0"/>
          </a:p>
        </p:txBody>
      </p:sp>
      <p:sp>
        <p:nvSpPr>
          <p:cNvPr id="3" name="Content Placeholder 2"/>
          <p:cNvSpPr>
            <a:spLocks noGrp="1"/>
          </p:cNvSpPr>
          <p:nvPr>
            <p:ph idx="1"/>
          </p:nvPr>
        </p:nvSpPr>
        <p:spPr>
          <a:xfrm>
            <a:off x="1371600" y="1752600"/>
            <a:ext cx="7086600" cy="4373563"/>
          </a:xfrm>
        </p:spPr>
        <p:txBody>
          <a:bodyPr/>
          <a:lstStyle/>
          <a:p>
            <a:pPr lvl="0"/>
            <a:r>
              <a:rPr lang="en-US" dirty="0" smtClean="0"/>
              <a:t>In late AD 60, Paul and other prisoners board a ship for Rome, escorted by a Roman centurion named Julius.</a:t>
            </a:r>
          </a:p>
          <a:p>
            <a:pPr lvl="0"/>
            <a:r>
              <a:rPr lang="en-US" dirty="0" smtClean="0"/>
              <a:t>The group makes its way to the Isle of Crete.</a:t>
            </a:r>
          </a:p>
          <a:p>
            <a:pPr lvl="0"/>
            <a:r>
              <a:rPr lang="en-US" dirty="0" smtClean="0"/>
              <a:t>Although Paul warns Julius not to sail the Mediterranean during a dangerous time of year, the centurion disregards his advice and they set sail from Crete.</a:t>
            </a:r>
          </a:p>
          <a:p>
            <a:endParaRPr lang="en-US" dirty="0"/>
          </a:p>
        </p:txBody>
      </p:sp>
      <p:pic>
        <p:nvPicPr>
          <p:cNvPr id="4" name="Picture 3" descr="Slide 38-Sunrise_On_The_Sea_-wikimedia.jpg"/>
          <p:cNvPicPr>
            <a:picLocks noChangeAspect="1"/>
          </p:cNvPicPr>
          <p:nvPr/>
        </p:nvPicPr>
        <p:blipFill>
          <a:blip r:embed="rId3" cstate="print"/>
          <a:srcRect t="23264"/>
          <a:stretch>
            <a:fillRect/>
          </a:stretch>
        </p:blipFill>
        <p:spPr>
          <a:xfrm>
            <a:off x="3048000" y="4850277"/>
            <a:ext cx="3352800" cy="1931523"/>
          </a:xfrm>
          <a:prstGeom prst="ellipse">
            <a:avLst/>
          </a:prstGeom>
          <a:ln>
            <a:noFill/>
          </a:ln>
          <a:effectLst>
            <a:softEdge rad="112500"/>
          </a:effectLst>
        </p:spPr>
      </p:pic>
      <p:sp>
        <p:nvSpPr>
          <p:cNvPr id="5" name="TextBox 4"/>
          <p:cNvSpPr txBox="1"/>
          <p:nvPr/>
        </p:nvSpPr>
        <p:spPr bwMode="auto">
          <a:xfrm>
            <a:off x="4114800" y="6477000"/>
            <a:ext cx="1143000" cy="245477"/>
          </a:xfrm>
          <a:prstGeom prst="rect">
            <a:avLst/>
          </a:prstGeom>
          <a:noFill/>
          <a:ln w="9525">
            <a:noFill/>
            <a:miter lim="800000"/>
            <a:headEnd/>
            <a:tailEnd/>
          </a:ln>
        </p:spPr>
        <p:txBody>
          <a:bodyPr wrap="square" rtlCol="0">
            <a:prstTxWarp prst="textArchDown">
              <a:avLst/>
            </a:prstTxWarp>
            <a:spAutoFit/>
          </a:bodyPr>
          <a:lstStyle/>
          <a:p>
            <a:pPr algn="ctr"/>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Shipwrecked</a:t>
            </a:r>
            <a:endParaRPr lang="en-US" dirty="0"/>
          </a:p>
        </p:txBody>
      </p:sp>
      <p:sp>
        <p:nvSpPr>
          <p:cNvPr id="3" name="Content Placeholder 2"/>
          <p:cNvSpPr>
            <a:spLocks noGrp="1"/>
          </p:cNvSpPr>
          <p:nvPr>
            <p:ph idx="1"/>
          </p:nvPr>
        </p:nvSpPr>
        <p:spPr>
          <a:xfrm>
            <a:off x="1371600" y="1752600"/>
            <a:ext cx="3505200" cy="4373563"/>
          </a:xfrm>
        </p:spPr>
        <p:txBody>
          <a:bodyPr>
            <a:normAutofit/>
          </a:bodyPr>
          <a:lstStyle/>
          <a:p>
            <a:pPr lvl="0"/>
            <a:r>
              <a:rPr lang="en-US" dirty="0" smtClean="0"/>
              <a:t>The ship encounters a fierce storm and is shipwrecked near the island of Malta.</a:t>
            </a:r>
          </a:p>
          <a:p>
            <a:pPr lvl="0"/>
            <a:r>
              <a:rPr lang="en-US" dirty="0" smtClean="0"/>
              <a:t>All those on the ship either swim or grab boards from the wreck and make their way to the island.</a:t>
            </a:r>
          </a:p>
          <a:p>
            <a:pPr>
              <a:buNone/>
            </a:pPr>
            <a:endParaRPr lang="en-US" dirty="0"/>
          </a:p>
        </p:txBody>
      </p:sp>
      <p:pic>
        <p:nvPicPr>
          <p:cNvPr id="4" name="Picture 3" descr="Slide39-Macklin_Bible_after_Loutherbourg._Bowyer_Bible-wikimedia.gif"/>
          <p:cNvPicPr>
            <a:picLocks noChangeAspect="1"/>
          </p:cNvPicPr>
          <p:nvPr/>
        </p:nvPicPr>
        <p:blipFill>
          <a:blip r:embed="rId3" cstate="print"/>
          <a:srcRect l="13077" t="11333" r="13077" b="19333"/>
          <a:stretch>
            <a:fillRect/>
          </a:stretch>
        </p:blipFill>
        <p:spPr>
          <a:xfrm>
            <a:off x="4917831" y="1219200"/>
            <a:ext cx="3692769" cy="4572000"/>
          </a:xfrm>
          <a:prstGeom prst="rect">
            <a:avLst/>
          </a:prstGeom>
          <a:solidFill>
            <a:srgbClr val="FFFFFF">
              <a:shade val="85000"/>
            </a:srgbClr>
          </a:solidFill>
          <a:ln w="1905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4953000" y="5715000"/>
            <a:ext cx="2209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Rome</a:t>
            </a:r>
            <a:endParaRPr lang="en-US" dirty="0"/>
          </a:p>
        </p:txBody>
      </p:sp>
      <p:sp>
        <p:nvSpPr>
          <p:cNvPr id="3" name="Content Placeholder 2"/>
          <p:cNvSpPr>
            <a:spLocks noGrp="1"/>
          </p:cNvSpPr>
          <p:nvPr>
            <p:ph idx="1"/>
          </p:nvPr>
        </p:nvSpPr>
        <p:spPr>
          <a:xfrm>
            <a:off x="1371600" y="1752600"/>
            <a:ext cx="7391400" cy="4373563"/>
          </a:xfrm>
        </p:spPr>
        <p:txBody>
          <a:bodyPr/>
          <a:lstStyle/>
          <a:p>
            <a:pPr lvl="0"/>
            <a:r>
              <a:rPr lang="en-US" dirty="0" smtClean="0"/>
              <a:t>The group stays on Malta for three months, during which time Paul works miracles with the sick.</a:t>
            </a:r>
          </a:p>
          <a:p>
            <a:pPr lvl="0"/>
            <a:r>
              <a:rPr lang="en-US" dirty="0" smtClean="0"/>
              <a:t>They leave for Rome, stopping in the Italian port city of </a:t>
            </a:r>
            <a:r>
              <a:rPr lang="en-US" dirty="0" err="1" smtClean="0"/>
              <a:t>Puteoli</a:t>
            </a:r>
            <a:r>
              <a:rPr lang="en-US" dirty="0" smtClean="0"/>
              <a:t>, where Paul stays for one week with Christians in the area before traveling on to Rome.</a:t>
            </a:r>
          </a:p>
          <a:p>
            <a:pPr>
              <a:buNone/>
            </a:pPr>
            <a:endParaRPr lang="en-US" dirty="0"/>
          </a:p>
        </p:txBody>
      </p:sp>
      <p:pic>
        <p:nvPicPr>
          <p:cNvPr id="4" name="Picture 3" descr="slide40-Teniers_David_I-ZZZ-Miracle_of_St_Paul_on_the_Island_of_Malta-oceansbridge.com"/>
          <p:cNvPicPr>
            <a:picLocks noChangeAspect="1"/>
          </p:cNvPicPr>
          <p:nvPr/>
        </p:nvPicPr>
        <p:blipFill>
          <a:blip r:embed="rId3" cstate="print"/>
          <a:stretch>
            <a:fillRect/>
          </a:stretch>
        </p:blipFill>
        <p:spPr>
          <a:xfrm>
            <a:off x="2819400" y="4267200"/>
            <a:ext cx="3581400" cy="233128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6028241" y="5897062"/>
            <a:ext cx="838200" cy="169277"/>
          </a:xfrm>
          <a:prstGeom prst="rect">
            <a:avLst/>
          </a:prstGeom>
          <a:noFill/>
          <a:ln w="9525">
            <a:noFill/>
            <a:miter lim="800000"/>
            <a:headEnd/>
            <a:tailEnd/>
          </a:ln>
        </p:spPr>
        <p:txBody>
          <a:bodyPr wrap="square" rtlCol="0">
            <a:spAutoFit/>
          </a:bodyPr>
          <a:lstStyle/>
          <a:p>
            <a:r>
              <a:rPr lang="en-US" sz="500" dirty="0" smtClean="0"/>
              <a:t>© oceanbridge.com</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Apart by God</a:t>
            </a:r>
            <a:endParaRPr lang="en-US" dirty="0"/>
          </a:p>
        </p:txBody>
      </p:sp>
      <p:sp>
        <p:nvSpPr>
          <p:cNvPr id="3" name="Content Placeholder 2"/>
          <p:cNvSpPr>
            <a:spLocks noGrp="1"/>
          </p:cNvSpPr>
          <p:nvPr>
            <p:ph idx="1"/>
          </p:nvPr>
        </p:nvSpPr>
        <p:spPr>
          <a:xfrm>
            <a:off x="1371600" y="1752600"/>
            <a:ext cx="5791200" cy="4373563"/>
          </a:xfrm>
        </p:spPr>
        <p:txBody>
          <a:bodyPr/>
          <a:lstStyle/>
          <a:p>
            <a:pPr marL="0" indent="0" algn="ctr">
              <a:buNone/>
            </a:pPr>
            <a:r>
              <a:rPr lang="en-US" dirty="0" smtClean="0">
                <a:solidFill>
                  <a:schemeClr val="accent6">
                    <a:lumMod val="75000"/>
                  </a:schemeClr>
                </a:solidFill>
              </a:rPr>
              <a:t>“While they were worshiping the Lord and fasting, the Holy Spirit said, ‘Set apart for me Barnabas and Saul for the work to which I have called them.’ Then, completing their fasting and prayer, they laid hands on them and sent them off.” </a:t>
            </a:r>
            <a:r>
              <a:rPr lang="en-US" dirty="0" smtClean="0"/>
              <a:t>(Acts of the Apostles 13:2–3)</a:t>
            </a:r>
          </a:p>
          <a:p>
            <a:pPr marL="0" indent="0">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 in Rome</a:t>
            </a:r>
            <a:endParaRPr lang="en-US" dirty="0"/>
          </a:p>
        </p:txBody>
      </p:sp>
      <p:sp>
        <p:nvSpPr>
          <p:cNvPr id="3" name="Content Placeholder 2"/>
          <p:cNvSpPr>
            <a:spLocks noGrp="1"/>
          </p:cNvSpPr>
          <p:nvPr>
            <p:ph idx="1"/>
          </p:nvPr>
        </p:nvSpPr>
        <p:spPr/>
        <p:txBody>
          <a:bodyPr/>
          <a:lstStyle/>
          <a:p>
            <a:pPr lvl="0"/>
            <a:r>
              <a:rPr lang="en-US" dirty="0" smtClean="0"/>
              <a:t>The centurion Julius delivers Paul to the captain of the guard in Rome.</a:t>
            </a:r>
          </a:p>
          <a:p>
            <a:pPr lvl="0"/>
            <a:r>
              <a:rPr lang="en-US" dirty="0" smtClean="0"/>
              <a:t>Paul is allowed to live by himself, guarded only by a soldier.</a:t>
            </a:r>
          </a:p>
          <a:p>
            <a:pPr lvl="0"/>
            <a:r>
              <a:rPr lang="en-US" dirty="0" smtClean="0"/>
              <a:t>For two years Paul is able to receive visitors and continue his preaching of the Gospel.</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Crete, Macedonia, and Spain</a:t>
            </a:r>
            <a:endParaRPr lang="en-US" dirty="0"/>
          </a:p>
        </p:txBody>
      </p:sp>
      <p:sp>
        <p:nvSpPr>
          <p:cNvPr id="3" name="Content Placeholder 2"/>
          <p:cNvSpPr>
            <a:spLocks noGrp="1"/>
          </p:cNvSpPr>
          <p:nvPr>
            <p:ph idx="1"/>
          </p:nvPr>
        </p:nvSpPr>
        <p:spPr>
          <a:xfrm>
            <a:off x="1371600" y="1752600"/>
            <a:ext cx="3810000" cy="4373563"/>
          </a:xfrm>
        </p:spPr>
        <p:txBody>
          <a:bodyPr/>
          <a:lstStyle/>
          <a:p>
            <a:pPr lvl="0"/>
            <a:r>
              <a:rPr lang="en-US" dirty="0" smtClean="0"/>
              <a:t>Paul is released from prison in AD 63 and travels to the Isle of Crete.</a:t>
            </a:r>
          </a:p>
          <a:p>
            <a:pPr lvl="0"/>
            <a:r>
              <a:rPr lang="en-US" dirty="0" smtClean="0"/>
              <a:t>From there he goes to </a:t>
            </a:r>
            <a:r>
              <a:rPr lang="en-US" dirty="0" err="1" smtClean="0"/>
              <a:t>Nicopolis</a:t>
            </a:r>
            <a:r>
              <a:rPr lang="en-US" dirty="0" smtClean="0"/>
              <a:t> in Macedonia.</a:t>
            </a:r>
          </a:p>
          <a:p>
            <a:pPr lvl="0"/>
            <a:r>
              <a:rPr lang="en-US" dirty="0" smtClean="0"/>
              <a:t>It is likely that he also fulfilled his goal of visiting Spain.</a:t>
            </a:r>
          </a:p>
          <a:p>
            <a:pPr>
              <a:buNone/>
            </a:pPr>
            <a:endParaRPr lang="en-US" dirty="0"/>
          </a:p>
        </p:txBody>
      </p:sp>
      <p:pic>
        <p:nvPicPr>
          <p:cNvPr id="4" name="Picture 3" descr="Slide42-Mosaic_of_St._Paul_in_Veria,_Greece-wikimedia.jpg"/>
          <p:cNvPicPr>
            <a:picLocks noChangeAspect="1"/>
          </p:cNvPicPr>
          <p:nvPr/>
        </p:nvPicPr>
        <p:blipFill>
          <a:blip r:embed="rId3" cstate="print"/>
          <a:stretch>
            <a:fillRect/>
          </a:stretch>
        </p:blipFill>
        <p:spPr>
          <a:xfrm>
            <a:off x="5791200" y="1905000"/>
            <a:ext cx="280035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7514139" y="3687262"/>
            <a:ext cx="2209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Martyr’s Death in Rome</a:t>
            </a:r>
            <a:endParaRPr lang="en-US" dirty="0"/>
          </a:p>
        </p:txBody>
      </p:sp>
      <p:sp>
        <p:nvSpPr>
          <p:cNvPr id="3" name="Content Placeholder 2"/>
          <p:cNvSpPr>
            <a:spLocks noGrp="1"/>
          </p:cNvSpPr>
          <p:nvPr>
            <p:ph idx="1"/>
          </p:nvPr>
        </p:nvSpPr>
        <p:spPr/>
        <p:txBody>
          <a:bodyPr/>
          <a:lstStyle/>
          <a:p>
            <a:pPr lvl="0"/>
            <a:r>
              <a:rPr lang="en-US" dirty="0" smtClean="0"/>
              <a:t>Paul, once again a prisoner in Rome, writes a letter to his friend Timothy. It is Paul’s last writing before he dies a martyr’s death around the middle of AD 68.</a:t>
            </a:r>
          </a:p>
          <a:p>
            <a:pPr lvl="0"/>
            <a:r>
              <a:rPr lang="en-US" dirty="0" smtClean="0"/>
              <a:t>According to Christian tradition, Paul was beheaded in Rome.</a:t>
            </a:r>
          </a:p>
          <a:p>
            <a:pPr>
              <a:buNone/>
            </a:pPr>
            <a:endParaRPr lang="en-US" dirty="0"/>
          </a:p>
        </p:txBody>
      </p:sp>
      <p:pic>
        <p:nvPicPr>
          <p:cNvPr id="4" name="Picture 3" descr="Slide43-Decapitación_de_San_Pablo-wikimedia.jpg"/>
          <p:cNvPicPr>
            <a:picLocks noChangeAspect="1"/>
          </p:cNvPicPr>
          <p:nvPr/>
        </p:nvPicPr>
        <p:blipFill>
          <a:blip r:embed="rId3" cstate="print"/>
          <a:stretch>
            <a:fillRect/>
          </a:stretch>
        </p:blipFill>
        <p:spPr>
          <a:xfrm>
            <a:off x="2133600" y="4236720"/>
            <a:ext cx="4114800" cy="24688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rot="16200000">
            <a:off x="5228140" y="5439862"/>
            <a:ext cx="2209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 of the First Journey</a:t>
            </a:r>
            <a:endParaRPr lang="en-US" dirty="0"/>
          </a:p>
        </p:txBody>
      </p:sp>
      <p:pic>
        <p:nvPicPr>
          <p:cNvPr id="6" name="Picture 5" descr="Slide6-Paulsjourney-SMPowned.JPG"/>
          <p:cNvPicPr>
            <a:picLocks noChangeAspect="1"/>
          </p:cNvPicPr>
          <p:nvPr/>
        </p:nvPicPr>
        <p:blipFill>
          <a:blip r:embed="rId3" cstate="print"/>
          <a:srcRect l="10974" t="32620" r="10992" b="8665"/>
          <a:stretch>
            <a:fillRect/>
          </a:stretch>
        </p:blipFill>
        <p:spPr>
          <a:xfrm>
            <a:off x="872068" y="1804988"/>
            <a:ext cx="7357532" cy="413861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bwMode="auto">
          <a:xfrm>
            <a:off x="1066800" y="5926723"/>
            <a:ext cx="838200" cy="169277"/>
          </a:xfrm>
          <a:prstGeom prst="rect">
            <a:avLst/>
          </a:prstGeom>
          <a:noFill/>
          <a:ln w="9525">
            <a:noFill/>
            <a:miter lim="800000"/>
            <a:headEnd/>
            <a:tailEnd/>
          </a:ln>
        </p:spPr>
        <p:txBody>
          <a:bodyPr wrap="square" rtlCol="0">
            <a:spAutoFit/>
          </a:bodyPr>
          <a:lstStyle/>
          <a:p>
            <a:r>
              <a:rPr lang="en-US" sz="500" dirty="0" smtClean="0"/>
              <a:t>© Saint Mary’s Press</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First Journey</a:t>
            </a:r>
            <a:endParaRPr lang="en-US" dirty="0"/>
          </a:p>
        </p:txBody>
      </p:sp>
      <p:sp>
        <p:nvSpPr>
          <p:cNvPr id="3" name="Content Placeholder 2"/>
          <p:cNvSpPr>
            <a:spLocks noGrp="1"/>
          </p:cNvSpPr>
          <p:nvPr>
            <p:ph idx="1"/>
          </p:nvPr>
        </p:nvSpPr>
        <p:spPr/>
        <p:txBody>
          <a:bodyPr/>
          <a:lstStyle/>
          <a:p>
            <a:pPr lvl="0"/>
            <a:r>
              <a:rPr lang="en-US" dirty="0" smtClean="0"/>
              <a:t>Paul, Barnabas, and John Mark begin their first journey from Antioch in Syria.</a:t>
            </a:r>
          </a:p>
          <a:p>
            <a:pPr lvl="0"/>
            <a:r>
              <a:rPr lang="en-US" dirty="0" smtClean="0"/>
              <a:t>They travel to Cyprus (Barnabas’s home), where Saul begins to use his new name, Paul. In Cyprus, Paul rebukes and blinds </a:t>
            </a:r>
            <a:r>
              <a:rPr lang="en-US" dirty="0" err="1" smtClean="0"/>
              <a:t>Elymas</a:t>
            </a:r>
            <a:r>
              <a:rPr lang="en-US" dirty="0" smtClean="0"/>
              <a:t> the magician.</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Blinding </a:t>
            </a:r>
            <a:r>
              <a:rPr lang="en-US" dirty="0" err="1" smtClean="0"/>
              <a:t>Elymas</a:t>
            </a:r>
            <a:endParaRPr lang="en-US" dirty="0"/>
          </a:p>
        </p:txBody>
      </p:sp>
      <p:sp>
        <p:nvSpPr>
          <p:cNvPr id="3" name="Content Placeholder 2"/>
          <p:cNvSpPr>
            <a:spLocks noGrp="1"/>
          </p:cNvSpPr>
          <p:nvPr>
            <p:ph idx="1"/>
          </p:nvPr>
        </p:nvSpPr>
        <p:spPr>
          <a:xfrm>
            <a:off x="1371600" y="1752600"/>
            <a:ext cx="7162800" cy="4373563"/>
          </a:xfrm>
        </p:spPr>
        <p:txBody>
          <a:bodyPr/>
          <a:lstStyle/>
          <a:p>
            <a:pPr marL="0" lvl="0" indent="0">
              <a:buNone/>
            </a:pPr>
            <a:r>
              <a:rPr lang="en-US" dirty="0" smtClean="0"/>
              <a:t>“You son of the devil, you enemy of all that is right, full of every sort of deceit and fraud. Will you not stop twisting the straight paths of [the] Lord? Even now the hand of the Lord is upon you. You will be blind, and unable to see the sun for a time.” (Acts of the Apostles 13:10–11)</a:t>
            </a:r>
          </a:p>
          <a:p>
            <a:pPr>
              <a:buNone/>
            </a:pPr>
            <a:endParaRPr lang="en-US" dirty="0"/>
          </a:p>
        </p:txBody>
      </p:sp>
      <p:pic>
        <p:nvPicPr>
          <p:cNvPr id="4" name="Picture 3" descr="slide9-_Raphael,_The_Conversion_of_the_Proconsul_(1515)-wikimedia.jpg"/>
          <p:cNvPicPr>
            <a:picLocks noChangeAspect="1"/>
          </p:cNvPicPr>
          <p:nvPr/>
        </p:nvPicPr>
        <p:blipFill>
          <a:blip r:embed="rId3" cstate="print"/>
          <a:srcRect t="10259"/>
          <a:stretch>
            <a:fillRect/>
          </a:stretch>
        </p:blipFill>
        <p:spPr>
          <a:xfrm>
            <a:off x="2679192" y="4191000"/>
            <a:ext cx="3493008" cy="2435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4961439" y="52493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Pisidian</a:t>
            </a:r>
            <a:r>
              <a:rPr lang="en-US" dirty="0" smtClean="0"/>
              <a:t> Antioch</a:t>
            </a:r>
            <a:endParaRPr lang="en-US" dirty="0"/>
          </a:p>
        </p:txBody>
      </p:sp>
      <p:sp>
        <p:nvSpPr>
          <p:cNvPr id="3" name="Content Placeholder 2"/>
          <p:cNvSpPr>
            <a:spLocks noGrp="1"/>
          </p:cNvSpPr>
          <p:nvPr>
            <p:ph idx="1"/>
          </p:nvPr>
        </p:nvSpPr>
        <p:spPr/>
        <p:txBody>
          <a:bodyPr/>
          <a:lstStyle/>
          <a:p>
            <a:pPr lvl="0"/>
            <a:r>
              <a:rPr lang="en-US" dirty="0" smtClean="0"/>
              <a:t>They then travel to </a:t>
            </a:r>
            <a:r>
              <a:rPr lang="en-US" dirty="0" err="1" smtClean="0"/>
              <a:t>Perga</a:t>
            </a:r>
            <a:r>
              <a:rPr lang="en-US" dirty="0" smtClean="0"/>
              <a:t> (where John Mark leaves them), and Paul and Barnabas cross the rugged Taurus Mountains into </a:t>
            </a:r>
            <a:r>
              <a:rPr lang="en-US" dirty="0" err="1" smtClean="0"/>
              <a:t>Pisidian</a:t>
            </a:r>
            <a:r>
              <a:rPr lang="en-US" dirty="0" smtClean="0"/>
              <a:t> Antioch.</a:t>
            </a:r>
          </a:p>
          <a:p>
            <a:pPr lvl="0"/>
            <a:r>
              <a:rPr lang="en-US" dirty="0" smtClean="0"/>
              <a:t>Here their preaching is </a:t>
            </a:r>
            <a:br>
              <a:rPr lang="en-US" dirty="0" smtClean="0"/>
            </a:br>
            <a:r>
              <a:rPr lang="en-US" dirty="0" smtClean="0"/>
              <a:t>opposed by the Jews </a:t>
            </a:r>
            <a:br>
              <a:rPr lang="en-US" dirty="0" smtClean="0"/>
            </a:br>
            <a:r>
              <a:rPr lang="en-US" dirty="0" smtClean="0"/>
              <a:t>and the city’s leading </a:t>
            </a:r>
            <a:br>
              <a:rPr lang="en-US" dirty="0" smtClean="0"/>
            </a:br>
            <a:r>
              <a:rPr lang="en-US" dirty="0" smtClean="0"/>
              <a:t>citizens. This soon </a:t>
            </a:r>
            <a:br>
              <a:rPr lang="en-US" dirty="0" smtClean="0"/>
            </a:br>
            <a:r>
              <a:rPr lang="en-US" dirty="0" smtClean="0"/>
              <a:t>becomes a familiar </a:t>
            </a:r>
            <a:br>
              <a:rPr lang="en-US" dirty="0" smtClean="0"/>
            </a:br>
            <a:r>
              <a:rPr lang="en-US" dirty="0" smtClean="0"/>
              <a:t>pattern in Paul’s travels.</a:t>
            </a:r>
          </a:p>
          <a:p>
            <a:pPr>
              <a:buNone/>
            </a:pPr>
            <a:endParaRPr lang="en-US" dirty="0"/>
          </a:p>
        </p:txBody>
      </p:sp>
      <p:pic>
        <p:nvPicPr>
          <p:cNvPr id="4" name="Picture 3" descr="Slide8_taurus_mountains_450x338-taheny.com"/>
          <p:cNvPicPr>
            <a:picLocks noChangeAspect="1"/>
          </p:cNvPicPr>
          <p:nvPr/>
        </p:nvPicPr>
        <p:blipFill>
          <a:blip r:embed="rId3" cstate="print"/>
          <a:stretch>
            <a:fillRect/>
          </a:stretch>
        </p:blipFill>
        <p:spPr>
          <a:xfrm>
            <a:off x="5263211" y="3124200"/>
            <a:ext cx="3652189"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6248400" y="5833872"/>
            <a:ext cx="838200" cy="169277"/>
          </a:xfrm>
          <a:prstGeom prst="rect">
            <a:avLst/>
          </a:prstGeom>
          <a:noFill/>
          <a:ln w="9525">
            <a:noFill/>
            <a:miter lim="800000"/>
            <a:headEnd/>
            <a:tailEnd/>
          </a:ln>
        </p:spPr>
        <p:txBody>
          <a:bodyPr wrap="square" rtlCol="0">
            <a:spAutoFit/>
          </a:bodyPr>
          <a:lstStyle/>
          <a:p>
            <a:r>
              <a:rPr lang="en-US" sz="500" dirty="0" smtClean="0"/>
              <a:t>© taheny.com</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752600"/>
            <a:ext cx="7315200" cy="5105400"/>
          </a:xfrm>
        </p:spPr>
        <p:txBody>
          <a:bodyPr>
            <a:normAutofit/>
          </a:bodyPr>
          <a:lstStyle/>
          <a:p>
            <a:pPr lvl="0"/>
            <a:r>
              <a:rPr lang="en-US" dirty="0" smtClean="0"/>
              <a:t>They then move on to the </a:t>
            </a:r>
            <a:br>
              <a:rPr lang="en-US" dirty="0" smtClean="0"/>
            </a:br>
            <a:r>
              <a:rPr lang="en-US" dirty="0" smtClean="0"/>
              <a:t>city of </a:t>
            </a:r>
            <a:r>
              <a:rPr lang="en-US" dirty="0" err="1" smtClean="0"/>
              <a:t>Iconium</a:t>
            </a:r>
            <a:r>
              <a:rPr lang="en-US" dirty="0" smtClean="0"/>
              <a:t>, where they </a:t>
            </a:r>
            <a:br>
              <a:rPr lang="en-US" dirty="0" smtClean="0"/>
            </a:br>
            <a:r>
              <a:rPr lang="en-US" dirty="0" smtClean="0"/>
              <a:t>find many believers but </a:t>
            </a:r>
            <a:br>
              <a:rPr lang="en-US" dirty="0" smtClean="0"/>
            </a:br>
            <a:r>
              <a:rPr lang="en-US" dirty="0" smtClean="0"/>
              <a:t>face opposition. Hearing </a:t>
            </a:r>
            <a:br>
              <a:rPr lang="en-US" dirty="0" smtClean="0"/>
            </a:br>
            <a:r>
              <a:rPr lang="en-US" dirty="0" smtClean="0"/>
              <a:t>of a plot to stone them, </a:t>
            </a:r>
            <a:br>
              <a:rPr lang="en-US" dirty="0" smtClean="0"/>
            </a:br>
            <a:r>
              <a:rPr lang="en-US" dirty="0" smtClean="0"/>
              <a:t>they flee to </a:t>
            </a:r>
            <a:r>
              <a:rPr lang="en-US" dirty="0" err="1" smtClean="0"/>
              <a:t>Lystra</a:t>
            </a:r>
            <a:r>
              <a:rPr lang="en-US" dirty="0" smtClean="0"/>
              <a:t>.</a:t>
            </a:r>
          </a:p>
          <a:p>
            <a:pPr lvl="0"/>
            <a:r>
              <a:rPr lang="en-US" dirty="0" smtClean="0"/>
              <a:t>In </a:t>
            </a:r>
            <a:r>
              <a:rPr lang="en-US" dirty="0" err="1" smtClean="0"/>
              <a:t>Lystra</a:t>
            </a:r>
            <a:r>
              <a:rPr lang="en-US" dirty="0" smtClean="0"/>
              <a:t>, Paul heals a </a:t>
            </a:r>
            <a:br>
              <a:rPr lang="en-US" dirty="0" smtClean="0"/>
            </a:br>
            <a:r>
              <a:rPr lang="en-US" dirty="0" smtClean="0"/>
              <a:t>crippled man.</a:t>
            </a:r>
          </a:p>
          <a:p>
            <a:pPr lvl="0"/>
            <a:r>
              <a:rPr lang="en-US" dirty="0" smtClean="0"/>
              <a:t>Jews from Antioch and </a:t>
            </a:r>
            <a:r>
              <a:rPr lang="en-US" dirty="0" err="1" smtClean="0"/>
              <a:t>Iconium</a:t>
            </a:r>
            <a:r>
              <a:rPr lang="en-US" dirty="0" smtClean="0"/>
              <a:t> stone Paul and drag him outside the city, leaving him for dead.</a:t>
            </a:r>
          </a:p>
          <a:p>
            <a:pPr lvl="0"/>
            <a:r>
              <a:rPr lang="en-US" dirty="0" smtClean="0"/>
              <a:t>He recovers, miraculously, and he and Barnabas go on to </a:t>
            </a:r>
            <a:r>
              <a:rPr lang="en-US" dirty="0" err="1" smtClean="0"/>
              <a:t>Derbe</a:t>
            </a:r>
            <a:r>
              <a:rPr lang="en-US" dirty="0" smtClean="0"/>
              <a:t>.</a:t>
            </a:r>
          </a:p>
          <a:p>
            <a:pPr>
              <a:buNone/>
            </a:pPr>
            <a:endParaRPr lang="en-US" dirty="0"/>
          </a:p>
        </p:txBody>
      </p:sp>
      <p:sp>
        <p:nvSpPr>
          <p:cNvPr id="2" name="Title 1"/>
          <p:cNvSpPr>
            <a:spLocks noGrp="1"/>
          </p:cNvSpPr>
          <p:nvPr>
            <p:ph type="title"/>
          </p:nvPr>
        </p:nvSpPr>
        <p:spPr/>
        <p:txBody>
          <a:bodyPr>
            <a:normAutofit/>
          </a:bodyPr>
          <a:lstStyle/>
          <a:p>
            <a:r>
              <a:rPr lang="en-US" dirty="0" smtClean="0"/>
              <a:t>Tribulations in </a:t>
            </a:r>
            <a:r>
              <a:rPr lang="en-US" dirty="0" err="1" smtClean="0"/>
              <a:t>Lystra</a:t>
            </a:r>
            <a:endParaRPr lang="en-US" dirty="0"/>
          </a:p>
        </p:txBody>
      </p:sp>
      <p:pic>
        <p:nvPicPr>
          <p:cNvPr id="4" name="Picture 3" descr="Slide10-paulstoned-wikimedia.jpg"/>
          <p:cNvPicPr>
            <a:picLocks noChangeAspect="1"/>
          </p:cNvPicPr>
          <p:nvPr/>
        </p:nvPicPr>
        <p:blipFill>
          <a:blip r:embed="rId3" cstate="print"/>
          <a:stretch>
            <a:fillRect/>
          </a:stretch>
        </p:blipFill>
        <p:spPr>
          <a:xfrm>
            <a:off x="5565974" y="1371600"/>
            <a:ext cx="3271257" cy="32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5562600" y="4617720"/>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spAutoFit/>
      </a:bodyPr>
      <a:lstStyle>
        <a:defPPr>
          <a:defRPr sz="5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14108</TotalTime>
  <Words>2085</Words>
  <Application>Microsoft Office PowerPoint</Application>
  <PresentationFormat>On-screen Show (4:3)</PresentationFormat>
  <Paragraphs>235</Paragraphs>
  <Slides>42</Slides>
  <Notes>40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LIC Presentation template</vt:lpstr>
      <vt:lpstr>Paul’s Journeys</vt:lpstr>
      <vt:lpstr>Spreading the Word</vt:lpstr>
      <vt:lpstr>Travel Wasn’t Easy</vt:lpstr>
      <vt:lpstr>Set Apart by God</vt:lpstr>
      <vt:lpstr>Map of the First Journey</vt:lpstr>
      <vt:lpstr>Paul’s First Journey</vt:lpstr>
      <vt:lpstr>Blinding Elymas</vt:lpstr>
      <vt:lpstr>Pisidian Antioch</vt:lpstr>
      <vt:lpstr>Tribulations in Lystra</vt:lpstr>
      <vt:lpstr>Derbe</vt:lpstr>
      <vt:lpstr>Map of the Second Journey</vt:lpstr>
      <vt:lpstr>Paul’s Second Journey</vt:lpstr>
      <vt:lpstr>Paul’s Vision</vt:lpstr>
      <vt:lpstr>Lydia Baptized</vt:lpstr>
      <vt:lpstr>Beaten and Imprisoned</vt:lpstr>
      <vt:lpstr>Prison Conversion</vt:lpstr>
      <vt:lpstr>Synagogue Speeches</vt:lpstr>
      <vt:lpstr>Synagogue Speeches</vt:lpstr>
      <vt:lpstr>Bereans Believe</vt:lpstr>
      <vt:lpstr>Bereans Believe</vt:lpstr>
      <vt:lpstr>In Athens</vt:lpstr>
      <vt:lpstr>In Athens</vt:lpstr>
      <vt:lpstr>Among the Corinthians</vt:lpstr>
      <vt:lpstr>Paul’s Vision of Safety</vt:lpstr>
      <vt:lpstr>Ephesus to Caesarea</vt:lpstr>
      <vt:lpstr>Map of the Third Journey</vt:lpstr>
      <vt:lpstr>Paul’s Third Journey</vt:lpstr>
      <vt:lpstr>Macedonia</vt:lpstr>
      <vt:lpstr>Raising Eutychus</vt:lpstr>
      <vt:lpstr>A Warning</vt:lpstr>
      <vt:lpstr>Island Travels and Caesarea</vt:lpstr>
      <vt:lpstr>Island Travels and Caesarea</vt:lpstr>
      <vt:lpstr>Jerusalem</vt:lpstr>
      <vt:lpstr>Before the Sanhedrin</vt:lpstr>
      <vt:lpstr>Caesarea</vt:lpstr>
      <vt:lpstr>Prisoner in Caesarea</vt:lpstr>
      <vt:lpstr>On the Seas</vt:lpstr>
      <vt:lpstr>Shipwrecked</vt:lpstr>
      <vt:lpstr>On to Rome</vt:lpstr>
      <vt:lpstr>Prisoner in Rome</vt:lpstr>
      <vt:lpstr>Crete, Macedonia, and Spain</vt:lpstr>
      <vt:lpstr>A Martyr’s Death in Rome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Journeys</dc:title>
  <dc:creator>bmartinka</dc:creator>
  <cp:lastModifiedBy>pintern</cp:lastModifiedBy>
  <cp:revision>667</cp:revision>
  <dcterms:created xsi:type="dcterms:W3CDTF">2010-11-22T21:51:29Z</dcterms:created>
  <dcterms:modified xsi:type="dcterms:W3CDTF">2012-02-15T17:06:52Z</dcterms:modified>
</cp:coreProperties>
</file>