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74" r:id="rId12"/>
    <p:sldId id="275" r:id="rId13"/>
    <p:sldId id="269" r:id="rId14"/>
    <p:sldId id="270" r:id="rId15"/>
    <p:sldId id="271" r:id="rId16"/>
    <p:sldId id="272" r:id="rId17"/>
    <p:sldId id="273"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6935" autoAdjust="0"/>
  </p:normalViewPr>
  <p:slideViewPr>
    <p:cSldViewPr>
      <p:cViewPr varScale="1">
        <p:scale>
          <a:sx n="48" d="100"/>
          <a:sy n="48" d="100"/>
        </p:scale>
        <p:origin x="60" y="48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89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5B9895D-EC4A-4492-89FD-689A002455C9}" type="datetimeFigureOut">
              <a:rPr lang="en-US"/>
              <a:pPr>
                <a:defRPr/>
              </a:pPr>
              <a:t>2/17/2014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59C8615-4AC3-4EC8-89B1-7D13454613A9}" type="slidenum">
              <a:rPr lang="en-US"/>
              <a:pPr>
                <a:defRPr/>
              </a:pPr>
              <a:t>‹#›</a:t>
            </a:fld>
            <a:endParaRPr lang="en-US"/>
          </a:p>
        </p:txBody>
      </p:sp>
    </p:spTree>
    <p:extLst>
      <p:ext uri="{BB962C8B-B14F-4D97-AF65-F5344CB8AC3E}">
        <p14:creationId xmlns:p14="http://schemas.microsoft.com/office/powerpoint/2010/main" val="2333171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E12080B-C03E-4CCA-B70B-24080B8841D6}" type="datetimeFigureOut">
              <a:rPr lang="en-US"/>
              <a:pPr>
                <a:defRPr/>
              </a:pPr>
              <a:t>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6A61EBC-6A38-47CA-B6EC-B9A46EAC98CE}" type="slidenum">
              <a:rPr lang="en-US"/>
              <a:pPr>
                <a:defRPr/>
              </a:pPr>
              <a:t>‹#›</a:t>
            </a:fld>
            <a:endParaRPr lang="en-US"/>
          </a:p>
        </p:txBody>
      </p:sp>
    </p:spTree>
    <p:extLst>
      <p:ext uri="{BB962C8B-B14F-4D97-AF65-F5344CB8AC3E}">
        <p14:creationId xmlns:p14="http://schemas.microsoft.com/office/powerpoint/2010/main" val="3350273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B5E66E-9D33-41B3-A700-B32F3B3BABEA}"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2404516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6EE995-601B-47D9-96AC-F9AB263710B7}"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1135938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07D976-2031-44BD-A248-2514762B8C51}"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2292188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9A7633-3089-485D-A2FA-48BF216B4380}" type="slidenum">
              <a:rPr lang="en-US" smtClean="0"/>
              <a:pPr fontAlgn="base">
                <a:spcBef>
                  <a:spcPct val="0"/>
                </a:spcBef>
                <a:spcAft>
                  <a:spcPct val="0"/>
                </a:spcAft>
                <a:defRPr/>
              </a:pPr>
              <a:t>12</a:t>
            </a:fld>
            <a:endParaRPr lang="en-US" smtClean="0"/>
          </a:p>
        </p:txBody>
      </p:sp>
    </p:spTree>
    <p:extLst>
      <p:ext uri="{BB962C8B-B14F-4D97-AF65-F5344CB8AC3E}">
        <p14:creationId xmlns:p14="http://schemas.microsoft.com/office/powerpoint/2010/main" val="256158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34529A-3DC2-410C-BFD1-8F03F6A379E0}" type="slidenum">
              <a:rPr lang="en-US" smtClean="0"/>
              <a:pPr fontAlgn="base">
                <a:spcBef>
                  <a:spcPct val="0"/>
                </a:spcBef>
                <a:spcAft>
                  <a:spcPct val="0"/>
                </a:spcAft>
                <a:defRPr/>
              </a:pPr>
              <a:t>13</a:t>
            </a:fld>
            <a:endParaRPr lang="en-US" smtClean="0"/>
          </a:p>
        </p:txBody>
      </p:sp>
    </p:spTree>
    <p:extLst>
      <p:ext uri="{BB962C8B-B14F-4D97-AF65-F5344CB8AC3E}">
        <p14:creationId xmlns:p14="http://schemas.microsoft.com/office/powerpoint/2010/main" val="1780503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987830-7A63-4CCD-86B5-15F553609CAA}" type="slidenum">
              <a:rPr lang="en-US" smtClean="0"/>
              <a:pPr fontAlgn="base">
                <a:spcBef>
                  <a:spcPct val="0"/>
                </a:spcBef>
                <a:spcAft>
                  <a:spcPct val="0"/>
                </a:spcAft>
                <a:defRPr/>
              </a:pPr>
              <a:t>14</a:t>
            </a:fld>
            <a:endParaRPr lang="en-US" smtClean="0"/>
          </a:p>
        </p:txBody>
      </p:sp>
    </p:spTree>
    <p:extLst>
      <p:ext uri="{BB962C8B-B14F-4D97-AF65-F5344CB8AC3E}">
        <p14:creationId xmlns:p14="http://schemas.microsoft.com/office/powerpoint/2010/main" val="13041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105C45-50AC-49E0-9595-C58683C5EDB2}"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4285273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061585-279B-4CF9-B410-3602AE8EEE91}"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val="2157102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t>
            </a:r>
            <a:r>
              <a:rPr lang="en-US" i="1" dirty="0" smtClean="0"/>
              <a:t>Notes:</a:t>
            </a:r>
            <a:r>
              <a:rPr lang="en-US" dirty="0" smtClean="0"/>
              <a:t>  Encourage the students to reconsider this image of the Trinity from the beginning of the presentation. How has their understanding of the mystery of the Trinity grown through this presentation? Invite them to reflect on this question in their journals, or conduct a class discussion. Sharing their reflections may be a nice way for them to exit the class, or it may serve as an opportunity for a closing prayer.)</a:t>
            </a:r>
          </a:p>
          <a:p>
            <a:pPr eaLnBrk="1" hangingPunct="1">
              <a:spcBef>
                <a:spcPct val="0"/>
              </a:spcBef>
            </a:pPr>
            <a:endParaRPr lang="en-US" dirty="0"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F26E92-B9F9-4A5A-906A-D42758DD8B9C}"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val="2600616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t>
            </a:r>
            <a:r>
              <a:rPr lang="en-US" i="1" dirty="0" smtClean="0"/>
              <a:t>Notes:</a:t>
            </a:r>
            <a:r>
              <a:rPr lang="en-US" dirty="0" smtClean="0"/>
              <a:t>  Ask the students to reflect on </a:t>
            </a:r>
            <a:r>
              <a:rPr lang="en-US" dirty="0" err="1" smtClean="0"/>
              <a:t>Rublev’s</a:t>
            </a:r>
            <a:r>
              <a:rPr lang="en-US" dirty="0" smtClean="0"/>
              <a:t> Trinity Icon. Encourage discussion by asking the students some or all of the following questions:</a:t>
            </a:r>
          </a:p>
          <a:p>
            <a:pPr eaLnBrk="1" hangingPunct="1">
              <a:spcBef>
                <a:spcPct val="0"/>
              </a:spcBef>
            </a:pPr>
            <a:r>
              <a:rPr lang="en-US" dirty="0" smtClean="0"/>
              <a:t>•</a:t>
            </a:r>
            <a:r>
              <a:rPr lang="en-US" baseline="0" dirty="0" smtClean="0"/>
              <a:t>   </a:t>
            </a:r>
            <a:r>
              <a:rPr lang="en-US" dirty="0" smtClean="0"/>
              <a:t>What do you see?</a:t>
            </a:r>
          </a:p>
          <a:p>
            <a:pPr eaLnBrk="1" hangingPunct="1">
              <a:spcBef>
                <a:spcPct val="0"/>
              </a:spcBef>
            </a:pPr>
            <a:r>
              <a:rPr lang="en-US" dirty="0" smtClean="0"/>
              <a:t>•</a:t>
            </a:r>
            <a:r>
              <a:rPr lang="en-US" baseline="0" dirty="0" smtClean="0"/>
              <a:t>   </a:t>
            </a:r>
            <a:r>
              <a:rPr lang="en-US" dirty="0" smtClean="0"/>
              <a:t>What’s going on in this picture?</a:t>
            </a:r>
          </a:p>
          <a:p>
            <a:pPr eaLnBrk="1" hangingPunct="1">
              <a:spcBef>
                <a:spcPct val="0"/>
              </a:spcBef>
            </a:pPr>
            <a:r>
              <a:rPr lang="en-US" dirty="0" smtClean="0"/>
              <a:t>•</a:t>
            </a:r>
            <a:r>
              <a:rPr lang="en-US" baseline="0" dirty="0" smtClean="0"/>
              <a:t>   </a:t>
            </a:r>
            <a:r>
              <a:rPr lang="en-US" dirty="0" smtClean="0"/>
              <a:t>What do you see that makes you say that?</a:t>
            </a:r>
          </a:p>
          <a:p>
            <a:pPr eaLnBrk="1" hangingPunct="1">
              <a:spcBef>
                <a:spcPct val="0"/>
              </a:spcBef>
            </a:pPr>
            <a:r>
              <a:rPr lang="en-US" dirty="0" smtClean="0"/>
              <a:t>•</a:t>
            </a:r>
            <a:r>
              <a:rPr lang="en-US" baseline="0" dirty="0" smtClean="0"/>
              <a:t>   </a:t>
            </a:r>
            <a:r>
              <a:rPr lang="en-US" dirty="0" smtClean="0"/>
              <a:t>How would you feel if you were in this work of art?</a:t>
            </a:r>
          </a:p>
          <a:p>
            <a:pPr eaLnBrk="1" hangingPunct="1">
              <a:spcBef>
                <a:spcPct val="0"/>
              </a:spcBef>
            </a:pPr>
            <a:r>
              <a:rPr lang="en-US" dirty="0" smtClean="0"/>
              <a:t>•</a:t>
            </a:r>
            <a:r>
              <a:rPr lang="en-US" baseline="0" dirty="0" smtClean="0"/>
              <a:t>   </a:t>
            </a:r>
            <a:r>
              <a:rPr lang="en-US" dirty="0" smtClean="0"/>
              <a:t>What is the symbolism?</a:t>
            </a:r>
          </a:p>
          <a:p>
            <a:pPr eaLnBrk="1" hangingPunct="1">
              <a:spcBef>
                <a:spcPct val="0"/>
              </a:spcBef>
            </a:pPr>
            <a:r>
              <a:rPr lang="en-US" dirty="0" smtClean="0"/>
              <a:t>Make a final comment that the icon is full of symbolism to draw the viewer deeper into the mystery of the Trinity.</a:t>
            </a:r>
          </a:p>
          <a:p>
            <a:pPr eaLnBrk="1" hangingPunct="1">
              <a:spcBef>
                <a:spcPct val="0"/>
              </a:spcBef>
            </a:pPr>
            <a:r>
              <a:rPr lang="en-US" dirty="0" smtClean="0"/>
              <a:t>This discussion is possibly an opportunity for </a:t>
            </a:r>
            <a:r>
              <a:rPr lang="en-US" dirty="0" err="1" smtClean="0"/>
              <a:t>YawnBuster</a:t>
            </a:r>
            <a:r>
              <a:rPr lang="en-US" dirty="0" smtClean="0"/>
              <a:t> Point of View.</a:t>
            </a:r>
          </a:p>
          <a:p>
            <a:pPr eaLnBrk="1" hangingPunct="1">
              <a:spcBef>
                <a:spcPct val="0"/>
              </a:spcBef>
            </a:pPr>
            <a:r>
              <a:rPr lang="en-US" dirty="0" smtClean="0"/>
              <a:t>For more information on </a:t>
            </a:r>
            <a:r>
              <a:rPr lang="en-US" dirty="0" err="1" smtClean="0"/>
              <a:t>Rublev’s</a:t>
            </a:r>
            <a:r>
              <a:rPr lang="en-US" dirty="0" smtClean="0"/>
              <a:t> Trinity Icon, go to </a:t>
            </a:r>
            <a:r>
              <a:rPr lang="en-US" i="1" dirty="0" smtClean="0"/>
              <a:t>www.wellsprings.org.uk/rublevs_icon/rublev.htm.</a:t>
            </a:r>
            <a:r>
              <a:rPr lang="en-US" dirty="0" smtClean="0"/>
              <a:t>)</a:t>
            </a:r>
          </a:p>
          <a:p>
            <a:pPr eaLnBrk="1" hangingPunct="1">
              <a:spcBef>
                <a:spcPct val="0"/>
              </a:spcBef>
            </a:pPr>
            <a:endParaRPr 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FAF94A-CF7E-45C2-A4F7-10AD76338F9D}"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3068722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smtClean="0"/>
          </a:p>
          <a:p>
            <a:pPr eaLnBrk="1" hangingPunct="1">
              <a:spcBef>
                <a:spcPct val="0"/>
              </a:spcBef>
            </a:pPr>
            <a:endParaRPr lang="en-US" b="1" smtClean="0"/>
          </a:p>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7A635D-08CD-4EED-B86F-2E58C43B9627}"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302499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344D0F-A2A0-4F0C-87C6-83ACFDD9648A}"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37434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t>
            </a:r>
            <a:r>
              <a:rPr lang="en-US" i="1" dirty="0" smtClean="0"/>
              <a:t>Notes:  </a:t>
            </a:r>
            <a:r>
              <a:rPr lang="en-US" dirty="0" smtClean="0"/>
              <a:t>Ask the students the following questions:</a:t>
            </a:r>
          </a:p>
          <a:p>
            <a:pPr eaLnBrk="1" hangingPunct="1">
              <a:spcBef>
                <a:spcPct val="0"/>
              </a:spcBef>
            </a:pPr>
            <a:r>
              <a:rPr lang="en-US" dirty="0" smtClean="0"/>
              <a:t>•</a:t>
            </a:r>
            <a:r>
              <a:rPr lang="en-US" baseline="0" dirty="0" smtClean="0"/>
              <a:t>   </a:t>
            </a:r>
            <a:r>
              <a:rPr lang="en-US" dirty="0" smtClean="0"/>
              <a:t>Where do you hear the Nicene Creed?</a:t>
            </a:r>
          </a:p>
          <a:p>
            <a:pPr eaLnBrk="1" hangingPunct="1">
              <a:spcBef>
                <a:spcPct val="0"/>
              </a:spcBef>
            </a:pPr>
            <a:r>
              <a:rPr lang="en-US" dirty="0" smtClean="0"/>
              <a:t>•</a:t>
            </a:r>
            <a:r>
              <a:rPr lang="en-US" baseline="0" dirty="0" smtClean="0"/>
              <a:t>   </a:t>
            </a:r>
            <a:r>
              <a:rPr lang="en-US" dirty="0" smtClean="0"/>
              <a:t>How often is it recited?</a:t>
            </a:r>
          </a:p>
          <a:p>
            <a:pPr eaLnBrk="1" hangingPunct="1">
              <a:spcBef>
                <a:spcPct val="0"/>
              </a:spcBef>
            </a:pPr>
            <a:r>
              <a:rPr lang="en-US" dirty="0" smtClean="0"/>
              <a:t>•</a:t>
            </a:r>
            <a:r>
              <a:rPr lang="en-US" baseline="0" dirty="0" smtClean="0"/>
              <a:t>   </a:t>
            </a:r>
            <a:r>
              <a:rPr lang="en-US" dirty="0" smtClean="0"/>
              <a:t>Why is it recited at every Sunday Mass?</a:t>
            </a:r>
          </a:p>
          <a:p>
            <a:pPr eaLnBrk="1" hangingPunct="1">
              <a:spcBef>
                <a:spcPct val="0"/>
              </a:spcBef>
            </a:pPr>
            <a:r>
              <a:rPr lang="en-US" dirty="0" smtClean="0"/>
              <a:t>Point out that the Creed summarizes the importance of the Trinitarian mystery of faith.)</a:t>
            </a:r>
          </a:p>
          <a:p>
            <a:pPr eaLnBrk="1" hangingPunct="1">
              <a:spcBef>
                <a:spcPct val="0"/>
              </a:spcBef>
            </a:pPr>
            <a:endParaRPr lang="en-US"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079734-A1FE-4CCA-BDB6-CFC448916FD3}"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340107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54F871-F4B4-420E-B850-4B1F7679F3BF}"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2106660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(Note: Invite the students to explore this concept of mystery. Solicit answers about what a mystery is.)</a:t>
            </a:r>
          </a:p>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191BA7-00E7-430C-8AF7-8ADFAAA0FCDD}"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222792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CD9461-CD31-4E05-8A26-EDDA63940E6E}"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3453616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t>
            </a:r>
            <a:r>
              <a:rPr lang="en-US" i="1" dirty="0" smtClean="0"/>
              <a:t>Notes:  </a:t>
            </a:r>
            <a:r>
              <a:rPr lang="en-US" dirty="0" smtClean="0"/>
              <a:t>You may want to explore these two concepts, trust and faith, through a brief discussion. Ask the students to explore these questions through class discussion or in their journals:</a:t>
            </a:r>
          </a:p>
          <a:p>
            <a:pPr eaLnBrk="1" hangingPunct="1">
              <a:spcBef>
                <a:spcPct val="0"/>
              </a:spcBef>
            </a:pPr>
            <a:r>
              <a:rPr lang="en-US" dirty="0" smtClean="0"/>
              <a:t>•</a:t>
            </a:r>
            <a:r>
              <a:rPr lang="en-US" baseline="0" dirty="0" smtClean="0"/>
              <a:t>   </a:t>
            </a:r>
            <a:r>
              <a:rPr lang="en-US" dirty="0" smtClean="0"/>
              <a:t>How is trust developed?</a:t>
            </a:r>
          </a:p>
          <a:p>
            <a:pPr eaLnBrk="1" hangingPunct="1">
              <a:spcBef>
                <a:spcPct val="0"/>
              </a:spcBef>
            </a:pPr>
            <a:r>
              <a:rPr lang="en-US" dirty="0" smtClean="0"/>
              <a:t>•</a:t>
            </a:r>
            <a:r>
              <a:rPr lang="en-US" baseline="0" dirty="0" smtClean="0"/>
              <a:t>   </a:t>
            </a:r>
            <a:r>
              <a:rPr lang="en-US" dirty="0" smtClean="0"/>
              <a:t>In whom or in what do you have trust?</a:t>
            </a:r>
          </a:p>
          <a:p>
            <a:pPr eaLnBrk="1" hangingPunct="1">
              <a:spcBef>
                <a:spcPct val="0"/>
              </a:spcBef>
            </a:pPr>
            <a:r>
              <a:rPr lang="en-US" dirty="0" smtClean="0"/>
              <a:t>•</a:t>
            </a:r>
            <a:r>
              <a:rPr lang="en-US" baseline="0" dirty="0" smtClean="0"/>
              <a:t>   </a:t>
            </a:r>
            <a:r>
              <a:rPr lang="en-US" dirty="0" smtClean="0"/>
              <a:t>In whom or in what do you not have trust? Why?)</a:t>
            </a:r>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5C4943-8214-4D27-9411-9378576467BF}"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540984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descr="Opening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7315200" cy="43735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6"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2286000"/>
            <a:ext cx="7315200" cy="38401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1676400" y="1676400"/>
            <a:ext cx="6477000" cy="533400"/>
          </a:xfrm>
        </p:spPr>
        <p:txBody>
          <a:bodyPr>
            <a:normAutofit/>
          </a:bodyPr>
          <a:lstStyle>
            <a:lvl1pPr>
              <a:buNone/>
              <a:defRPr sz="2800" b="1">
                <a:solidFill>
                  <a:schemeClr val="tx2">
                    <a:lumMod val="60000"/>
                    <a:lumOff val="40000"/>
                  </a:schemeClr>
                </a:solidFill>
              </a:defRPr>
            </a:lvl1pPr>
          </a:lstStyle>
          <a:p>
            <a:pPr lvl="0"/>
            <a:r>
              <a:rPr lang="en-US"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5" name="Picture 4"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dirty="0" smtClean="0"/>
              <a:t>Click to edit Master text styles</a:t>
            </a:r>
          </a:p>
        </p:txBody>
      </p:sp>
      <p:sp>
        <p:nvSpPr>
          <p:cNvPr id="4" name="Footer Placeholder 4"/>
          <p:cNvSpPr>
            <a:spLocks noGrp="1"/>
          </p:cNvSpPr>
          <p:nvPr>
            <p:ph type="ftr" sz="quarter" idx="13"/>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7" name="Picture 6"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dirty="0"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8" name="Picture 7"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dirty="0" smtClean="0"/>
              <a:t>Click to edit Master text styles</a:t>
            </a:r>
          </a:p>
          <a:p>
            <a:pPr lvl="1"/>
            <a:r>
              <a:rPr lang="en-US" dirty="0"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dirty="0" smtClean="0"/>
              <a:t>Click to edit Master text styles</a:t>
            </a:r>
          </a:p>
          <a:p>
            <a:pPr lvl="0"/>
            <a:endParaRPr lang="en-US" dirty="0" smtClean="0"/>
          </a:p>
        </p:txBody>
      </p:sp>
      <p:sp>
        <p:nvSpPr>
          <p:cNvPr id="7" name="Footer Placeholder 4"/>
          <p:cNvSpPr>
            <a:spLocks noGrp="1"/>
          </p:cNvSpPr>
          <p:nvPr>
            <p:ph type="ftr" sz="quarter" idx="14"/>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838200"/>
            <a:ext cx="7772400"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73AB148-2248-44C6-8B26-59F1D6162748}" type="datetimeFigureOut">
              <a:rPr lang="en-US"/>
              <a:pPr>
                <a:defRPr/>
              </a:pPr>
              <a:t>2/17/2014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57AFEF6-51E4-49F6-9341-80C6417052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Lst>
  <p:txStyles>
    <p:titleStyle>
      <a:lvl1pPr algn="l" rtl="0" eaLnBrk="0" fontAlgn="base" hangingPunct="0">
        <a:spcBef>
          <a:spcPct val="0"/>
        </a:spcBef>
        <a:spcAft>
          <a:spcPct val="0"/>
        </a:spcAft>
        <a:defRPr sz="28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b="1">
          <a:solidFill>
            <a:schemeClr val="tx1"/>
          </a:solidFill>
          <a:latin typeface="Arial" charset="0"/>
          <a:cs typeface="Arial" charset="0"/>
        </a:defRPr>
      </a:lvl2pPr>
      <a:lvl3pPr algn="l" rtl="0" eaLnBrk="0" fontAlgn="base" hangingPunct="0">
        <a:spcBef>
          <a:spcPct val="0"/>
        </a:spcBef>
        <a:spcAft>
          <a:spcPct val="0"/>
        </a:spcAft>
        <a:defRPr sz="2800" b="1">
          <a:solidFill>
            <a:schemeClr val="tx1"/>
          </a:solidFill>
          <a:latin typeface="Arial" charset="0"/>
          <a:cs typeface="Arial" charset="0"/>
        </a:defRPr>
      </a:lvl3pPr>
      <a:lvl4pPr algn="l" rtl="0" eaLnBrk="0" fontAlgn="base" hangingPunct="0">
        <a:spcBef>
          <a:spcPct val="0"/>
        </a:spcBef>
        <a:spcAft>
          <a:spcPct val="0"/>
        </a:spcAft>
        <a:defRPr sz="2800" b="1">
          <a:solidFill>
            <a:schemeClr val="tx1"/>
          </a:solidFill>
          <a:latin typeface="Arial" charset="0"/>
          <a:cs typeface="Arial" charset="0"/>
        </a:defRPr>
      </a:lvl4pPr>
      <a:lvl5pPr algn="l" rtl="0" eaLnBrk="0" fontAlgn="base" hangingPunct="0">
        <a:spcBef>
          <a:spcPct val="0"/>
        </a:spcBef>
        <a:spcAft>
          <a:spcPct val="0"/>
        </a:spcAft>
        <a:defRPr sz="2800" b="1">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lstStyle/>
          <a:p>
            <a:pPr eaLnBrk="1" hangingPunct="1"/>
            <a:r>
              <a:rPr lang="en-US" dirty="0" smtClean="0">
                <a:latin typeface="Arial" charset="0"/>
                <a:cs typeface="Arial" charset="0"/>
              </a:rPr>
              <a:t>Introducing the Trinity: Central Mystery of Faith</a:t>
            </a:r>
          </a:p>
        </p:txBody>
      </p:sp>
      <p:sp>
        <p:nvSpPr>
          <p:cNvPr id="8195" name="Subtitle 2"/>
          <p:cNvSpPr>
            <a:spLocks noGrp="1"/>
          </p:cNvSpPr>
          <p:nvPr>
            <p:ph type="subTitle" idx="1"/>
          </p:nvPr>
        </p:nvSpPr>
        <p:spPr/>
        <p:txBody>
          <a:bodyPr/>
          <a:lstStyle/>
          <a:p>
            <a:pPr eaLnBrk="1" hangingPunct="1"/>
            <a:r>
              <a:rPr lang="en-US" dirty="0" smtClean="0">
                <a:latin typeface="Arial" charset="0"/>
                <a:cs typeface="Arial" charset="0"/>
              </a:rPr>
              <a:t>Jesus </a:t>
            </a:r>
            <a:r>
              <a:rPr lang="en-US" smtClean="0">
                <a:latin typeface="Arial" charset="0"/>
                <a:cs typeface="Arial" charset="0"/>
              </a:rPr>
              <a:t>Christ Course</a:t>
            </a:r>
            <a:endParaRPr lang="en-US" dirty="0" smtClean="0">
              <a:latin typeface="Arial" charset="0"/>
              <a:cs typeface="Arial" charset="0"/>
            </a:endParaRPr>
          </a:p>
        </p:txBody>
      </p:sp>
      <p:sp>
        <p:nvSpPr>
          <p:cNvPr id="8196" name="Text Placeholder 8"/>
          <p:cNvSpPr>
            <a:spLocks noGrp="1"/>
          </p:cNvSpPr>
          <p:nvPr>
            <p:ph type="body" sz="quarter" idx="10"/>
          </p:nvPr>
        </p:nvSpPr>
        <p:spPr/>
        <p:txBody>
          <a:bodyPr>
            <a:normAutofit fontScale="32500" lnSpcReduction="20000"/>
          </a:bodyPr>
          <a:lstStyle/>
          <a:p>
            <a:pPr eaLnBrk="1" hangingPunct="1">
              <a:defRPr/>
            </a:pPr>
            <a:r>
              <a:rPr lang="en-US" sz="1600" dirty="0" smtClean="0">
                <a:solidFill>
                  <a:schemeClr val="tx1"/>
                </a:solidFill>
                <a:latin typeface="Arial" charset="0"/>
                <a:cs typeface="Arial" charset="0"/>
              </a:rPr>
              <a:t>Document # TX001185</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pPr eaLnBrk="1" hangingPunct="1"/>
            <a:r>
              <a:rPr lang="en-US" smtClean="0">
                <a:solidFill>
                  <a:srgbClr val="990033"/>
                </a:solidFill>
                <a:latin typeface="Arial" charset="0"/>
                <a:cs typeface="Arial" charset="0"/>
              </a:rPr>
              <a:t>Introduction to the Trinity</a:t>
            </a:r>
          </a:p>
        </p:txBody>
      </p:sp>
      <p:sp>
        <p:nvSpPr>
          <p:cNvPr id="17411" name="Content Placeholder 3"/>
          <p:cNvSpPr>
            <a:spLocks noGrp="1"/>
          </p:cNvSpPr>
          <p:nvPr>
            <p:ph idx="1"/>
          </p:nvPr>
        </p:nvSpPr>
        <p:spPr>
          <a:xfrm>
            <a:off x="838200" y="1752600"/>
            <a:ext cx="4800600" cy="4373563"/>
          </a:xfrm>
        </p:spPr>
        <p:txBody>
          <a:bodyPr/>
          <a:lstStyle/>
          <a:p>
            <a:pPr eaLnBrk="1" hangingPunct="1">
              <a:buFont typeface="Arial" charset="0"/>
              <a:buNone/>
            </a:pPr>
            <a:r>
              <a:rPr lang="en-US" sz="2400" smtClean="0">
                <a:latin typeface="Arial" charset="0"/>
                <a:cs typeface="Arial" charset="0"/>
              </a:rPr>
              <a:t>	Many images and analogies throughout our Church’s history have tried to bring clarity to this mystery of faith.</a:t>
            </a:r>
          </a:p>
          <a:p>
            <a:pPr lvl="1" eaLnBrk="1" hangingPunct="1"/>
            <a:r>
              <a:rPr lang="en-US" sz="2000" smtClean="0">
                <a:solidFill>
                  <a:srgbClr val="00B050"/>
                </a:solidFill>
                <a:latin typeface="Arial" charset="0"/>
                <a:cs typeface="Arial" charset="0"/>
              </a:rPr>
              <a:t>According to legend, Saint Patrick used the shamrock to explain the Trinity. How does the shamrock represent the Trinity?</a:t>
            </a:r>
          </a:p>
          <a:p>
            <a:pPr lvl="1" eaLnBrk="1" hangingPunct="1">
              <a:buFont typeface="Arial" charset="0"/>
              <a:buNone/>
            </a:pPr>
            <a:endParaRPr lang="en-US" smtClean="0">
              <a:latin typeface="Arial" charset="0"/>
              <a:cs typeface="Arial" charset="0"/>
            </a:endParaRPr>
          </a:p>
        </p:txBody>
      </p:sp>
      <p:pic>
        <p:nvPicPr>
          <p:cNvPr id="4" name="Picture 3" descr="st patrick.tif"/>
          <p:cNvPicPr>
            <a:picLocks noChangeAspect="1" noChangeArrowheads="1"/>
          </p:cNvPicPr>
          <p:nvPr/>
        </p:nvPicPr>
        <p:blipFill>
          <a:blip r:embed="rId3" cstate="print"/>
          <a:srcRect/>
          <a:stretch>
            <a:fillRect/>
          </a:stretch>
        </p:blipFill>
        <p:spPr bwMode="auto">
          <a:xfrm>
            <a:off x="5602288" y="1444625"/>
            <a:ext cx="3260725" cy="5413375"/>
          </a:xfrm>
          <a:prstGeom prst="rect">
            <a:avLst/>
          </a:prstGeom>
          <a:noFill/>
        </p:spPr>
      </p:pic>
      <p:sp>
        <p:nvSpPr>
          <p:cNvPr id="5" name="TextBox 4"/>
          <p:cNvSpPr txBox="1"/>
          <p:nvPr/>
        </p:nvSpPr>
        <p:spPr bwMode="auto">
          <a:xfrm rot="16200000">
            <a:off x="7628732" y="3191668"/>
            <a:ext cx="2438400" cy="169863"/>
          </a:xfrm>
          <a:prstGeom prst="rect">
            <a:avLst/>
          </a:prstGeom>
          <a:noFill/>
          <a:ln w="9525">
            <a:noFill/>
            <a:miter lim="800000"/>
            <a:headEnd/>
            <a:tailEnd/>
          </a:ln>
        </p:spPr>
        <p:txBody>
          <a:bodyPr>
            <a:spAutoFit/>
          </a:bodyPr>
          <a:lstStyle/>
          <a:p>
            <a:pPr>
              <a:defRPr/>
            </a:pPr>
            <a:r>
              <a:rPr lang="en-US" sz="500" dirty="0"/>
              <a:t>© 2009 Saint Mary’s Press/Illustration by Vicki Shuck</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p:txBody>
          <a:bodyPr/>
          <a:lstStyle/>
          <a:p>
            <a:pPr eaLnBrk="1" hangingPunct="1"/>
            <a:r>
              <a:rPr lang="en-US" smtClean="0">
                <a:solidFill>
                  <a:srgbClr val="990033"/>
                </a:solidFill>
                <a:latin typeface="Arial" charset="0"/>
                <a:cs typeface="Arial" charset="0"/>
              </a:rPr>
              <a:t>Introduction to the Trinity</a:t>
            </a:r>
          </a:p>
        </p:txBody>
      </p:sp>
      <p:sp>
        <p:nvSpPr>
          <p:cNvPr id="18435" name="Content Placeholder 3"/>
          <p:cNvSpPr>
            <a:spLocks noGrp="1"/>
          </p:cNvSpPr>
          <p:nvPr>
            <p:ph idx="1"/>
          </p:nvPr>
        </p:nvSpPr>
        <p:spPr>
          <a:xfrm>
            <a:off x="838200" y="1752600"/>
            <a:ext cx="4648200" cy="4373563"/>
          </a:xfrm>
        </p:spPr>
        <p:txBody>
          <a:bodyPr/>
          <a:lstStyle/>
          <a:p>
            <a:pPr eaLnBrk="1" hangingPunct="1">
              <a:buFont typeface="Arial" charset="0"/>
              <a:buNone/>
            </a:pPr>
            <a:r>
              <a:rPr lang="en-US" smtClean="0">
                <a:latin typeface="Arial" charset="0"/>
                <a:cs typeface="Arial" charset="0"/>
              </a:rPr>
              <a:t>	</a:t>
            </a:r>
            <a:r>
              <a:rPr lang="en-US" sz="2400" smtClean="0">
                <a:latin typeface="Arial" charset="0"/>
                <a:cs typeface="Arial" charset="0"/>
              </a:rPr>
              <a:t>Many images and analogies throughout our Church’s history have tried to bring clarity to this mystery of faith.</a:t>
            </a:r>
          </a:p>
          <a:p>
            <a:pPr lvl="1" eaLnBrk="1" hangingPunct="1"/>
            <a:r>
              <a:rPr lang="en-US" sz="2000" smtClean="0">
                <a:solidFill>
                  <a:srgbClr val="0070C0"/>
                </a:solidFill>
                <a:latin typeface="Arial" charset="0"/>
                <a:cs typeface="Arial" charset="0"/>
              </a:rPr>
              <a:t>Artists throughout time have attempted to explain the mystery of the Trinity. How does this painting by the artist El Greco explain the Trinity?</a:t>
            </a:r>
          </a:p>
          <a:p>
            <a:pPr lvl="1" eaLnBrk="1" hangingPunct="1"/>
            <a:endParaRPr lang="en-US" smtClean="0">
              <a:latin typeface="Arial" charset="0"/>
              <a:cs typeface="Arial" charset="0"/>
            </a:endParaRPr>
          </a:p>
        </p:txBody>
      </p:sp>
      <p:pic>
        <p:nvPicPr>
          <p:cNvPr id="4" name="Picture 3" descr="Greco_Trinity-wikimedia.jpg"/>
          <p:cNvPicPr>
            <a:picLocks noChangeAspect="1"/>
          </p:cNvPicPr>
          <p:nvPr/>
        </p:nvPicPr>
        <p:blipFill>
          <a:blip r:embed="rId3" cstate="print"/>
          <a:srcRect/>
          <a:stretch>
            <a:fillRect/>
          </a:stretch>
        </p:blipFill>
        <p:spPr bwMode="auto">
          <a:xfrm>
            <a:off x="5715000" y="1219200"/>
            <a:ext cx="2971800" cy="4740275"/>
          </a:xfrm>
          <a:prstGeom prst="rect">
            <a:avLst/>
          </a:prstGeom>
          <a:noFill/>
          <a:ln w="9525">
            <a:noFill/>
            <a:miter lim="800000"/>
            <a:headEnd/>
            <a:tailEnd/>
          </a:ln>
          <a:effectLst>
            <a:outerShdw dist="139700" dir="2700000" algn="tl" rotWithShape="0">
              <a:srgbClr val="333333">
                <a:alpha val="64999"/>
              </a:srgbClr>
            </a:outerShdw>
          </a:effectLst>
        </p:spPr>
      </p:pic>
      <p:sp>
        <p:nvSpPr>
          <p:cNvPr id="5" name="TextBox 4"/>
          <p:cNvSpPr txBox="1"/>
          <p:nvPr/>
        </p:nvSpPr>
        <p:spPr bwMode="auto">
          <a:xfrm rot="16200000">
            <a:off x="7552532" y="3191668"/>
            <a:ext cx="2438400" cy="169863"/>
          </a:xfrm>
          <a:prstGeom prst="rect">
            <a:avLst/>
          </a:prstGeom>
          <a:noFill/>
          <a:ln w="9525">
            <a:noFill/>
            <a:miter lim="800000"/>
            <a:headEnd/>
            <a:tailEnd/>
          </a:ln>
        </p:spPr>
        <p:txBody>
          <a:bodyPr>
            <a:spAutoFit/>
          </a:bodyPr>
          <a:lstStyle/>
          <a:p>
            <a:pPr>
              <a:defRPr/>
            </a:pPr>
            <a:r>
              <a:rPr lang="en-US" sz="500" dirty="0"/>
              <a:t>© 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trinity.jpg"/>
          <p:cNvPicPr>
            <a:picLocks noChangeAspect="1"/>
          </p:cNvPicPr>
          <p:nvPr/>
        </p:nvPicPr>
        <p:blipFill>
          <a:blip r:embed="rId3" cstate="print"/>
          <a:srcRect/>
          <a:stretch>
            <a:fillRect/>
          </a:stretch>
        </p:blipFill>
        <p:spPr bwMode="auto">
          <a:xfrm>
            <a:off x="4419600" y="2209800"/>
            <a:ext cx="4343400" cy="3824288"/>
          </a:xfrm>
          <a:prstGeom prst="rect">
            <a:avLst/>
          </a:prstGeom>
          <a:noFill/>
          <a:ln w="9525">
            <a:noFill/>
            <a:miter lim="800000"/>
            <a:headEnd/>
            <a:tailEnd/>
          </a:ln>
        </p:spPr>
      </p:pic>
      <p:sp>
        <p:nvSpPr>
          <p:cNvPr id="19459" name="Title 2"/>
          <p:cNvSpPr>
            <a:spLocks noGrp="1"/>
          </p:cNvSpPr>
          <p:nvPr>
            <p:ph type="title"/>
          </p:nvPr>
        </p:nvSpPr>
        <p:spPr/>
        <p:txBody>
          <a:bodyPr/>
          <a:lstStyle/>
          <a:p>
            <a:pPr eaLnBrk="1" hangingPunct="1"/>
            <a:r>
              <a:rPr lang="en-US" smtClean="0">
                <a:solidFill>
                  <a:srgbClr val="990033"/>
                </a:solidFill>
                <a:latin typeface="Arial" charset="0"/>
                <a:cs typeface="Arial" charset="0"/>
              </a:rPr>
              <a:t>Introduction to the Trinity</a:t>
            </a:r>
          </a:p>
        </p:txBody>
      </p:sp>
      <p:sp>
        <p:nvSpPr>
          <p:cNvPr id="2" name="Content Placeholder 3"/>
          <p:cNvSpPr>
            <a:spLocks noGrp="1"/>
          </p:cNvSpPr>
          <p:nvPr>
            <p:ph idx="1"/>
          </p:nvPr>
        </p:nvSpPr>
        <p:spPr>
          <a:xfrm>
            <a:off x="838200" y="1752600"/>
            <a:ext cx="4800600" cy="4373563"/>
          </a:xfrm>
        </p:spPr>
        <p:txBody>
          <a:bodyPr/>
          <a:lstStyle/>
          <a:p>
            <a:pPr eaLnBrk="1" hangingPunct="1">
              <a:buFont typeface="Arial" charset="0"/>
              <a:buNone/>
              <a:defRPr/>
            </a:pPr>
            <a:r>
              <a:rPr lang="en-US" dirty="0" smtClean="0">
                <a:latin typeface="Arial" charset="0"/>
                <a:cs typeface="Arial" charset="0"/>
              </a:rPr>
              <a:t>	</a:t>
            </a:r>
            <a:r>
              <a:rPr lang="en-US" sz="2400" dirty="0" smtClean="0">
                <a:latin typeface="Arial" charset="0"/>
                <a:cs typeface="Arial" charset="0"/>
              </a:rPr>
              <a:t>Many images and analogies throughout our Church’s history have tried to bring clarity to this mystery of faith.</a:t>
            </a:r>
          </a:p>
          <a:p>
            <a:pPr lvl="1" eaLnBrk="1" hangingPunct="1">
              <a:defRPr/>
            </a:pPr>
            <a:r>
              <a:rPr lang="en-US" sz="2000" dirty="0" smtClean="0">
                <a:solidFill>
                  <a:schemeClr val="accent6">
                    <a:lumMod val="75000"/>
                  </a:schemeClr>
                </a:solidFill>
                <a:latin typeface="Arial" charset="0"/>
                <a:cs typeface="Arial" charset="0"/>
              </a:rPr>
              <a:t>How can you explain the Trinity with three intersecting circles?</a:t>
            </a:r>
          </a:p>
          <a:p>
            <a:pPr lvl="1" eaLnBrk="1" hangingPunct="1">
              <a:defRPr/>
            </a:pPr>
            <a:endParaRPr lang="en-US" sz="2000" dirty="0" smtClean="0">
              <a:latin typeface="Arial" charset="0"/>
              <a:cs typeface="Arial" charset="0"/>
            </a:endParaRPr>
          </a:p>
        </p:txBody>
      </p:sp>
      <p:pic>
        <p:nvPicPr>
          <p:cNvPr id="5" name="Freeform 4"/>
          <p:cNvPicPr>
            <a:picLocks noChangeArrowheads="1"/>
          </p:cNvPicPr>
          <p:nvPr/>
        </p:nvPicPr>
        <p:blipFill>
          <a:blip r:embed="rId4" cstate="print"/>
          <a:srcRect/>
          <a:stretch>
            <a:fillRect/>
          </a:stretch>
        </p:blipFill>
        <p:spPr bwMode="auto">
          <a:xfrm>
            <a:off x="7235825" y="4395788"/>
            <a:ext cx="1341438" cy="109696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lstStyle/>
          <a:p>
            <a:pPr eaLnBrk="1" hangingPunct="1"/>
            <a:r>
              <a:rPr lang="en-US" smtClean="0">
                <a:solidFill>
                  <a:srgbClr val="990033"/>
                </a:solidFill>
                <a:latin typeface="Arial" charset="0"/>
                <a:cs typeface="Arial" charset="0"/>
              </a:rPr>
              <a:t>Introduction to the Trinity</a:t>
            </a:r>
          </a:p>
        </p:txBody>
      </p:sp>
      <p:sp>
        <p:nvSpPr>
          <p:cNvPr id="4" name="Content Placeholder 3"/>
          <p:cNvSpPr>
            <a:spLocks noGrp="1"/>
          </p:cNvSpPr>
          <p:nvPr>
            <p:ph idx="1"/>
          </p:nvPr>
        </p:nvSpPr>
        <p:spPr>
          <a:xfrm>
            <a:off x="1371600" y="1752600"/>
            <a:ext cx="7162800" cy="4373563"/>
          </a:xfrm>
        </p:spPr>
        <p:txBody>
          <a:bodyPr rtlCol="0">
            <a:normAutofit/>
          </a:bodyPr>
          <a:lstStyle/>
          <a:p>
            <a:pPr eaLnBrk="1" fontAlgn="auto" hangingPunct="1">
              <a:spcAft>
                <a:spcPts val="0"/>
              </a:spcAft>
              <a:buFont typeface="Arial" pitchFamily="34" charset="0"/>
              <a:buChar char="•"/>
              <a:defRPr/>
            </a:pPr>
            <a:r>
              <a:rPr lang="en-US" sz="2400" dirty="0" smtClean="0"/>
              <a:t>The concept of the Holy Trinity is also expressed in the Scriptures.</a:t>
            </a:r>
          </a:p>
          <a:p>
            <a:pPr lvl="1" eaLnBrk="1" fontAlgn="auto" hangingPunct="1">
              <a:spcAft>
                <a:spcPts val="0"/>
              </a:spcAft>
              <a:buFont typeface="Arial" pitchFamily="34" charset="0"/>
              <a:buChar char="–"/>
              <a:defRPr/>
            </a:pPr>
            <a:r>
              <a:rPr lang="en-US" sz="2000" dirty="0" smtClean="0">
                <a:solidFill>
                  <a:schemeClr val="accent2">
                    <a:lumMod val="75000"/>
                  </a:schemeClr>
                </a:solidFill>
              </a:rPr>
              <a:t>“Go, therefore, and make disciples of all nations, baptizing them in the name of the Father, and of the Son, and of the Holy Spirit” </a:t>
            </a:r>
            <a:r>
              <a:rPr lang="en-US" sz="2000" dirty="0" smtClean="0"/>
              <a:t>(Matthew 28:19).</a:t>
            </a:r>
          </a:p>
          <a:p>
            <a:pPr lvl="1" eaLnBrk="1" fontAlgn="auto" hangingPunct="1">
              <a:spcAft>
                <a:spcPts val="0"/>
              </a:spcAft>
              <a:buFont typeface="Arial" pitchFamily="34" charset="0"/>
              <a:buChar char="–"/>
              <a:defRPr/>
            </a:pPr>
            <a:r>
              <a:rPr lang="en-US" sz="2000" dirty="0" smtClean="0">
                <a:solidFill>
                  <a:schemeClr val="tx2">
                    <a:lumMod val="75000"/>
                  </a:schemeClr>
                </a:solidFill>
              </a:rPr>
              <a:t>“The grace of the Lord Jesus Christ and the love of God and the fellowship of the holy Spirit be with all of you” </a:t>
            </a:r>
            <a:r>
              <a:rPr lang="en-US" sz="2000" dirty="0" smtClean="0"/>
              <a:t>(2 Corinthians 13:13).</a:t>
            </a:r>
          </a:p>
          <a:p>
            <a:pPr eaLnBrk="1" fontAlgn="auto" hangingPunct="1">
              <a:spcAft>
                <a:spcPts val="0"/>
              </a:spcAft>
              <a:buFont typeface="Arial" pitchFamily="34" charset="0"/>
              <a:buChar char="•"/>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pPr eaLnBrk="1" hangingPunct="1"/>
            <a:r>
              <a:rPr lang="en-US" smtClean="0">
                <a:solidFill>
                  <a:srgbClr val="990033"/>
                </a:solidFill>
                <a:latin typeface="Arial" charset="0"/>
                <a:cs typeface="Arial" charset="0"/>
              </a:rPr>
              <a:t>Introduction to the Trinity</a:t>
            </a:r>
          </a:p>
        </p:txBody>
      </p:sp>
      <p:sp>
        <p:nvSpPr>
          <p:cNvPr id="21507" name="Content Placeholder 3"/>
          <p:cNvSpPr>
            <a:spLocks noGrp="1"/>
          </p:cNvSpPr>
          <p:nvPr>
            <p:ph idx="1"/>
          </p:nvPr>
        </p:nvSpPr>
        <p:spPr/>
        <p:txBody>
          <a:bodyPr/>
          <a:lstStyle/>
          <a:p>
            <a:pPr eaLnBrk="1" hangingPunct="1"/>
            <a:r>
              <a:rPr lang="en-US" dirty="0">
                <a:latin typeface="Arial" charset="0"/>
                <a:cs typeface="Arial" charset="0"/>
              </a:rPr>
              <a:t>The doctrine of the Trinity is part of Sacred Tradition. The doctrine was clarified and taught by several of the early Church councils.</a:t>
            </a:r>
          </a:p>
          <a:p>
            <a:pPr lvl="1" eaLnBrk="1" hangingPunct="1"/>
            <a:r>
              <a:rPr lang="en-US" dirty="0">
                <a:solidFill>
                  <a:srgbClr val="00B050"/>
                </a:solidFill>
                <a:latin typeface="Arial" charset="0"/>
                <a:cs typeface="Arial" charset="0"/>
              </a:rPr>
              <a:t>First Council of Nicaea (AD 325)</a:t>
            </a:r>
            <a:r>
              <a:rPr lang="en-US" dirty="0">
                <a:latin typeface="Arial" charset="0"/>
                <a:cs typeface="Arial" charset="0"/>
              </a:rPr>
              <a:t>—adopted the original Nicene Creed to explain that Jesus is truly God</a:t>
            </a:r>
          </a:p>
          <a:p>
            <a:pPr lvl="1" eaLnBrk="1" hangingPunct="1"/>
            <a:r>
              <a:rPr lang="en-US" dirty="0">
                <a:solidFill>
                  <a:srgbClr val="00B050"/>
                </a:solidFill>
                <a:latin typeface="Arial" charset="0"/>
                <a:cs typeface="Arial" charset="0"/>
              </a:rPr>
              <a:t>First Council of Constantinople (AD 381)</a:t>
            </a:r>
            <a:r>
              <a:rPr lang="en-US" dirty="0">
                <a:latin typeface="Arial" charset="0"/>
                <a:cs typeface="Arial" charset="0"/>
              </a:rPr>
              <a:t>—revised the Nicene Creed to assert the Holy Spirit’s divinity and place in the Trinity. This Creed is the one we know today.</a:t>
            </a:r>
          </a:p>
          <a:p>
            <a:pPr lvl="1" eaLnBrk="1" hangingPunct="1"/>
            <a:r>
              <a:rPr lang="en-US" dirty="0">
                <a:solidFill>
                  <a:srgbClr val="00B050"/>
                </a:solidFill>
                <a:latin typeface="Arial" charset="0"/>
                <a:cs typeface="Arial" charset="0"/>
              </a:rPr>
              <a:t>Council of Ephesus (AD 431)</a:t>
            </a:r>
            <a:r>
              <a:rPr lang="en-US" dirty="0">
                <a:latin typeface="Arial" charset="0"/>
                <a:cs typeface="Arial" charset="0"/>
              </a:rPr>
              <a:t>—reaffirmed the Nicene Creed’s teaching that Jesus Christ is both human and divine in one nature</a:t>
            </a:r>
          </a:p>
          <a:p>
            <a:pPr lvl="1" eaLnBrk="1" hangingPunct="1"/>
            <a:r>
              <a:rPr lang="en-US" dirty="0">
                <a:solidFill>
                  <a:srgbClr val="00B050"/>
                </a:solidFill>
                <a:latin typeface="Arial" charset="0"/>
                <a:cs typeface="Arial" charset="0"/>
              </a:rPr>
              <a:t>Council of Chalcedon (AD 451)</a:t>
            </a:r>
            <a:r>
              <a:rPr lang="en-US" dirty="0">
                <a:latin typeface="Arial" charset="0"/>
                <a:cs typeface="Arial" charset="0"/>
              </a:rPr>
              <a:t>—reasserted the full divinity and full humanity of Jesus, the Second Person of the </a:t>
            </a:r>
            <a:r>
              <a:rPr lang="en-US" dirty="0" smtClean="0">
                <a:latin typeface="Arial" charset="0"/>
                <a:cs typeface="Arial" charset="0"/>
              </a:rPr>
              <a:t>Trinity</a:t>
            </a:r>
            <a:endParaRPr lang="en-US" dirty="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fade">
                                      <p:cBhvr>
                                        <p:cTn id="22" dur="500"/>
                                        <p:tgtEl>
                                          <p:spTgt spid="21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fade">
                                      <p:cBhvr>
                                        <p:cTn id="27"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pPr eaLnBrk="1" hangingPunct="1"/>
            <a:r>
              <a:rPr lang="en-US" smtClean="0">
                <a:solidFill>
                  <a:srgbClr val="990033"/>
                </a:solidFill>
                <a:latin typeface="Arial" charset="0"/>
                <a:cs typeface="Arial" charset="0"/>
              </a:rPr>
              <a:t>Introduction to the Trinity</a:t>
            </a:r>
          </a:p>
        </p:txBody>
      </p:sp>
      <p:sp>
        <p:nvSpPr>
          <p:cNvPr id="22531" name="Content Placeholder 3"/>
          <p:cNvSpPr>
            <a:spLocks noGrp="1"/>
          </p:cNvSpPr>
          <p:nvPr>
            <p:ph idx="1"/>
          </p:nvPr>
        </p:nvSpPr>
        <p:spPr/>
        <p:txBody>
          <a:bodyPr/>
          <a:lstStyle/>
          <a:p>
            <a:pPr eaLnBrk="1" hangingPunct="1"/>
            <a:r>
              <a:rPr lang="en-US" sz="2800" smtClean="0">
                <a:latin typeface="Arial" charset="0"/>
                <a:cs typeface="Arial" charset="0"/>
              </a:rPr>
              <a:t>The doctrine of the Trinity</a:t>
            </a:r>
          </a:p>
          <a:p>
            <a:pPr lvl="1" eaLnBrk="1" hangingPunct="1"/>
            <a:r>
              <a:rPr lang="en-US" sz="2400" smtClean="0">
                <a:latin typeface="Arial" charset="0"/>
                <a:cs typeface="Arial" charset="0"/>
              </a:rPr>
              <a:t>distinguishes Christianity from other monotheistic religions</a:t>
            </a:r>
          </a:p>
          <a:p>
            <a:pPr lvl="1" eaLnBrk="1" hangingPunct="1"/>
            <a:r>
              <a:rPr lang="en-US" sz="2400" smtClean="0">
                <a:latin typeface="Arial" charset="0"/>
                <a:cs typeface="Arial" charset="0"/>
              </a:rPr>
              <a:t>unifies mainstream Christians</a:t>
            </a:r>
          </a:p>
          <a:p>
            <a:pPr eaLnBrk="1" hangingPunct="1"/>
            <a:endParaRPr lang="en-US"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pPr eaLnBrk="1" hangingPunct="1"/>
            <a:r>
              <a:rPr lang="en-US" smtClean="0">
                <a:solidFill>
                  <a:srgbClr val="990033"/>
                </a:solidFill>
                <a:latin typeface="Arial" charset="0"/>
                <a:cs typeface="Arial" charset="0"/>
              </a:rPr>
              <a:t>Introduction to the Trinity</a:t>
            </a:r>
          </a:p>
        </p:txBody>
      </p:sp>
      <p:sp>
        <p:nvSpPr>
          <p:cNvPr id="23555" name="Content Placeholder 3"/>
          <p:cNvSpPr>
            <a:spLocks noGrp="1"/>
          </p:cNvSpPr>
          <p:nvPr>
            <p:ph idx="1"/>
          </p:nvPr>
        </p:nvSpPr>
        <p:spPr/>
        <p:txBody>
          <a:bodyPr/>
          <a:lstStyle/>
          <a:p>
            <a:pPr eaLnBrk="1" hangingPunct="1">
              <a:buFont typeface="Arial" charset="0"/>
              <a:buNone/>
            </a:pPr>
            <a:r>
              <a:rPr lang="en-US" sz="2400" smtClean="0">
                <a:latin typeface="Arial" charset="0"/>
                <a:cs typeface="Arial" charset="0"/>
              </a:rPr>
              <a:t>	With every prayer we pray and every sacrament we celebrate, we act in the name of this Triune God—Father, Son, and Holy Spirit.</a:t>
            </a:r>
          </a:p>
          <a:p>
            <a:pPr eaLnBrk="1" hangingPunct="1">
              <a:buFont typeface="Arial" charset="0"/>
              <a:buNone/>
            </a:pPr>
            <a:endParaRPr lang="en-US"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ublevtrinity-wikimedia.gif"/>
          <p:cNvPicPr>
            <a:picLocks noChangeAspect="1" noChangeArrowheads="1"/>
          </p:cNvPicPr>
          <p:nvPr/>
        </p:nvPicPr>
        <p:blipFill>
          <a:blip r:embed="rId3" cstate="print"/>
          <a:srcRect/>
          <a:stretch>
            <a:fillRect/>
          </a:stretch>
        </p:blipFill>
        <p:spPr bwMode="auto">
          <a:xfrm>
            <a:off x="2054225" y="841375"/>
            <a:ext cx="4438650" cy="5718175"/>
          </a:xfrm>
          <a:prstGeom prst="rect">
            <a:avLst/>
          </a:prstGeom>
          <a:noFill/>
        </p:spPr>
      </p:pic>
      <p:sp>
        <p:nvSpPr>
          <p:cNvPr id="24579" name="TextBox 4"/>
          <p:cNvSpPr txBox="1">
            <a:spLocks noChangeArrowheads="1"/>
          </p:cNvSpPr>
          <p:nvPr/>
        </p:nvSpPr>
        <p:spPr bwMode="auto">
          <a:xfrm>
            <a:off x="2209800" y="6400800"/>
            <a:ext cx="1676400" cy="169863"/>
          </a:xfrm>
          <a:prstGeom prst="rect">
            <a:avLst/>
          </a:prstGeom>
          <a:noFill/>
          <a:ln w="9525">
            <a:noFill/>
            <a:miter lim="800000"/>
            <a:headEnd/>
            <a:tailEnd/>
          </a:ln>
        </p:spPr>
        <p:txBody>
          <a:bodyPr>
            <a:spAutoFit/>
          </a:bodyPr>
          <a:lstStyle/>
          <a:p>
            <a:r>
              <a:rPr lang="en-US" sz="500">
                <a:latin typeface="Calibri" pitchFamily="34" charset="0"/>
              </a:rPr>
              <a:t>Image in public domain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blevtrinity-wikimedia.gif"/>
          <p:cNvPicPr>
            <a:picLocks noChangeAspect="1" noChangeArrowheads="1"/>
          </p:cNvPicPr>
          <p:nvPr/>
        </p:nvPicPr>
        <p:blipFill>
          <a:blip r:embed="rId3" cstate="print"/>
          <a:srcRect/>
          <a:stretch>
            <a:fillRect/>
          </a:stretch>
        </p:blipFill>
        <p:spPr bwMode="auto">
          <a:xfrm>
            <a:off x="2054225" y="841375"/>
            <a:ext cx="4438650" cy="5718175"/>
          </a:xfrm>
          <a:prstGeom prst="rect">
            <a:avLst/>
          </a:prstGeom>
          <a:noFill/>
        </p:spPr>
      </p:pic>
      <p:sp>
        <p:nvSpPr>
          <p:cNvPr id="9219" name="TextBox 4"/>
          <p:cNvSpPr txBox="1">
            <a:spLocks noChangeArrowheads="1"/>
          </p:cNvSpPr>
          <p:nvPr/>
        </p:nvSpPr>
        <p:spPr bwMode="auto">
          <a:xfrm>
            <a:off x="2209800" y="6400800"/>
            <a:ext cx="1676400" cy="169863"/>
          </a:xfrm>
          <a:prstGeom prst="rect">
            <a:avLst/>
          </a:prstGeom>
          <a:noFill/>
          <a:ln w="9525">
            <a:noFill/>
            <a:miter lim="800000"/>
            <a:headEnd/>
            <a:tailEnd/>
          </a:ln>
        </p:spPr>
        <p:txBody>
          <a:bodyPr>
            <a:spAutoFit/>
          </a:bodyPr>
          <a:lstStyle/>
          <a:p>
            <a:r>
              <a:rPr lang="en-US" sz="500">
                <a:latin typeface="Calibri" pitchFamily="34" charset="0"/>
              </a:rPr>
              <a:t>Image in public domain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pPr eaLnBrk="1" hangingPunct="1"/>
            <a:r>
              <a:rPr lang="en-US" smtClean="0">
                <a:solidFill>
                  <a:srgbClr val="990033"/>
                </a:solidFill>
                <a:latin typeface="Arial" charset="0"/>
                <a:cs typeface="Arial" charset="0"/>
              </a:rPr>
              <a:t>Introduction to the Trinity</a:t>
            </a:r>
          </a:p>
        </p:txBody>
      </p:sp>
      <p:sp>
        <p:nvSpPr>
          <p:cNvPr id="9219" name="Text Placeholder 1"/>
          <p:cNvSpPr>
            <a:spLocks noGrp="1"/>
          </p:cNvSpPr>
          <p:nvPr>
            <p:ph idx="1"/>
          </p:nvPr>
        </p:nvSpPr>
        <p:spPr>
          <a:xfrm>
            <a:off x="1371600" y="1752600"/>
            <a:ext cx="3581400" cy="4373563"/>
          </a:xfrm>
        </p:spPr>
        <p:txBody>
          <a:bodyPr/>
          <a:lstStyle/>
          <a:p>
            <a:pPr eaLnBrk="1" hangingPunct="1">
              <a:defRPr/>
            </a:pPr>
            <a:r>
              <a:rPr lang="en-US" sz="2400" dirty="0" smtClean="0">
                <a:latin typeface="Arial" charset="0"/>
                <a:cs typeface="Arial" charset="0"/>
              </a:rPr>
              <a:t>What is </a:t>
            </a:r>
            <a:r>
              <a:rPr lang="en-US" sz="2400" dirty="0" smtClean="0">
                <a:solidFill>
                  <a:schemeClr val="accent5">
                    <a:lumMod val="75000"/>
                  </a:schemeClr>
                </a:solidFill>
                <a:latin typeface="Arial" charset="0"/>
                <a:cs typeface="Arial" charset="0"/>
              </a:rPr>
              <a:t>monotheism</a:t>
            </a:r>
            <a:r>
              <a:rPr lang="en-US" sz="2400" dirty="0" smtClean="0">
                <a:latin typeface="Arial" charset="0"/>
                <a:cs typeface="Arial" charset="0"/>
              </a:rPr>
              <a:t>?</a:t>
            </a:r>
          </a:p>
          <a:p>
            <a:pPr lvl="1" eaLnBrk="1" hangingPunct="1">
              <a:defRPr/>
            </a:pPr>
            <a:r>
              <a:rPr lang="en-US" sz="2000" dirty="0" smtClean="0">
                <a:latin typeface="Arial" charset="0"/>
                <a:cs typeface="Arial" charset="0"/>
              </a:rPr>
              <a:t>the belief in and worship of only one God</a:t>
            </a:r>
          </a:p>
          <a:p>
            <a:pPr lvl="1" eaLnBrk="1" hangingPunct="1">
              <a:defRPr/>
            </a:pPr>
            <a:r>
              <a:rPr lang="en-US" sz="2000" dirty="0" smtClean="0">
                <a:latin typeface="Arial" charset="0"/>
                <a:cs typeface="Arial" charset="0"/>
              </a:rPr>
              <a:t>began with the Covenant between God and Abraham</a:t>
            </a:r>
          </a:p>
          <a:p>
            <a:pPr lvl="1" eaLnBrk="1" hangingPunct="1">
              <a:defRPr/>
            </a:pPr>
            <a:r>
              <a:rPr lang="en-US" sz="2000" dirty="0" smtClean="0">
                <a:latin typeface="Arial" charset="0"/>
                <a:cs typeface="Arial" charset="0"/>
              </a:rPr>
              <a:t>grew through Abraham, Sarah, and their descendants</a:t>
            </a:r>
          </a:p>
          <a:p>
            <a:pPr eaLnBrk="1" hangingPunct="1">
              <a:defRPr/>
            </a:pPr>
            <a:endParaRPr lang="en-US" dirty="0" smtClean="0">
              <a:latin typeface="Arial" charset="0"/>
              <a:cs typeface="Arial" charset="0"/>
            </a:endParaRPr>
          </a:p>
        </p:txBody>
      </p:sp>
      <p:pic>
        <p:nvPicPr>
          <p:cNvPr id="4" name="Picture 3" descr="Sarah_Abraham-wikimedia.jpg"/>
          <p:cNvPicPr>
            <a:picLocks noChangeAspect="1" noChangeArrowheads="1"/>
          </p:cNvPicPr>
          <p:nvPr/>
        </p:nvPicPr>
        <p:blipFill>
          <a:blip r:embed="rId3" cstate="print"/>
          <a:srcRect/>
          <a:stretch>
            <a:fillRect/>
          </a:stretch>
        </p:blipFill>
        <p:spPr bwMode="auto">
          <a:xfrm>
            <a:off x="5456238" y="1163638"/>
            <a:ext cx="3449637" cy="5694362"/>
          </a:xfrm>
          <a:prstGeom prst="rect">
            <a:avLst/>
          </a:prstGeom>
          <a:noFill/>
        </p:spPr>
      </p:pic>
      <p:sp>
        <p:nvSpPr>
          <p:cNvPr id="10245" name="TextBox 4"/>
          <p:cNvSpPr txBox="1">
            <a:spLocks noChangeArrowheads="1"/>
          </p:cNvSpPr>
          <p:nvPr/>
        </p:nvSpPr>
        <p:spPr bwMode="auto">
          <a:xfrm rot="-5400000">
            <a:off x="8085932" y="4182268"/>
            <a:ext cx="1676400" cy="169863"/>
          </a:xfrm>
          <a:prstGeom prst="rect">
            <a:avLst/>
          </a:prstGeom>
          <a:noFill/>
          <a:ln w="9525">
            <a:noFill/>
            <a:miter lim="800000"/>
            <a:headEnd/>
            <a:tailEnd/>
          </a:ln>
        </p:spPr>
        <p:txBody>
          <a:bodyPr>
            <a:spAutoFit/>
          </a:bodyPr>
          <a:lstStyle/>
          <a:p>
            <a:r>
              <a:rPr lang="en-US" sz="500">
                <a:latin typeface="Calibri" pitchFamily="34" charset="0"/>
              </a:rPr>
              <a:t>Image in public domain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pPr eaLnBrk="1" hangingPunct="1"/>
            <a:r>
              <a:rPr lang="en-US" smtClean="0">
                <a:solidFill>
                  <a:srgbClr val="990033"/>
                </a:solidFill>
                <a:latin typeface="Arial" charset="0"/>
                <a:cs typeface="Arial" charset="0"/>
              </a:rPr>
              <a:t>Introduction to the Trinity</a:t>
            </a:r>
          </a:p>
        </p:txBody>
      </p:sp>
      <p:sp>
        <p:nvSpPr>
          <p:cNvPr id="10243" name="Content Placeholder 3"/>
          <p:cNvSpPr>
            <a:spLocks noGrp="1"/>
          </p:cNvSpPr>
          <p:nvPr>
            <p:ph idx="1"/>
          </p:nvPr>
        </p:nvSpPr>
        <p:spPr>
          <a:xfrm>
            <a:off x="2438400" y="1752600"/>
            <a:ext cx="6248400" cy="4373563"/>
          </a:xfrm>
        </p:spPr>
        <p:txBody>
          <a:bodyPr/>
          <a:lstStyle/>
          <a:p>
            <a:pPr eaLnBrk="1" hangingPunct="1">
              <a:buFont typeface="Arial" charset="0"/>
              <a:buNone/>
            </a:pPr>
            <a:r>
              <a:rPr lang="en-US" sz="2400" smtClean="0">
                <a:latin typeface="Arial" charset="0"/>
                <a:cs typeface="Arial" charset="0"/>
              </a:rPr>
              <a:t>	We share our belief in this one God—and our commitment to monotheism—with </a:t>
            </a:r>
            <a:br>
              <a:rPr lang="en-US" sz="2400" smtClean="0">
                <a:latin typeface="Arial" charset="0"/>
                <a:cs typeface="Arial" charset="0"/>
              </a:rPr>
            </a:br>
            <a:r>
              <a:rPr lang="en-US" sz="2400" smtClean="0">
                <a:latin typeface="Arial" charset="0"/>
                <a:cs typeface="Arial" charset="0"/>
              </a:rPr>
              <a:t>		Judaism and Islam.</a:t>
            </a:r>
          </a:p>
          <a:p>
            <a:pPr eaLnBrk="1" hangingPunct="1"/>
            <a:endParaRPr lang="en-US" smtClean="0">
              <a:latin typeface="Arial" charset="0"/>
              <a:cs typeface="Arial" charset="0"/>
            </a:endParaRPr>
          </a:p>
        </p:txBody>
      </p:sp>
      <p:pic>
        <p:nvPicPr>
          <p:cNvPr id="11268" name="Picture 3" descr="ReligiousSymbols-wikimedia.svg"/>
          <p:cNvPicPr>
            <a:picLocks noChangeAspect="1"/>
          </p:cNvPicPr>
          <p:nvPr/>
        </p:nvPicPr>
        <p:blipFill>
          <a:blip r:embed="rId3" cstate="print"/>
          <a:srcRect/>
          <a:stretch>
            <a:fillRect/>
          </a:stretch>
        </p:blipFill>
        <p:spPr bwMode="auto">
          <a:xfrm>
            <a:off x="304800" y="1676400"/>
            <a:ext cx="5943600" cy="5114925"/>
          </a:xfrm>
          <a:prstGeom prst="rect">
            <a:avLst/>
          </a:prstGeom>
          <a:noFill/>
          <a:ln w="9525">
            <a:noFill/>
            <a:miter lim="800000"/>
            <a:headEnd/>
            <a:tailEnd/>
          </a:ln>
        </p:spPr>
      </p:pic>
      <p:sp>
        <p:nvSpPr>
          <p:cNvPr id="11269" name="TextBox 4"/>
          <p:cNvSpPr txBox="1">
            <a:spLocks noChangeArrowheads="1"/>
          </p:cNvSpPr>
          <p:nvPr/>
        </p:nvSpPr>
        <p:spPr bwMode="auto">
          <a:xfrm rot="-5400000">
            <a:off x="-677068" y="4334668"/>
            <a:ext cx="1676400" cy="169863"/>
          </a:xfrm>
          <a:prstGeom prst="rect">
            <a:avLst/>
          </a:prstGeom>
          <a:noFill/>
          <a:ln w="9525">
            <a:noFill/>
            <a:miter lim="800000"/>
            <a:headEnd/>
            <a:tailEnd/>
          </a:ln>
        </p:spPr>
        <p:txBody>
          <a:bodyPr>
            <a:spAutoFit/>
          </a:bodyPr>
          <a:lstStyle/>
          <a:p>
            <a:r>
              <a:rPr lang="en-US" sz="500">
                <a:latin typeface="Calibri" pitchFamily="34" charset="0"/>
              </a:rPr>
              <a:t>Image in public domain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pPr eaLnBrk="1" hangingPunct="1"/>
            <a:r>
              <a:rPr lang="en-US" smtClean="0">
                <a:solidFill>
                  <a:srgbClr val="990033"/>
                </a:solidFill>
                <a:latin typeface="Arial" charset="0"/>
                <a:cs typeface="Arial" charset="0"/>
              </a:rPr>
              <a:t>Introduction to the Trinity</a:t>
            </a:r>
          </a:p>
        </p:txBody>
      </p:sp>
      <p:sp>
        <p:nvSpPr>
          <p:cNvPr id="11267" name="Content Placeholder 3"/>
          <p:cNvSpPr>
            <a:spLocks noGrp="1"/>
          </p:cNvSpPr>
          <p:nvPr>
            <p:ph idx="1"/>
          </p:nvPr>
        </p:nvSpPr>
        <p:spPr/>
        <p:txBody>
          <a:bodyPr/>
          <a:lstStyle/>
          <a:p>
            <a:pPr eaLnBrk="1" hangingPunct="1"/>
            <a:r>
              <a:rPr lang="en-US" sz="2100" dirty="0" smtClean="0">
                <a:latin typeface="Arial" charset="0"/>
                <a:cs typeface="Arial" charset="0"/>
              </a:rPr>
              <a:t>Catholic Christians pray “in the name of the Father, and of the Son, and of the Holy Spirit.” This may lead some to think that Catholics worship three gods, not one.</a:t>
            </a:r>
          </a:p>
          <a:p>
            <a:pPr eaLnBrk="1" hangingPunct="1"/>
            <a:r>
              <a:rPr lang="en-US" sz="2100" dirty="0" smtClean="0">
                <a:latin typeface="Arial" charset="0"/>
                <a:cs typeface="Arial" charset="0"/>
              </a:rPr>
              <a:t>Catholics have always affirmed the truth that God is one.</a:t>
            </a:r>
          </a:p>
          <a:p>
            <a:pPr eaLnBrk="1" hangingPunct="1"/>
            <a:r>
              <a:rPr lang="en-US" sz="2100" smtClean="0">
                <a:latin typeface="Arial" charset="0"/>
                <a:cs typeface="Arial" charset="0"/>
              </a:rPr>
              <a:t>“I </a:t>
            </a:r>
            <a:r>
              <a:rPr lang="en-US" sz="2100" dirty="0" smtClean="0">
                <a:latin typeface="Arial" charset="0"/>
                <a:cs typeface="Arial" charset="0"/>
              </a:rPr>
              <a:t>believe in one God” (Nicene Creed).</a:t>
            </a:r>
          </a:p>
          <a:p>
            <a:pPr eaLnBrk="1" hangingPunct="1"/>
            <a:endParaRPr lang="en-US" dirty="0" smtClean="0">
              <a:latin typeface="Arial" charset="0"/>
              <a:cs typeface="Arial" charset="0"/>
            </a:endParaRPr>
          </a:p>
        </p:txBody>
      </p:sp>
      <p:pic>
        <p:nvPicPr>
          <p:cNvPr id="4" name="Picture 3" descr="signofthecross-wikimedia.jpg"/>
          <p:cNvPicPr>
            <a:picLocks noChangeAspect="1" noChangeArrowheads="1"/>
          </p:cNvPicPr>
          <p:nvPr/>
        </p:nvPicPr>
        <p:blipFill>
          <a:blip r:embed="rId3" cstate="print"/>
          <a:srcRect/>
          <a:stretch>
            <a:fillRect/>
          </a:stretch>
        </p:blipFill>
        <p:spPr bwMode="auto">
          <a:xfrm>
            <a:off x="2713038" y="3694113"/>
            <a:ext cx="3590925" cy="2981325"/>
          </a:xfrm>
          <a:prstGeom prst="rect">
            <a:avLst/>
          </a:prstGeom>
          <a:noFill/>
        </p:spPr>
      </p:pic>
      <p:pic>
        <p:nvPicPr>
          <p:cNvPr id="5" name="TextBox 4"/>
          <p:cNvPicPr>
            <a:picLocks noChangeArrowheads="1"/>
          </p:cNvPicPr>
          <p:nvPr/>
        </p:nvPicPr>
        <p:blipFill>
          <a:blip r:embed="rId4" cstate="print"/>
          <a:srcRect/>
          <a:stretch>
            <a:fillRect/>
          </a:stretch>
        </p:blipFill>
        <p:spPr bwMode="auto">
          <a:xfrm>
            <a:off x="4035425" y="6430963"/>
            <a:ext cx="927100" cy="18256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10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10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p:txBody>
          <a:bodyPr/>
          <a:lstStyle/>
          <a:p>
            <a:pPr eaLnBrk="1" hangingPunct="1"/>
            <a:r>
              <a:rPr lang="en-US" smtClean="0">
                <a:solidFill>
                  <a:srgbClr val="990033"/>
                </a:solidFill>
                <a:latin typeface="Arial" charset="0"/>
                <a:cs typeface="Arial" charset="0"/>
              </a:rPr>
              <a:t>Introduction to the Trinity</a:t>
            </a:r>
          </a:p>
        </p:txBody>
      </p:sp>
      <p:sp>
        <p:nvSpPr>
          <p:cNvPr id="12291" name="Content Placeholder 3"/>
          <p:cNvSpPr>
            <a:spLocks noGrp="1"/>
          </p:cNvSpPr>
          <p:nvPr>
            <p:ph idx="1"/>
          </p:nvPr>
        </p:nvSpPr>
        <p:spPr>
          <a:xfrm>
            <a:off x="1371600" y="1752600"/>
            <a:ext cx="4800600" cy="3124200"/>
          </a:xfrm>
        </p:spPr>
        <p:txBody>
          <a:bodyPr/>
          <a:lstStyle/>
          <a:p>
            <a:pPr eaLnBrk="1" hangingPunct="1">
              <a:defRPr/>
            </a:pPr>
            <a:r>
              <a:rPr lang="en-US" sz="2400" dirty="0" smtClean="0">
                <a:latin typeface="Arial" charset="0"/>
                <a:cs typeface="Arial" charset="0"/>
              </a:rPr>
              <a:t>What is the Trinity?</a:t>
            </a:r>
            <a:endParaRPr lang="en-US" dirty="0" smtClean="0">
              <a:latin typeface="Arial" charset="0"/>
              <a:cs typeface="Arial" charset="0"/>
            </a:endParaRPr>
          </a:p>
          <a:p>
            <a:pPr lvl="1" eaLnBrk="1" hangingPunct="1">
              <a:defRPr/>
            </a:pPr>
            <a:r>
              <a:rPr lang="en-US" sz="2000" dirty="0" smtClean="0">
                <a:latin typeface="Arial" charset="0"/>
                <a:cs typeface="Arial" charset="0"/>
              </a:rPr>
              <a:t>comes from the Latin </a:t>
            </a:r>
            <a:r>
              <a:rPr lang="en-US" sz="2000" i="1" dirty="0" err="1" smtClean="0">
                <a:solidFill>
                  <a:schemeClr val="accent4">
                    <a:lumMod val="75000"/>
                  </a:schemeClr>
                </a:solidFill>
                <a:latin typeface="Arial" charset="0"/>
                <a:cs typeface="Arial" charset="0"/>
              </a:rPr>
              <a:t>trinus</a:t>
            </a:r>
            <a:r>
              <a:rPr lang="en-US" sz="2000" i="1" dirty="0" smtClean="0">
                <a:solidFill>
                  <a:schemeClr val="accent4">
                    <a:lumMod val="75000"/>
                  </a:schemeClr>
                </a:solidFill>
                <a:latin typeface="Arial" charset="0"/>
                <a:cs typeface="Arial" charset="0"/>
              </a:rPr>
              <a:t>,</a:t>
            </a:r>
            <a:r>
              <a:rPr lang="en-US" sz="2000" dirty="0" smtClean="0">
                <a:latin typeface="Arial" charset="0"/>
                <a:cs typeface="Arial" charset="0"/>
              </a:rPr>
              <a:t> meaning “threefold”</a:t>
            </a:r>
          </a:p>
          <a:p>
            <a:pPr lvl="1" eaLnBrk="1" hangingPunct="1">
              <a:defRPr/>
            </a:pPr>
            <a:r>
              <a:rPr lang="en-US" sz="2000" dirty="0" smtClean="0">
                <a:latin typeface="Arial" charset="0"/>
                <a:cs typeface="Arial" charset="0"/>
              </a:rPr>
              <a:t>refers to the central mystery of </a:t>
            </a:r>
            <a:br>
              <a:rPr lang="en-US" sz="2000" dirty="0" smtClean="0">
                <a:latin typeface="Arial" charset="0"/>
                <a:cs typeface="Arial" charset="0"/>
              </a:rPr>
            </a:br>
            <a:r>
              <a:rPr lang="en-US" sz="2000" dirty="0" smtClean="0">
                <a:latin typeface="Arial" charset="0"/>
                <a:cs typeface="Arial" charset="0"/>
              </a:rPr>
              <a:t>the Christian faith</a:t>
            </a:r>
          </a:p>
          <a:p>
            <a:pPr lvl="1" eaLnBrk="1" hangingPunct="1">
              <a:defRPr/>
            </a:pPr>
            <a:r>
              <a:rPr lang="en-US" sz="2000" dirty="0" smtClean="0">
                <a:solidFill>
                  <a:schemeClr val="accent4">
                    <a:lumMod val="75000"/>
                  </a:schemeClr>
                </a:solidFill>
                <a:latin typeface="Arial" charset="0"/>
                <a:cs typeface="Arial" charset="0"/>
              </a:rPr>
              <a:t>mystery</a:t>
            </a:r>
            <a:r>
              <a:rPr lang="en-US" sz="2000" dirty="0" smtClean="0">
                <a:latin typeface="Arial" charset="0"/>
                <a:cs typeface="Arial" charset="0"/>
              </a:rPr>
              <a:t>—God exists as </a:t>
            </a:r>
            <a:br>
              <a:rPr lang="en-US" sz="2000" dirty="0" smtClean="0">
                <a:latin typeface="Arial" charset="0"/>
                <a:cs typeface="Arial" charset="0"/>
              </a:rPr>
            </a:br>
            <a:r>
              <a:rPr lang="en-US" sz="2000" dirty="0" smtClean="0">
                <a:latin typeface="Arial" charset="0"/>
                <a:cs typeface="Arial" charset="0"/>
              </a:rPr>
              <a:t>a communion of three </a:t>
            </a:r>
            <a:br>
              <a:rPr lang="en-US" sz="2000" dirty="0" smtClean="0">
                <a:latin typeface="Arial" charset="0"/>
                <a:cs typeface="Arial" charset="0"/>
              </a:rPr>
            </a:br>
            <a:r>
              <a:rPr lang="en-US" sz="2000" dirty="0" smtClean="0">
                <a:latin typeface="Arial" charset="0"/>
                <a:cs typeface="Arial" charset="0"/>
              </a:rPr>
              <a:t>distinct and interrelated </a:t>
            </a:r>
            <a:br>
              <a:rPr lang="en-US" sz="2000" dirty="0" smtClean="0">
                <a:latin typeface="Arial" charset="0"/>
                <a:cs typeface="Arial" charset="0"/>
              </a:rPr>
            </a:br>
            <a:r>
              <a:rPr lang="en-US" sz="2000" dirty="0" smtClean="0">
                <a:latin typeface="Arial" charset="0"/>
                <a:cs typeface="Arial" charset="0"/>
              </a:rPr>
              <a:t>Divine Persons:</a:t>
            </a:r>
            <a:endParaRPr lang="en-US" dirty="0" smtClean="0">
              <a:latin typeface="Arial" charset="0"/>
              <a:cs typeface="Arial" charset="0"/>
            </a:endParaRPr>
          </a:p>
        </p:txBody>
      </p:sp>
      <p:pic>
        <p:nvPicPr>
          <p:cNvPr id="13316" name="Picture 4" descr="Triquetra-wikimedia.svg"/>
          <p:cNvPicPr>
            <a:picLocks noChangeAspect="1"/>
          </p:cNvPicPr>
          <p:nvPr/>
        </p:nvPicPr>
        <p:blipFill>
          <a:blip r:embed="rId3" cstate="print"/>
          <a:srcRect/>
          <a:stretch>
            <a:fillRect/>
          </a:stretch>
        </p:blipFill>
        <p:spPr bwMode="auto">
          <a:xfrm>
            <a:off x="5181600" y="1143000"/>
            <a:ext cx="3836988" cy="3619500"/>
          </a:xfrm>
          <a:prstGeom prst="rect">
            <a:avLst/>
          </a:prstGeom>
          <a:noFill/>
          <a:ln w="9525">
            <a:noFill/>
            <a:miter lim="800000"/>
            <a:headEnd/>
            <a:tailEnd/>
          </a:ln>
        </p:spPr>
      </p:pic>
      <p:pic>
        <p:nvPicPr>
          <p:cNvPr id="6" name="TextBox 5"/>
          <p:cNvPicPr>
            <a:picLocks noChangeArrowheads="1"/>
          </p:cNvPicPr>
          <p:nvPr/>
        </p:nvPicPr>
        <p:blipFill>
          <a:blip r:embed="rId4" cstate="print"/>
          <a:srcRect/>
          <a:stretch>
            <a:fillRect/>
          </a:stretch>
        </p:blipFill>
        <p:spPr bwMode="auto">
          <a:xfrm>
            <a:off x="7138988" y="4243388"/>
            <a:ext cx="1212850" cy="523875"/>
          </a:xfrm>
          <a:prstGeom prst="rect">
            <a:avLst/>
          </a:prstGeom>
          <a:noFill/>
        </p:spPr>
      </p:pic>
      <p:pic>
        <p:nvPicPr>
          <p:cNvPr id="7" name="TextBox 6"/>
          <p:cNvPicPr>
            <a:picLocks noChangeArrowheads="1"/>
          </p:cNvPicPr>
          <p:nvPr/>
        </p:nvPicPr>
        <p:blipFill>
          <a:blip r:embed="rId5" cstate="print"/>
          <a:srcRect/>
          <a:stretch>
            <a:fillRect/>
          </a:stretch>
        </p:blipFill>
        <p:spPr bwMode="auto">
          <a:xfrm>
            <a:off x="2206625" y="4797425"/>
            <a:ext cx="4737100" cy="181133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10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10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fade">
                                      <p:cBhvr>
                                        <p:cTn id="22" dur="10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pPr eaLnBrk="1" hangingPunct="1"/>
            <a:r>
              <a:rPr lang="en-US" smtClean="0">
                <a:solidFill>
                  <a:srgbClr val="990033"/>
                </a:solidFill>
                <a:latin typeface="Arial" charset="0"/>
                <a:cs typeface="Arial" charset="0"/>
              </a:rPr>
              <a:t>Introduction to the Trinity</a:t>
            </a:r>
          </a:p>
        </p:txBody>
      </p:sp>
      <p:sp>
        <p:nvSpPr>
          <p:cNvPr id="4" name="Content Placeholder 3"/>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sz="2400" dirty="0" smtClean="0"/>
              <a:t>The Holy Trinity is a unique and defining trait of Christian faith.</a:t>
            </a:r>
          </a:p>
          <a:p>
            <a:pPr eaLnBrk="1" fontAlgn="auto" hangingPunct="1">
              <a:spcAft>
                <a:spcPts val="0"/>
              </a:spcAft>
              <a:buFont typeface="Arial" pitchFamily="34" charset="0"/>
              <a:buChar char="•"/>
              <a:defRPr/>
            </a:pPr>
            <a:r>
              <a:rPr lang="en-US" sz="2400" dirty="0" smtClean="0"/>
              <a:t>The </a:t>
            </a:r>
            <a:r>
              <a:rPr lang="en-US" sz="2400" i="1" dirty="0" smtClean="0"/>
              <a:t>Catechism of the Catholic Church</a:t>
            </a:r>
            <a:r>
              <a:rPr lang="en-US" sz="2400" dirty="0" smtClean="0"/>
              <a:t> states that the Trinity is the Church’s “</a:t>
            </a:r>
            <a:r>
              <a:rPr lang="en-US" sz="2400" dirty="0" smtClean="0">
                <a:solidFill>
                  <a:schemeClr val="accent6">
                    <a:lumMod val="75000"/>
                  </a:schemeClr>
                </a:solidFill>
              </a:rPr>
              <a:t>most fundamental and essential teaching</a:t>
            </a:r>
            <a:r>
              <a:rPr lang="en-US" sz="2400" dirty="0" smtClean="0"/>
              <a:t>” (234) and the central</a:t>
            </a:r>
            <a:r>
              <a:rPr lang="en-US" sz="2400" dirty="0" smtClean="0">
                <a:solidFill>
                  <a:srgbClr val="990033"/>
                </a:solidFill>
              </a:rPr>
              <a:t> </a:t>
            </a:r>
            <a:r>
              <a:rPr lang="en-US" sz="2400" b="1" u="sng" dirty="0" smtClean="0">
                <a:solidFill>
                  <a:srgbClr val="FF0000"/>
                </a:solidFill>
                <a:hlinkClick r:id="rId3" action="ppaction://hlinksldjump"/>
              </a:rPr>
              <a:t>mystery</a:t>
            </a:r>
            <a:r>
              <a:rPr lang="en-US" sz="2400" dirty="0" smtClean="0">
                <a:solidFill>
                  <a:srgbClr val="990033"/>
                </a:solidFill>
                <a:hlinkClick r:id="rId3" action="ppaction://hlinksldjump"/>
              </a:rPr>
              <a:t> </a:t>
            </a:r>
            <a:r>
              <a:rPr lang="en-US" sz="2400" dirty="0" smtClean="0"/>
              <a:t>of our faith, which only God can fully reveal to us.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pPr eaLnBrk="1" hangingPunct="1"/>
            <a:r>
              <a:rPr lang="en-US" smtClean="0">
                <a:solidFill>
                  <a:srgbClr val="990033"/>
                </a:solidFill>
                <a:latin typeface="Arial" charset="0"/>
                <a:cs typeface="Arial" charset="0"/>
              </a:rPr>
              <a:t>Introduction to the Trinity</a:t>
            </a:r>
          </a:p>
        </p:txBody>
      </p:sp>
      <p:sp>
        <p:nvSpPr>
          <p:cNvPr id="14339" name="Content Placeholder 3"/>
          <p:cNvSpPr>
            <a:spLocks noGrp="1"/>
          </p:cNvSpPr>
          <p:nvPr>
            <p:ph idx="1"/>
          </p:nvPr>
        </p:nvSpPr>
        <p:spPr/>
        <p:txBody>
          <a:bodyPr/>
          <a:lstStyle/>
          <a:p>
            <a:pPr eaLnBrk="1" hangingPunct="1"/>
            <a:r>
              <a:rPr lang="en-US" sz="2400" smtClean="0">
                <a:latin typeface="Arial" charset="0"/>
                <a:cs typeface="Arial" charset="0"/>
              </a:rPr>
              <a:t>What is a mystery?</a:t>
            </a:r>
          </a:p>
          <a:p>
            <a:pPr lvl="1" eaLnBrk="1" hangingPunct="1"/>
            <a:r>
              <a:rPr lang="en-US" sz="2000" smtClean="0">
                <a:latin typeface="Arial" charset="0"/>
                <a:cs typeface="Arial" charset="0"/>
              </a:rPr>
              <a:t>A mystery is something that is beyond human understanding.</a:t>
            </a:r>
          </a:p>
          <a:p>
            <a:pPr lvl="1" eaLnBrk="1" hangingPunct="1"/>
            <a:r>
              <a:rPr lang="en-US" sz="2000" smtClean="0">
                <a:latin typeface="Arial" charset="0"/>
                <a:cs typeface="Arial" charset="0"/>
              </a:rPr>
              <a:t>In theological terms, a mystery is a specific doctrine (teaching) revealed by God that is beyond full human understanding.</a:t>
            </a:r>
          </a:p>
          <a:p>
            <a:pPr eaLnBrk="1" hangingPunct="1"/>
            <a:endParaRPr lang="en-US" sz="2400" smtClean="0">
              <a:latin typeface="Arial" charset="0"/>
              <a:cs typeface="Arial" charset="0"/>
            </a:endParaRPr>
          </a:p>
          <a:p>
            <a:pPr eaLnBrk="1" hangingPunct="1"/>
            <a:endParaRPr lang="en-US"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10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10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pPr eaLnBrk="1" hangingPunct="1"/>
            <a:r>
              <a:rPr lang="en-US" smtClean="0">
                <a:solidFill>
                  <a:srgbClr val="990033"/>
                </a:solidFill>
                <a:latin typeface="Arial" charset="0"/>
                <a:cs typeface="Arial" charset="0"/>
              </a:rPr>
              <a:t>Introduction to the Trinity</a:t>
            </a:r>
          </a:p>
        </p:txBody>
      </p:sp>
      <p:sp>
        <p:nvSpPr>
          <p:cNvPr id="4" name="Content Placeholder 3"/>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sz="2400" dirty="0" smtClean="0"/>
              <a:t>What do the mysteries of our faith require?</a:t>
            </a:r>
          </a:p>
          <a:p>
            <a:pPr lvl="1" eaLnBrk="1" fontAlgn="auto" hangingPunct="1">
              <a:spcAft>
                <a:spcPts val="0"/>
              </a:spcAft>
              <a:buFont typeface="Arial" pitchFamily="34" charset="0"/>
              <a:buChar char="–"/>
              <a:defRPr/>
            </a:pPr>
            <a:r>
              <a:rPr lang="en-US" sz="2000" dirty="0" smtClean="0">
                <a:solidFill>
                  <a:schemeClr val="tx2">
                    <a:lumMod val="60000"/>
                    <a:lumOff val="40000"/>
                  </a:schemeClr>
                </a:solidFill>
              </a:rPr>
              <a:t>Trust and faith</a:t>
            </a:r>
          </a:p>
          <a:p>
            <a:pPr lvl="1" eaLnBrk="1" fontAlgn="auto" hangingPunct="1">
              <a:spcAft>
                <a:spcPts val="0"/>
              </a:spcAft>
              <a:buFont typeface="Arial" pitchFamily="34" charset="0"/>
              <a:buChar char="–"/>
              <a:defRPr/>
            </a:pPr>
            <a:endParaRPr lang="en-US" sz="2200" dirty="0" smtClean="0"/>
          </a:p>
          <a:p>
            <a:pPr eaLnBrk="1" fontAlgn="auto" hangingPunct="1">
              <a:spcAft>
                <a:spcPts val="0"/>
              </a:spcAft>
              <a:buFont typeface="Arial" pitchFamily="34" charset="0"/>
              <a:buChar char="•"/>
              <a:defRPr/>
            </a:pPr>
            <a:r>
              <a:rPr lang="en-US" sz="2400" dirty="0" smtClean="0">
                <a:solidFill>
                  <a:schemeClr val="tx2">
                    <a:lumMod val="60000"/>
                    <a:lumOff val="40000"/>
                  </a:schemeClr>
                </a:solidFill>
              </a:rPr>
              <a:t>Trust: </a:t>
            </a:r>
            <a:r>
              <a:rPr lang="en-US" sz="2400" dirty="0" smtClean="0"/>
              <a:t>confidence in someone or something</a:t>
            </a:r>
          </a:p>
          <a:p>
            <a:pPr eaLnBrk="1" fontAlgn="auto" hangingPunct="1">
              <a:spcAft>
                <a:spcPts val="0"/>
              </a:spcAft>
              <a:buFont typeface="Arial" pitchFamily="34" charset="0"/>
              <a:buChar char="•"/>
              <a:defRPr/>
            </a:pPr>
            <a:r>
              <a:rPr lang="en-US" sz="2400" dirty="0" smtClean="0">
                <a:solidFill>
                  <a:schemeClr val="tx2">
                    <a:lumMod val="60000"/>
                    <a:lumOff val="40000"/>
                  </a:schemeClr>
                </a:solidFill>
              </a:rPr>
              <a:t>Faith: </a:t>
            </a:r>
            <a:r>
              <a:rPr lang="en-US" sz="2400" dirty="0" smtClean="0"/>
              <a:t>belief in and loyalty to God</a:t>
            </a:r>
          </a:p>
          <a:p>
            <a:pPr eaLnBrk="1" fontAlgn="auto" hangingPunct="1">
              <a:spcAft>
                <a:spcPts val="0"/>
              </a:spcAft>
              <a:buFont typeface="Arial" pitchFamily="34" charset="0"/>
              <a:buChar char="•"/>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TotalTime>
  <Words>878</Words>
  <Application>Microsoft Office PowerPoint</Application>
  <PresentationFormat>On-screen Show (4:3)</PresentationFormat>
  <Paragraphs>104</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Introducing the Trinity: Central Mystery of Faith</vt:lpstr>
      <vt:lpstr>PowerPoint Presentation</vt:lpstr>
      <vt:lpstr>Introduction to the Trinity</vt:lpstr>
      <vt:lpstr>Introduction to the Trinity</vt:lpstr>
      <vt:lpstr>Introduction to the Trinity</vt:lpstr>
      <vt:lpstr>Introduction to the Trinity</vt:lpstr>
      <vt:lpstr>Introduction to the Trinity</vt:lpstr>
      <vt:lpstr>Introduction to the Trinity</vt:lpstr>
      <vt:lpstr>Introduction to the Trinity</vt:lpstr>
      <vt:lpstr>Introduction to the Trinity</vt:lpstr>
      <vt:lpstr>Introduction to the Trinity</vt:lpstr>
      <vt:lpstr>Introduction to the Trinity</vt:lpstr>
      <vt:lpstr>Introduction to the Trinity</vt:lpstr>
      <vt:lpstr>Introduction to the Trinity</vt:lpstr>
      <vt:lpstr>Introduction to the Trinity</vt:lpstr>
      <vt:lpstr>Introduction to the Trinity</vt:lpstr>
      <vt:lpstr>PowerPoint Presentation</vt:lpstr>
    </vt:vector>
  </TitlesOfParts>
  <Company>Saint Mary's Press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Martinka</dc:creator>
  <cp:lastModifiedBy>Brian Holzworth</cp:lastModifiedBy>
  <cp:revision>88</cp:revision>
  <dcterms:created xsi:type="dcterms:W3CDTF">2010-06-04T19:24:48Z</dcterms:created>
  <dcterms:modified xsi:type="dcterms:W3CDTF">2014-02-17T15:25:40Z</dcterms:modified>
</cp:coreProperties>
</file>