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80" r:id="rId3"/>
    <p:sldId id="271" r:id="rId4"/>
    <p:sldId id="286" r:id="rId5"/>
    <p:sldId id="272" r:id="rId6"/>
    <p:sldId id="281" r:id="rId7"/>
    <p:sldId id="273" r:id="rId8"/>
    <p:sldId id="282" r:id="rId9"/>
    <p:sldId id="274" r:id="rId10"/>
    <p:sldId id="275" r:id="rId11"/>
    <p:sldId id="276" r:id="rId12"/>
    <p:sldId id="277" r:id="rId13"/>
    <p:sldId id="278" r:id="rId14"/>
    <p:sldId id="279"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ooke Saron" initials="BS"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65" autoAdjust="0"/>
  </p:normalViewPr>
  <p:slideViewPr>
    <p:cSldViewPr>
      <p:cViewPr>
        <p:scale>
          <a:sx n="90" d="100"/>
          <a:sy n="90" d="100"/>
        </p:scale>
        <p:origin x="-1608" y="-3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48A6795-67D8-45C1-B8DA-4CB4220DCDE5}" type="datetimeFigureOut">
              <a:rPr lang="en-US"/>
              <a:pPr>
                <a:defRPr/>
              </a:pPr>
              <a:t>2/15/2012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B196536-F28A-4BBA-B532-1E6F430104E9}" type="slidenum">
              <a:rPr lang="en-US"/>
              <a:pPr>
                <a:defRPr/>
              </a:pPr>
              <a:t>‹#›</a:t>
            </a:fld>
            <a:endParaRPr lang="en-US" dirty="0"/>
          </a:p>
        </p:txBody>
      </p:sp>
    </p:spTree>
    <p:extLst>
      <p:ext uri="{BB962C8B-B14F-4D97-AF65-F5344CB8AC3E}">
        <p14:creationId xmlns:p14="http://schemas.microsoft.com/office/powerpoint/2010/main" val="28488829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8DA556A-FB1B-47C3-8985-7803D628D467}"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b="1" dirty="0" smtClean="0"/>
          </a:p>
        </p:txBody>
      </p:sp>
      <p:sp>
        <p:nvSpPr>
          <p:cNvPr id="4" name="Slide Number Placeholder 3"/>
          <p:cNvSpPr>
            <a:spLocks noGrp="1"/>
          </p:cNvSpPr>
          <p:nvPr>
            <p:ph type="sldNum" sz="quarter" idx="5"/>
          </p:nvPr>
        </p:nvSpPr>
        <p:spPr/>
        <p:txBody>
          <a:bodyPr/>
          <a:lstStyle/>
          <a:p>
            <a:pPr>
              <a:defRPr/>
            </a:pPr>
            <a:fld id="{9989C16B-D804-4748-9A7F-53E31B8E07AD}"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b="1" dirty="0" smtClean="0"/>
          </a:p>
        </p:txBody>
      </p:sp>
      <p:sp>
        <p:nvSpPr>
          <p:cNvPr id="4" name="Slide Number Placeholder 3"/>
          <p:cNvSpPr>
            <a:spLocks noGrp="1"/>
          </p:cNvSpPr>
          <p:nvPr>
            <p:ph type="sldNum" sz="quarter" idx="5"/>
          </p:nvPr>
        </p:nvSpPr>
        <p:spPr/>
        <p:txBody>
          <a:bodyPr/>
          <a:lstStyle/>
          <a:p>
            <a:pPr>
              <a:defRPr/>
            </a:pPr>
            <a:fld id="{8F98EAC0-64F1-4527-8630-3103CD2355D1}"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b="1" dirty="0" smtClean="0"/>
          </a:p>
        </p:txBody>
      </p:sp>
      <p:sp>
        <p:nvSpPr>
          <p:cNvPr id="4" name="Slide Number Placeholder 3"/>
          <p:cNvSpPr>
            <a:spLocks noGrp="1"/>
          </p:cNvSpPr>
          <p:nvPr>
            <p:ph type="sldNum" sz="quarter" idx="5"/>
          </p:nvPr>
        </p:nvSpPr>
        <p:spPr/>
        <p:txBody>
          <a:bodyPr/>
          <a:lstStyle/>
          <a:p>
            <a:pPr>
              <a:defRPr/>
            </a:pPr>
            <a:fld id="{D3FA3B08-7454-41B2-941F-06064CC30924}" type="slidenum">
              <a:rPr lang="en-US" smtClean="0"/>
              <a:pPr>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b="1" dirty="0" smtClean="0"/>
          </a:p>
        </p:txBody>
      </p:sp>
      <p:sp>
        <p:nvSpPr>
          <p:cNvPr id="4" name="Slide Number Placeholder 3"/>
          <p:cNvSpPr>
            <a:spLocks noGrp="1"/>
          </p:cNvSpPr>
          <p:nvPr>
            <p:ph type="sldNum" sz="quarter" idx="5"/>
          </p:nvPr>
        </p:nvSpPr>
        <p:spPr/>
        <p:txBody>
          <a:bodyPr/>
          <a:lstStyle/>
          <a:p>
            <a:pPr>
              <a:defRPr/>
            </a:pPr>
            <a:fld id="{5EB462B5-B05F-40E3-8B0A-04D14ED71700}" type="slidenum">
              <a:rPr lang="en-US" smtClean="0"/>
              <a:pPr>
                <a:defRPr/>
              </a:pPr>
              <a:t>14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i="1" dirty="0" smtClean="0"/>
              <a:t>Notes:  </a:t>
            </a:r>
            <a:r>
              <a:rPr lang="en-US" i="0" dirty="0" smtClean="0"/>
              <a:t>B</a:t>
            </a:r>
            <a:r>
              <a:rPr lang="en-US" dirty="0" smtClean="0"/>
              <a:t>egin this presentation by inviting students to share their response to this question. After several students have answered, explain that this presentation will explore salvation history, the transmission of Divine Revelation, and the role of the Magisterium.</a:t>
            </a:r>
          </a:p>
        </p:txBody>
      </p:sp>
      <p:sp>
        <p:nvSpPr>
          <p:cNvPr id="4" name="Slide Number Placeholder 3"/>
          <p:cNvSpPr>
            <a:spLocks noGrp="1"/>
          </p:cNvSpPr>
          <p:nvPr>
            <p:ph type="sldNum" sz="quarter" idx="5"/>
          </p:nvPr>
        </p:nvSpPr>
        <p:spPr/>
        <p:txBody>
          <a:bodyPr/>
          <a:lstStyle/>
          <a:p>
            <a:pPr>
              <a:defRPr/>
            </a:pPr>
            <a:fld id="{EB55E87E-6C29-49FC-BE4A-393B7FE8DDC3}"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i="1" dirty="0" smtClean="0"/>
              <a:t>Notes:</a:t>
            </a:r>
            <a:r>
              <a:rPr lang="en-US" dirty="0" smtClean="0"/>
              <a:t>  Explain the following points to the students, stressing the role of the Trinity in salvation history.</a:t>
            </a:r>
          </a:p>
          <a:p>
            <a:endParaRPr lang="en-US" dirty="0" smtClean="0"/>
          </a:p>
        </p:txBody>
      </p:sp>
      <p:sp>
        <p:nvSpPr>
          <p:cNvPr id="4" name="Slide Number Placeholder 3"/>
          <p:cNvSpPr>
            <a:spLocks noGrp="1"/>
          </p:cNvSpPr>
          <p:nvPr>
            <p:ph type="sldNum" sz="quarter" idx="5"/>
          </p:nvPr>
        </p:nvSpPr>
        <p:spPr/>
        <p:txBody>
          <a:bodyPr/>
          <a:lstStyle/>
          <a:p>
            <a:pPr>
              <a:defRPr/>
            </a:pPr>
            <a:fld id="{BE4D9278-A520-4DCB-9F81-AEA08D96BE33}"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i="1" dirty="0" smtClean="0"/>
              <a:t>Notes:  </a:t>
            </a:r>
            <a:r>
              <a:rPr lang="en-US" i="0" dirty="0" smtClean="0"/>
              <a:t>It</a:t>
            </a:r>
            <a:r>
              <a:rPr lang="en-US" dirty="0" smtClean="0"/>
              <a:t> is important that God</a:t>
            </a:r>
            <a:r>
              <a:rPr lang="en-US" sz="1200" kern="1200" dirty="0" smtClean="0">
                <a:solidFill>
                  <a:schemeClr val="tx1"/>
                </a:solidFill>
                <a:latin typeface="+mn-lt"/>
                <a:ea typeface="+mn-ea"/>
                <a:cs typeface="+mn-cs"/>
              </a:rPr>
              <a:t>—</a:t>
            </a:r>
            <a:r>
              <a:rPr lang="en-US" dirty="0" smtClean="0"/>
              <a:t>Father, Son, and Holy Spirit</a:t>
            </a:r>
            <a:r>
              <a:rPr lang="en-US" sz="1200" kern="1200" dirty="0" smtClean="0">
                <a:solidFill>
                  <a:schemeClr val="tx1"/>
                </a:solidFill>
                <a:latin typeface="+mn-lt"/>
                <a:ea typeface="+mn-ea"/>
                <a:cs typeface="+mn-cs"/>
              </a:rPr>
              <a:t>—</a:t>
            </a:r>
            <a:r>
              <a:rPr lang="en-US" dirty="0" smtClean="0"/>
              <a:t>has been present and active throughout all of history in the lives of his people. God continues to be present and active in the lives of his people.</a:t>
            </a:r>
          </a:p>
        </p:txBody>
      </p:sp>
      <p:sp>
        <p:nvSpPr>
          <p:cNvPr id="4" name="Slide Number Placeholder 3"/>
          <p:cNvSpPr>
            <a:spLocks noGrp="1"/>
          </p:cNvSpPr>
          <p:nvPr>
            <p:ph type="sldNum" sz="quarter" idx="5"/>
          </p:nvPr>
        </p:nvSpPr>
        <p:spPr/>
        <p:txBody>
          <a:bodyPr/>
          <a:lstStyle/>
          <a:p>
            <a:pPr>
              <a:defRPr/>
            </a:pPr>
            <a:fld id="{E36A497A-2948-4B2D-9327-5CFEBD98CA82}"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b="1" dirty="0" smtClean="0"/>
          </a:p>
        </p:txBody>
      </p:sp>
      <p:sp>
        <p:nvSpPr>
          <p:cNvPr id="4" name="Slide Number Placeholder 3"/>
          <p:cNvSpPr>
            <a:spLocks noGrp="1"/>
          </p:cNvSpPr>
          <p:nvPr>
            <p:ph type="sldNum" sz="quarter" idx="5"/>
          </p:nvPr>
        </p:nvSpPr>
        <p:spPr/>
        <p:txBody>
          <a:bodyPr/>
          <a:lstStyle/>
          <a:p>
            <a:pPr>
              <a:defRPr/>
            </a:pPr>
            <a:fld id="{B660753F-E6F5-4033-9445-BDE863E7ED2A}"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b="1" dirty="0" smtClean="0"/>
          </a:p>
        </p:txBody>
      </p:sp>
      <p:sp>
        <p:nvSpPr>
          <p:cNvPr id="4" name="Slide Number Placeholder 3"/>
          <p:cNvSpPr>
            <a:spLocks noGrp="1"/>
          </p:cNvSpPr>
          <p:nvPr>
            <p:ph type="sldNum" sz="quarter" idx="5"/>
          </p:nvPr>
        </p:nvSpPr>
        <p:spPr/>
        <p:txBody>
          <a:bodyPr/>
          <a:lstStyle/>
          <a:p>
            <a:pPr>
              <a:defRPr/>
            </a:pPr>
            <a:fld id="{4171B066-8871-4EC9-B72B-D75A1CE6BE63}"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b="1" dirty="0" smtClean="0"/>
          </a:p>
        </p:txBody>
      </p:sp>
      <p:sp>
        <p:nvSpPr>
          <p:cNvPr id="4" name="Slide Number Placeholder 3"/>
          <p:cNvSpPr>
            <a:spLocks noGrp="1"/>
          </p:cNvSpPr>
          <p:nvPr>
            <p:ph type="sldNum" sz="quarter" idx="5"/>
          </p:nvPr>
        </p:nvSpPr>
        <p:spPr/>
        <p:txBody>
          <a:bodyPr/>
          <a:lstStyle/>
          <a:p>
            <a:pPr>
              <a:defRPr/>
            </a:pPr>
            <a:fld id="{928A1570-31D1-4C33-BB8B-A8D61C09253B}"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b="1" dirty="0" smtClean="0"/>
          </a:p>
        </p:txBody>
      </p:sp>
      <p:sp>
        <p:nvSpPr>
          <p:cNvPr id="4" name="Slide Number Placeholder 3"/>
          <p:cNvSpPr>
            <a:spLocks noGrp="1"/>
          </p:cNvSpPr>
          <p:nvPr>
            <p:ph type="sldNum" sz="quarter" idx="5"/>
          </p:nvPr>
        </p:nvSpPr>
        <p:spPr/>
        <p:txBody>
          <a:bodyPr/>
          <a:lstStyle/>
          <a:p>
            <a:pPr>
              <a:defRPr/>
            </a:pPr>
            <a:fld id="{3616846F-3257-4656-B96B-6D885B118274}"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b="1" dirty="0" smtClean="0"/>
          </a:p>
        </p:txBody>
      </p:sp>
      <p:sp>
        <p:nvSpPr>
          <p:cNvPr id="4" name="Slide Number Placeholder 3"/>
          <p:cNvSpPr>
            <a:spLocks noGrp="1"/>
          </p:cNvSpPr>
          <p:nvPr>
            <p:ph type="sldNum" sz="quarter" idx="5"/>
          </p:nvPr>
        </p:nvSpPr>
        <p:spPr/>
        <p:txBody>
          <a:bodyPr/>
          <a:lstStyle/>
          <a:p>
            <a:pPr>
              <a:defRPr/>
            </a:pPr>
            <a:fld id="{85C71AE7-AC0F-4603-8797-ED72E342AFA6}"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5" name="Picture 6" descr="Opening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smtClean="0"/>
              <a:t>Click to edit Master text styles</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6A8B1B1-73E0-41D3-8712-673CB869A060}" type="datetimeFigureOut">
              <a:rPr lang="en-US"/>
              <a:pPr>
                <a:defRPr/>
              </a:pPr>
              <a:t>2/15/2012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ACAEC2-A8F4-42D7-A358-B3165D1FF4FD}" type="slidenum">
              <a:rPr lang="en-US"/>
              <a:pPr>
                <a:defRPr/>
              </a:pPr>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25FBF42-287E-45EF-ACC6-F5B8983894C2}" type="datetimeFigureOut">
              <a:rPr lang="en-US"/>
              <a:pPr>
                <a:defRPr/>
              </a:pPr>
              <a:t>2/15/2012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CB00C1-4B5B-498F-BD0E-812408B5F952}" type="slidenum">
              <a:rPr lang="en-US"/>
              <a:pPr>
                <a:defRPr/>
              </a:pPr>
              <a:t>‹#›</a:t>
            </a:fld>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48E2B09-3FE3-4C07-AD6B-0C574161F059}" type="datetimeFigureOut">
              <a:rPr lang="en-US"/>
              <a:pPr>
                <a:defRPr/>
              </a:pPr>
              <a:t>2/15/2012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FF3C6D-23B0-47C6-9C28-609FA42F528F}" type="slidenum">
              <a:rPr lang="en-US"/>
              <a:pPr>
                <a:defRPr/>
              </a:pPr>
              <a:t>‹#›</a:t>
            </a:fld>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7958A6C-33AC-473A-AC27-3354E0D8CB10}" type="datetimeFigureOut">
              <a:rPr lang="en-US"/>
              <a:pPr>
                <a:defRPr/>
              </a:pPr>
              <a:t>2/15/2012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86495EF-7CDD-4C79-9261-D21A0F9B946D}" type="slidenum">
              <a:rPr lang="en-US"/>
              <a:pPr>
                <a:defRPr/>
              </a:pPr>
              <a:t>‹#›</a:t>
            </a:fld>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465A566-DA7F-4D80-9D14-4DBEF407B23A}" type="datetimeFigureOut">
              <a:rPr lang="en-US"/>
              <a:pPr>
                <a:defRPr/>
              </a:pPr>
              <a:t>2/15/2012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9352A6D-48E2-4D0E-BEE9-6FDE776AE52C}" type="slidenum">
              <a:rPr lang="en-US"/>
              <a:pPr>
                <a:defRPr/>
              </a:pPr>
              <a:t>‹#›</a:t>
            </a:fld>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DA40F28-EA69-42C9-983C-8531592026E0}" type="datetimeFigureOut">
              <a:rPr lang="en-US"/>
              <a:pPr>
                <a:defRPr/>
              </a:pPr>
              <a:t>2/15/2012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C2EF506-10BC-4EAA-9166-EAD70A67E65F}" type="slidenum">
              <a:rPr lang="en-US"/>
              <a:pPr>
                <a:defRPr/>
              </a:pPr>
              <a:t>‹#›</a:t>
            </a:fld>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54FF624-AC47-4B3A-A526-4CDFFEAECF96}" type="datetimeFigureOut">
              <a:rPr lang="en-US"/>
              <a:pPr>
                <a:defRPr/>
              </a:pPr>
              <a:t>2/15/2012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6016573-C4F1-4306-A940-8C7F489781B5}" type="slidenum">
              <a:rPr lang="en-US"/>
              <a:pPr>
                <a:defRPr/>
              </a:pPr>
              <a:t>‹#›</a:t>
            </a:fld>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A4A782A-03AC-4DB1-B92B-4EE30468FFDC}" type="datetimeFigureOut">
              <a:rPr lang="en-US"/>
              <a:pPr>
                <a:defRPr/>
              </a:pPr>
              <a:t>2/15/2012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B92C46E-FC7B-41D0-9A88-A7087AAB1C89}" type="slidenum">
              <a:rPr lang="en-US"/>
              <a:pPr>
                <a:defRPr/>
              </a:pPr>
              <a:t>‹#›</a:t>
            </a:fld>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25F2DD-B603-4232-9CC6-B44F58CF2CAC}" type="datetimeFigureOut">
              <a:rPr lang="en-US"/>
              <a:pPr>
                <a:defRPr/>
              </a:pPr>
              <a:t>2/15/2012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29DD03-4AF2-44F0-A26A-81010E407E3A}" type="slidenum">
              <a:rPr lang="en-US"/>
              <a:pPr>
                <a:defRPr/>
              </a:pPr>
              <a:t>‹#›</a:t>
            </a:fld>
            <a:endParaRPr 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E0A8A3D-B812-4F18-AD7D-1DC4557A1AD0}" type="datetimeFigureOut">
              <a:rPr lang="en-US"/>
              <a:pPr>
                <a:defRPr/>
              </a:pPr>
              <a:t>2/15/2012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7B266C-A2E0-4460-8679-767C04FDBF9D}"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73152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6"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73152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73152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8"/>
          <p:cNvSpPr>
            <a:spLocks noGrp="1"/>
          </p:cNvSpPr>
          <p:nvPr>
            <p:ph type="body" sz="quarter" idx="12"/>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smtClean="0"/>
              <a:t>Click to edit Master text styles</a:t>
            </a:r>
          </a:p>
        </p:txBody>
      </p:sp>
      <p:sp>
        <p:nvSpPr>
          <p:cNvPr id="6" name="Footer Placeholder 4"/>
          <p:cNvSpPr>
            <a:spLocks noGrp="1"/>
          </p:cNvSpPr>
          <p:nvPr>
            <p:ph type="ftr" sz="quarter" idx="13"/>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
        <p:nvSpPr>
          <p:cNvPr id="4" name="Footer Placeholder 4"/>
          <p:cNvSpPr>
            <a:spLocks noGrp="1"/>
          </p:cNvSpPr>
          <p:nvPr>
            <p:ph type="ftr" sz="quarter" idx="13"/>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4"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3" name="Footer Placeholder 4"/>
          <p:cNvSpPr>
            <a:spLocks noGrp="1"/>
          </p:cNvSpPr>
          <p:nvPr>
            <p:ph type="ftr" sz="quarter" idx="10"/>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
        <p:nvSpPr>
          <p:cNvPr id="6" name="Footer Placeholder 4"/>
          <p:cNvSpPr>
            <a:spLocks noGrp="1"/>
          </p:cNvSpPr>
          <p:nvPr>
            <p:ph type="ftr" sz="quarter" idx="13"/>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
        <p:nvSpPr>
          <p:cNvPr id="7" name="Footer Placeholder 4"/>
          <p:cNvSpPr>
            <a:spLocks noGrp="1"/>
          </p:cNvSpPr>
          <p:nvPr>
            <p:ph type="ftr" sz="quarter" idx="14"/>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970B851-A59F-4E30-977C-1FAC6432CA80}" type="datetimeFigureOut">
              <a:rPr lang="en-US"/>
              <a:pPr>
                <a:defRPr/>
              </a:pPr>
              <a:t>2/15/2012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2FA61E-DFD9-472B-B5FD-56B8E76B4774}" type="slidenum">
              <a:rPr lang="en-US"/>
              <a:pPr>
                <a:defRPr/>
              </a:pPr>
              <a:t>‹#›</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DB9AFD0-F251-4FCE-AAEF-137CABA7AC67}" type="datetimeFigureOut">
              <a:rPr lang="en-US"/>
              <a:pPr>
                <a:defRPr/>
              </a:pPr>
              <a:t>2/15/2012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DDB46A8-37FF-43EF-BAC1-AE5F52742F1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57" r:id="rId9"/>
    <p:sldLayoutId id="2147483758" r:id="rId10"/>
    <p:sldLayoutId id="2147483759" r:id="rId11"/>
    <p:sldLayoutId id="2147483760" r:id="rId12"/>
    <p:sldLayoutId id="2147483761" r:id="rId13"/>
    <p:sldLayoutId id="2147483762" r:id="rId14"/>
    <p:sldLayoutId id="2147483763" r:id="rId15"/>
    <p:sldLayoutId id="2147483764" r:id="rId16"/>
    <p:sldLayoutId id="2147483765" r:id="rId17"/>
    <p:sldLayoutId id="2147483766" r:id="rId18"/>
    <p:sldLayoutId id="2147483767" r:id="rId19"/>
  </p:sldLayoutIdLst>
  <p:transition>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p:txBody>
          <a:bodyPr/>
          <a:lstStyle/>
          <a:p>
            <a:pPr eaLnBrk="1" hangingPunct="1"/>
            <a:r>
              <a:rPr lang="en-US" smtClean="0">
                <a:latin typeface="Arial" charset="0"/>
                <a:cs typeface="Arial" charset="0"/>
              </a:rPr>
              <a:t>Introduction to Salvation History</a:t>
            </a:r>
          </a:p>
        </p:txBody>
      </p:sp>
      <p:sp>
        <p:nvSpPr>
          <p:cNvPr id="10243" name="Subtitle 2"/>
          <p:cNvSpPr>
            <a:spLocks noGrp="1"/>
          </p:cNvSpPr>
          <p:nvPr>
            <p:ph type="subTitle" idx="1"/>
          </p:nvPr>
        </p:nvSpPr>
        <p:spPr/>
        <p:txBody>
          <a:bodyPr/>
          <a:lstStyle/>
          <a:p>
            <a:pPr eaLnBrk="1" hangingPunct="1"/>
            <a:r>
              <a:rPr lang="en-US" dirty="0" smtClean="0">
                <a:latin typeface="Arial" charset="0"/>
                <a:cs typeface="Arial" charset="0"/>
              </a:rPr>
              <a:t>The </a:t>
            </a:r>
            <a:r>
              <a:rPr lang="en-US" smtClean="0">
                <a:latin typeface="Arial" charset="0"/>
                <a:cs typeface="Arial" charset="0"/>
              </a:rPr>
              <a:t>Bible </a:t>
            </a:r>
            <a:r>
              <a:rPr lang="en-US" smtClean="0">
                <a:latin typeface="Arial" charset="0"/>
                <a:cs typeface="Arial" charset="0"/>
              </a:rPr>
              <a:t>Course</a:t>
            </a:r>
            <a:endParaRPr lang="en-US" dirty="0" smtClean="0">
              <a:latin typeface="Arial" charset="0"/>
              <a:cs typeface="Arial" charset="0"/>
            </a:endParaRPr>
          </a:p>
        </p:txBody>
      </p:sp>
      <p:sp>
        <p:nvSpPr>
          <p:cNvPr id="5" name="Text Placeholder 4"/>
          <p:cNvSpPr>
            <a:spLocks noGrp="1"/>
          </p:cNvSpPr>
          <p:nvPr>
            <p:ph type="body" sz="quarter" idx="10"/>
          </p:nvPr>
        </p:nvSpPr>
        <p:spPr/>
        <p:txBody>
          <a:bodyPr>
            <a:normAutofit fontScale="62500" lnSpcReduction="20000"/>
          </a:bodyPr>
          <a:lstStyle/>
          <a:p>
            <a:pPr>
              <a:defRPr/>
            </a:pPr>
            <a:r>
              <a:rPr lang="en-US" dirty="0" smtClean="0"/>
              <a:t>Document #: TX001072</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latin typeface="Arial" charset="0"/>
                <a:cs typeface="Arial" charset="0"/>
              </a:rPr>
              <a:t>The Transmission of Divine Revelation</a:t>
            </a:r>
          </a:p>
        </p:txBody>
      </p:sp>
      <p:sp>
        <p:nvSpPr>
          <p:cNvPr id="19459" name="Content Placeholder 2"/>
          <p:cNvSpPr>
            <a:spLocks noGrp="1"/>
          </p:cNvSpPr>
          <p:nvPr>
            <p:ph idx="1"/>
          </p:nvPr>
        </p:nvSpPr>
        <p:spPr/>
        <p:txBody>
          <a:bodyPr/>
          <a:lstStyle/>
          <a:p>
            <a:r>
              <a:rPr lang="en-US" dirty="0" smtClean="0">
                <a:latin typeface="Arial" charset="0"/>
                <a:cs typeface="Arial" charset="0"/>
              </a:rPr>
              <a:t>Jesus Christ, the fullness of Divine Revelation, commanded and entrusted the Apostles to herald to all people and all nations what they had heard and seen regarding the salvation of God.</a:t>
            </a:r>
          </a:p>
          <a:p>
            <a:r>
              <a:rPr lang="en-US" dirty="0" smtClean="0">
                <a:latin typeface="Arial" charset="0"/>
                <a:cs typeface="Arial" charset="0"/>
              </a:rPr>
              <a:t>This handing on, or transmission, of the truths Jesus Christ taught is known as </a:t>
            </a:r>
            <a:r>
              <a:rPr lang="en-US" b="1" dirty="0" smtClean="0">
                <a:solidFill>
                  <a:srgbClr val="C00000"/>
                </a:solidFill>
                <a:latin typeface="Arial" charset="0"/>
                <a:cs typeface="Arial" charset="0"/>
              </a:rPr>
              <a:t>Sacred Tradition</a:t>
            </a:r>
            <a:r>
              <a:rPr lang="en-US" dirty="0" smtClean="0">
                <a:solidFill>
                  <a:srgbClr val="C00000"/>
                </a:solidFill>
                <a:latin typeface="Arial" charset="0"/>
                <a:cs typeface="Arial" charset="0"/>
              </a:rPr>
              <a:t> </a:t>
            </a:r>
            <a:r>
              <a:rPr lang="en-US" dirty="0" smtClean="0">
                <a:latin typeface="Arial" charset="0"/>
                <a:cs typeface="Arial" charset="0"/>
              </a:rPr>
              <a:t>and will continue “under the inspiration of the Holy Spirit, to all generations, until Christ returns in glory” (</a:t>
            </a:r>
            <a:r>
              <a:rPr lang="en-US" i="1" dirty="0" smtClean="0">
                <a:latin typeface="Arial" charset="0"/>
                <a:cs typeface="Arial" charset="0"/>
              </a:rPr>
              <a:t>CCC,</a:t>
            </a:r>
            <a:r>
              <a:rPr lang="en-US" dirty="0" smtClean="0">
                <a:latin typeface="Arial" charset="0"/>
                <a:cs typeface="Arial" charset="0"/>
              </a:rPr>
              <a:t> 96).</a:t>
            </a:r>
          </a:p>
        </p:txBody>
      </p:sp>
      <p:pic>
        <p:nvPicPr>
          <p:cNvPr id="4" name="Picture 3" descr="Bloch_Carl_The_Road_to_Emmaus-Public Domain.jpg"/>
          <p:cNvPicPr>
            <a:picLocks noChangeAspect="1"/>
          </p:cNvPicPr>
          <p:nvPr/>
        </p:nvPicPr>
        <p:blipFill>
          <a:blip r:embed="rId3" cstate="print"/>
          <a:stretch>
            <a:fillRect/>
          </a:stretch>
        </p:blipFill>
        <p:spPr>
          <a:xfrm>
            <a:off x="3124200" y="4443307"/>
            <a:ext cx="2695184" cy="2186093"/>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rot="16200000">
            <a:off x="4999539" y="5287461"/>
            <a:ext cx="1752600" cy="169277"/>
          </a:xfrm>
          <a:prstGeom prst="rect">
            <a:avLst/>
          </a:prstGeom>
          <a:noFill/>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fade">
                                      <p:cBhvr>
                                        <p:cTn id="12" dur="500"/>
                                        <p:tgtEl>
                                          <p:spTgt spid="194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latin typeface="Arial" charset="0"/>
                <a:cs typeface="Arial" charset="0"/>
              </a:rPr>
              <a:t>The Transmission of Divine Revelation</a:t>
            </a:r>
          </a:p>
        </p:txBody>
      </p:sp>
      <p:sp>
        <p:nvSpPr>
          <p:cNvPr id="20483" name="Content Placeholder 2"/>
          <p:cNvSpPr>
            <a:spLocks noGrp="1"/>
          </p:cNvSpPr>
          <p:nvPr>
            <p:ph idx="1"/>
          </p:nvPr>
        </p:nvSpPr>
        <p:spPr>
          <a:xfrm>
            <a:off x="1371600" y="1752600"/>
            <a:ext cx="3429000" cy="4373563"/>
          </a:xfrm>
        </p:spPr>
        <p:txBody>
          <a:bodyPr/>
          <a:lstStyle/>
          <a:p>
            <a:r>
              <a:rPr lang="en-US" dirty="0" smtClean="0">
                <a:latin typeface="Arial" charset="0"/>
                <a:cs typeface="Arial" charset="0"/>
              </a:rPr>
              <a:t>Once the time had come to finish their work on this earth, the Apostles chose their successors, who are given the title “bishop.” To these successors the Apostles passed on the authority to teach and interpret the Scriptures and Tradition. This process is known as </a:t>
            </a:r>
            <a:r>
              <a:rPr lang="en-US" b="1" dirty="0" smtClean="0">
                <a:solidFill>
                  <a:srgbClr val="C00000"/>
                </a:solidFill>
                <a:latin typeface="Arial" charset="0"/>
                <a:cs typeface="Arial" charset="0"/>
              </a:rPr>
              <a:t>Apostolic Succession</a:t>
            </a:r>
            <a:r>
              <a:rPr lang="en-US" dirty="0" smtClean="0">
                <a:latin typeface="Arial" charset="0"/>
                <a:cs typeface="Arial" charset="0"/>
              </a:rPr>
              <a:t>.</a:t>
            </a:r>
          </a:p>
        </p:txBody>
      </p:sp>
      <p:pic>
        <p:nvPicPr>
          <p:cNvPr id="6" name="Picture 5" descr="465px-Synaxis_of_the_Twelve_Apostles_02-public domain.jpg"/>
          <p:cNvPicPr>
            <a:picLocks noChangeAspect="1"/>
          </p:cNvPicPr>
          <p:nvPr/>
        </p:nvPicPr>
        <p:blipFill>
          <a:blip r:embed="rId3" cstate="print"/>
          <a:srcRect t="32264"/>
          <a:stretch>
            <a:fillRect/>
          </a:stretch>
        </p:blipFill>
        <p:spPr>
          <a:xfrm>
            <a:off x="4953000" y="1828800"/>
            <a:ext cx="3755183" cy="3276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extBox 6"/>
          <p:cNvSpPr txBox="1"/>
          <p:nvPr/>
        </p:nvSpPr>
        <p:spPr>
          <a:xfrm rot="16200000">
            <a:off x="7878261" y="3687263"/>
            <a:ext cx="1752600" cy="169277"/>
          </a:xfrm>
          <a:prstGeom prst="rect">
            <a:avLst/>
          </a:prstGeom>
          <a:noFill/>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500"/>
                                        <p:tgtEl>
                                          <p:spTgt spid="20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latin typeface="Arial" charset="0"/>
                <a:cs typeface="Arial" charset="0"/>
              </a:rPr>
              <a:t>The Transmission of Divine Revelation</a:t>
            </a:r>
          </a:p>
        </p:txBody>
      </p:sp>
      <p:sp>
        <p:nvSpPr>
          <p:cNvPr id="21507" name="Content Placeholder 2"/>
          <p:cNvSpPr>
            <a:spLocks noGrp="1"/>
          </p:cNvSpPr>
          <p:nvPr>
            <p:ph idx="1"/>
          </p:nvPr>
        </p:nvSpPr>
        <p:spPr/>
        <p:txBody>
          <a:bodyPr/>
          <a:lstStyle/>
          <a:p>
            <a:r>
              <a:rPr lang="en-US" dirty="0" smtClean="0">
                <a:latin typeface="Arial" charset="0"/>
                <a:cs typeface="Arial" charset="0"/>
              </a:rPr>
              <a:t>These two pillars, the written, inspired Word of God and the living transmission of the Word of God, communicate effectively the whole of God’s Revelation. Neither pillar can be understood without the other.</a:t>
            </a:r>
          </a:p>
        </p:txBody>
      </p:sp>
      <p:grpSp>
        <p:nvGrpSpPr>
          <p:cNvPr id="12" name="Group 11"/>
          <p:cNvGrpSpPr/>
          <p:nvPr/>
        </p:nvGrpSpPr>
        <p:grpSpPr>
          <a:xfrm>
            <a:off x="1600200" y="3352800"/>
            <a:ext cx="6096000" cy="3372340"/>
            <a:chOff x="1600200" y="3352800"/>
            <a:chExt cx="6096000" cy="3372340"/>
          </a:xfrm>
        </p:grpSpPr>
        <p:pic>
          <p:nvPicPr>
            <p:cNvPr id="4" name="Picture 2"/>
            <p:cNvPicPr>
              <a:picLocks noChangeAspect="1" noChangeArrowheads="1"/>
            </p:cNvPicPr>
            <p:nvPr/>
          </p:nvPicPr>
          <p:blipFill>
            <a:blip r:embed="rId3" cstate="print"/>
            <a:srcRect/>
            <a:stretch>
              <a:fillRect/>
            </a:stretch>
          </p:blipFill>
          <p:spPr bwMode="auto">
            <a:xfrm>
              <a:off x="1835604" y="4536831"/>
              <a:ext cx="755196" cy="2168769"/>
            </a:xfrm>
            <a:prstGeom prst="rect">
              <a:avLst/>
            </a:prstGeom>
            <a:noFill/>
            <a:ln w="9525">
              <a:noFill/>
              <a:miter lim="800000"/>
              <a:headEnd/>
              <a:tailEnd/>
            </a:ln>
            <a:effectLst/>
          </p:spPr>
        </p:pic>
        <p:pic>
          <p:nvPicPr>
            <p:cNvPr id="5" name="Picture 2"/>
            <p:cNvPicPr>
              <a:picLocks noChangeAspect="1" noChangeArrowheads="1"/>
            </p:cNvPicPr>
            <p:nvPr/>
          </p:nvPicPr>
          <p:blipFill>
            <a:blip r:embed="rId3" cstate="print"/>
            <a:srcRect/>
            <a:stretch>
              <a:fillRect/>
            </a:stretch>
          </p:blipFill>
          <p:spPr bwMode="auto">
            <a:xfrm flipH="1">
              <a:off x="6553200" y="4536831"/>
              <a:ext cx="762000" cy="2188309"/>
            </a:xfrm>
            <a:prstGeom prst="rect">
              <a:avLst/>
            </a:prstGeom>
            <a:noFill/>
            <a:ln w="9525">
              <a:noFill/>
              <a:miter lim="800000"/>
              <a:headEnd/>
              <a:tailEnd/>
            </a:ln>
            <a:effectLst/>
          </p:spPr>
        </p:pic>
        <p:sp>
          <p:nvSpPr>
            <p:cNvPr id="6" name="Isosceles Triangle 5"/>
            <p:cNvSpPr/>
            <p:nvPr/>
          </p:nvSpPr>
          <p:spPr>
            <a:xfrm>
              <a:off x="2286000" y="3352800"/>
              <a:ext cx="4572000" cy="1143000"/>
            </a:xfrm>
            <a:prstGeom prst="triangle">
              <a:avLst>
                <a:gd name="adj" fmla="val 51140"/>
              </a:avLst>
            </a:prstGeom>
            <a:scene3d>
              <a:camera prst="obliqueTopRight"/>
              <a:lightRig rig="threePt" dir="t">
                <a:rot lat="0" lon="0" rev="1200000"/>
              </a:lightRig>
            </a:scene3d>
            <a:sp3d>
              <a:bevelT w="63500" h="25400"/>
            </a:sp3d>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en-US" sz="2000" b="1" dirty="0"/>
                <a:t>Whole </a:t>
              </a:r>
              <a:r>
                <a:rPr lang="en-US" sz="2000" b="1" dirty="0" smtClean="0"/>
                <a:t>of </a:t>
              </a:r>
              <a:br>
                <a:rPr lang="en-US" sz="2000" b="1" dirty="0" smtClean="0"/>
              </a:br>
              <a:r>
                <a:rPr lang="en-US" sz="2000" b="1" dirty="0" smtClean="0"/>
                <a:t>God’s Revelation</a:t>
              </a:r>
            </a:p>
            <a:p>
              <a:pPr algn="ctr" fontAlgn="auto">
                <a:spcBef>
                  <a:spcPts val="0"/>
                </a:spcBef>
                <a:spcAft>
                  <a:spcPts val="0"/>
                </a:spcAft>
                <a:defRPr/>
              </a:pPr>
              <a:endParaRPr lang="en-US" sz="2000" b="1" dirty="0"/>
            </a:p>
          </p:txBody>
        </p:sp>
        <p:sp>
          <p:nvSpPr>
            <p:cNvPr id="8" name="TextBox 7"/>
            <p:cNvSpPr txBox="1"/>
            <p:nvPr/>
          </p:nvSpPr>
          <p:spPr>
            <a:xfrm>
              <a:off x="2743200" y="4876800"/>
              <a:ext cx="3657600" cy="1283910"/>
            </a:xfrm>
            <a:prstGeom prst="leftRightArrow">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dirty="0" smtClean="0"/>
                <a:t>Neither can be understood without the other.</a:t>
              </a:r>
              <a:endParaRPr lang="en-US" dirty="0"/>
            </a:p>
          </p:txBody>
        </p:sp>
        <p:sp>
          <p:nvSpPr>
            <p:cNvPr id="9" name="TextBox 8"/>
            <p:cNvSpPr txBox="1"/>
            <p:nvPr/>
          </p:nvSpPr>
          <p:spPr>
            <a:xfrm>
              <a:off x="1600200" y="5638800"/>
              <a:ext cx="1371600" cy="40011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Scripture</a:t>
              </a:r>
              <a:endParaRPr lang="en-US"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TextBox 10"/>
            <p:cNvSpPr txBox="1"/>
            <p:nvPr/>
          </p:nvSpPr>
          <p:spPr>
            <a:xfrm>
              <a:off x="6324600" y="5638800"/>
              <a:ext cx="1371600" cy="40011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Tradition</a:t>
              </a:r>
              <a:endParaRPr lang="en-US"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strVal val="#ppt_w*0.70"/>
                                          </p:val>
                                        </p:tav>
                                        <p:tav tm="100000">
                                          <p:val>
                                            <p:strVal val="#ppt_w"/>
                                          </p:val>
                                        </p:tav>
                                      </p:tavLst>
                                    </p:anim>
                                    <p:anim calcmode="lin" valueType="num">
                                      <p:cBhvr>
                                        <p:cTn id="13" dur="500" fill="hold"/>
                                        <p:tgtEl>
                                          <p:spTgt spid="12"/>
                                        </p:tgtEl>
                                        <p:attrNameLst>
                                          <p:attrName>ppt_h</p:attrName>
                                        </p:attrNameLst>
                                      </p:cBhvr>
                                      <p:tavLst>
                                        <p:tav tm="0">
                                          <p:val>
                                            <p:strVal val="#ppt_h"/>
                                          </p:val>
                                        </p:tav>
                                        <p:tav tm="100000">
                                          <p:val>
                                            <p:strVal val="#ppt_h"/>
                                          </p:val>
                                        </p:tav>
                                      </p:tavLst>
                                    </p:anim>
                                    <p:animEffect transition="in" filter="fade">
                                      <p:cBhvr>
                                        <p:cTn id="1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latin typeface="Arial" charset="0"/>
                <a:cs typeface="Arial" charset="0"/>
              </a:rPr>
              <a:t>The Transmission of Divine Revelation</a:t>
            </a:r>
          </a:p>
        </p:txBody>
      </p:sp>
      <p:sp>
        <p:nvSpPr>
          <p:cNvPr id="22531" name="Content Placeholder 2"/>
          <p:cNvSpPr>
            <a:spLocks noGrp="1"/>
          </p:cNvSpPr>
          <p:nvPr>
            <p:ph idx="1"/>
          </p:nvPr>
        </p:nvSpPr>
        <p:spPr/>
        <p:txBody>
          <a:bodyPr/>
          <a:lstStyle/>
          <a:p>
            <a:r>
              <a:rPr lang="en-US" dirty="0" smtClean="0">
                <a:latin typeface="Arial" charset="0"/>
                <a:cs typeface="Arial" charset="0"/>
              </a:rPr>
              <a:t>The </a:t>
            </a:r>
            <a:r>
              <a:rPr lang="en-US" b="1" dirty="0" smtClean="0">
                <a:solidFill>
                  <a:srgbClr val="C00000"/>
                </a:solidFill>
                <a:latin typeface="Arial" charset="0"/>
                <a:cs typeface="Arial" charset="0"/>
              </a:rPr>
              <a:t>Deposit of Faith</a:t>
            </a:r>
            <a:r>
              <a:rPr lang="en-US" dirty="0" smtClean="0">
                <a:latin typeface="Arial" charset="0"/>
                <a:cs typeface="Arial" charset="0"/>
              </a:rPr>
              <a:t>, the heritage of faith contained in the Sacred Scriptures and Tradition, unites all of the People of God with their religious leaders and the early Apostles.</a:t>
            </a:r>
          </a:p>
          <a:p>
            <a:pPr>
              <a:buFont typeface="Arial" charset="0"/>
              <a:buNone/>
            </a:pPr>
            <a:endParaRPr lang="en-US" dirty="0" smtClean="0">
              <a:latin typeface="Arial" charset="0"/>
              <a:cs typeface="Arial" charset="0"/>
            </a:endParaRPr>
          </a:p>
          <a:p>
            <a:pPr>
              <a:buFont typeface="Arial" charset="0"/>
              <a:buNone/>
            </a:pPr>
            <a:endParaRPr lang="en-US" dirty="0" smtClean="0">
              <a:latin typeface="Arial" charset="0"/>
              <a:cs typeface="Arial" charset="0"/>
            </a:endParaRPr>
          </a:p>
          <a:p>
            <a:pPr>
              <a:buFont typeface="Arial" charset="0"/>
              <a:buNone/>
            </a:pPr>
            <a:r>
              <a:rPr lang="en-US" b="1" dirty="0" smtClean="0">
                <a:solidFill>
                  <a:schemeClr val="accent6">
                    <a:lumMod val="75000"/>
                  </a:schemeClr>
                </a:solidFill>
                <a:latin typeface="Arial" charset="0"/>
                <a:cs typeface="Arial" charset="0"/>
              </a:rPr>
              <a:t>How does the Deposit of Faith unite God’s People with religious leaders and the early Apostles?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531">
                                            <p:txEl>
                                              <p:pRg st="3" end="3"/>
                                            </p:txEl>
                                          </p:spTgt>
                                        </p:tgtEl>
                                        <p:attrNameLst>
                                          <p:attrName>style.visibility</p:attrName>
                                        </p:attrNameLst>
                                      </p:cBhvr>
                                      <p:to>
                                        <p:strVal val="visible"/>
                                      </p:to>
                                    </p:set>
                                    <p:animEffect transition="in" filter="fade">
                                      <p:cBhvr>
                                        <p:cTn id="12" dur="500"/>
                                        <p:tgtEl>
                                          <p:spTgt spid="22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latin typeface="Arial" charset="0"/>
                <a:cs typeface="Arial" charset="0"/>
              </a:rPr>
              <a:t>The Transmission of Divine Revelation</a:t>
            </a:r>
          </a:p>
        </p:txBody>
      </p:sp>
      <p:sp>
        <p:nvSpPr>
          <p:cNvPr id="23555" name="Content Placeholder 2"/>
          <p:cNvSpPr>
            <a:spLocks noGrp="1"/>
          </p:cNvSpPr>
          <p:nvPr>
            <p:ph idx="1"/>
          </p:nvPr>
        </p:nvSpPr>
        <p:spPr/>
        <p:txBody>
          <a:bodyPr/>
          <a:lstStyle/>
          <a:p>
            <a:r>
              <a:rPr lang="en-US" dirty="0" smtClean="0">
                <a:latin typeface="Arial" charset="0"/>
                <a:cs typeface="Arial" charset="0"/>
              </a:rPr>
              <a:t>The bishops, in communion with the Pope, are called the </a:t>
            </a:r>
            <a:r>
              <a:rPr lang="en-US" b="1" dirty="0" smtClean="0">
                <a:solidFill>
                  <a:srgbClr val="C00000"/>
                </a:solidFill>
                <a:latin typeface="Arial" charset="0"/>
                <a:cs typeface="Arial" charset="0"/>
              </a:rPr>
              <a:t>Magisterium of the Church</a:t>
            </a:r>
            <a:r>
              <a:rPr lang="en-US" dirty="0" smtClean="0">
                <a:latin typeface="Arial" charset="0"/>
                <a:cs typeface="Arial" charset="0"/>
              </a:rPr>
              <a:t>. They are servants to the written words of the Scriptures and the transmission of the truth in Tradition. Because they are servants, Christ charges the Pope and bishops with the authentic interpretation and teaching of all that has been handed down.</a:t>
            </a:r>
          </a:p>
          <a:p>
            <a:r>
              <a:rPr lang="en-US" dirty="0" smtClean="0">
                <a:latin typeface="Arial" charset="0"/>
                <a:cs typeface="Arial" charset="0"/>
              </a:rPr>
              <a:t>The Magisterium, rooted in its teaching authority and moved by the Holy Spirit, defines the central teachings of the Catholic Church, known as </a:t>
            </a:r>
            <a:r>
              <a:rPr lang="en-US" b="1" dirty="0" smtClean="0">
                <a:solidFill>
                  <a:srgbClr val="C00000"/>
                </a:solidFill>
                <a:latin typeface="Arial" charset="0"/>
                <a:cs typeface="Arial" charset="0"/>
              </a:rPr>
              <a:t>dogma</a:t>
            </a:r>
            <a:r>
              <a:rPr lang="en-US" b="1" dirty="0" smtClean="0">
                <a:latin typeface="Arial" charset="0"/>
                <a:cs typeface="Arial" charset="0"/>
              </a:rPr>
              <a:t>.</a:t>
            </a:r>
          </a:p>
          <a:p>
            <a:pPr>
              <a:buFont typeface="Arial" charset="0"/>
              <a:buNone/>
            </a:pPr>
            <a:endParaRPr lang="en-US" b="1" dirty="0" smtClean="0">
              <a:latin typeface="Arial" charset="0"/>
              <a:cs typeface="Arial" charset="0"/>
            </a:endParaRPr>
          </a:p>
          <a:p>
            <a:pPr marL="0" indent="0">
              <a:buFont typeface="Arial" charset="0"/>
              <a:buNone/>
            </a:pPr>
            <a:r>
              <a:rPr lang="en-US" b="1" dirty="0" smtClean="0">
                <a:solidFill>
                  <a:schemeClr val="accent6">
                    <a:lumMod val="75000"/>
                  </a:schemeClr>
                </a:solidFill>
                <a:latin typeface="Arial" charset="0"/>
                <a:cs typeface="Arial" charset="0"/>
              </a:rPr>
              <a:t>How do you see the Magisterium acting as servants to Sacred Scripture and Tradition?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fade">
                                      <p:cBhvr>
                                        <p:cTn id="12" dur="500"/>
                                        <p:tgtEl>
                                          <p:spTgt spid="235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555">
                                            <p:txEl>
                                              <p:pRg st="3" end="3"/>
                                            </p:txEl>
                                          </p:spTgt>
                                        </p:tgtEl>
                                        <p:attrNameLst>
                                          <p:attrName>style.visibility</p:attrName>
                                        </p:attrNameLst>
                                      </p:cBhvr>
                                      <p:to>
                                        <p:strVal val="visible"/>
                                      </p:to>
                                    </p:set>
                                    <p:animEffect transition="in" filter="fade">
                                      <p:cBhvr>
                                        <p:cTn id="17" dur="500"/>
                                        <p:tgtEl>
                                          <p:spTgt spid="23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4"/>
          <p:cNvSpPr>
            <a:spLocks noGrp="1"/>
          </p:cNvSpPr>
          <p:nvPr>
            <p:ph idx="1"/>
          </p:nvPr>
        </p:nvSpPr>
        <p:spPr>
          <a:xfrm>
            <a:off x="914400" y="1524000"/>
            <a:ext cx="7315200" cy="4373563"/>
          </a:xfrm>
        </p:spPr>
        <p:txBody>
          <a:bodyPr/>
          <a:lstStyle/>
          <a:p>
            <a:pPr algn="ctr">
              <a:buFont typeface="Arial" charset="0"/>
              <a:buNone/>
            </a:pPr>
            <a:r>
              <a:rPr lang="en-US"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rPr>
              <a:t>What is salvation history?</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latin typeface="Arial" charset="0"/>
                <a:cs typeface="Arial" charset="0"/>
              </a:rPr>
              <a:t>What Is Salvation History?</a:t>
            </a:r>
          </a:p>
        </p:txBody>
      </p:sp>
      <p:sp>
        <p:nvSpPr>
          <p:cNvPr id="12291" name="Content Placeholder 2"/>
          <p:cNvSpPr>
            <a:spLocks noGrp="1"/>
          </p:cNvSpPr>
          <p:nvPr>
            <p:ph idx="1"/>
          </p:nvPr>
        </p:nvSpPr>
        <p:spPr/>
        <p:txBody>
          <a:bodyPr/>
          <a:lstStyle/>
          <a:p>
            <a:r>
              <a:rPr lang="en-US" dirty="0" smtClean="0">
                <a:latin typeface="Arial" charset="0"/>
                <a:cs typeface="Arial" charset="0"/>
              </a:rPr>
              <a:t>Salvation history is the pattern of events in human history in which God clearly reveals his presence and saving actions.</a:t>
            </a:r>
          </a:p>
          <a:p>
            <a:r>
              <a:rPr lang="en-US" dirty="0" smtClean="0">
                <a:latin typeface="Arial" charset="0"/>
                <a:cs typeface="Arial" charset="0"/>
              </a:rPr>
              <a:t>God’s saving hand has been at work in and through human history.</a:t>
            </a:r>
          </a:p>
          <a:p>
            <a:endParaRPr lang="en-US" dirty="0" smtClean="0">
              <a:latin typeface="Arial" charset="0"/>
              <a:cs typeface="Arial" charset="0"/>
            </a:endParaRPr>
          </a:p>
        </p:txBody>
      </p:sp>
      <p:pic>
        <p:nvPicPr>
          <p:cNvPr id="4" name="Picture 3" descr="HolyTrinity-wikimedia.jpg"/>
          <p:cNvPicPr>
            <a:picLocks noChangeAspect="1"/>
          </p:cNvPicPr>
          <p:nvPr/>
        </p:nvPicPr>
        <p:blipFill>
          <a:blip r:embed="rId3" cstate="print"/>
          <a:stretch>
            <a:fillRect/>
          </a:stretch>
        </p:blipFill>
        <p:spPr>
          <a:xfrm>
            <a:off x="2209800" y="3200400"/>
            <a:ext cx="4572000" cy="3429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TextBox 4"/>
          <p:cNvSpPr txBox="1"/>
          <p:nvPr/>
        </p:nvSpPr>
        <p:spPr>
          <a:xfrm rot="16200000">
            <a:off x="5958433" y="4982662"/>
            <a:ext cx="1752600" cy="169277"/>
          </a:xfrm>
          <a:prstGeom prst="rect">
            <a:avLst/>
          </a:prstGeom>
          <a:noFill/>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fade">
                                      <p:cBhvr>
                                        <p:cTn id="12"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latin typeface="Arial" charset="0"/>
                <a:cs typeface="Arial" charset="0"/>
              </a:rPr>
              <a:t>What Is Salvation History?</a:t>
            </a:r>
          </a:p>
        </p:txBody>
      </p:sp>
      <p:sp>
        <p:nvSpPr>
          <p:cNvPr id="13315" name="Content Placeholder 2"/>
          <p:cNvSpPr>
            <a:spLocks noGrp="1"/>
          </p:cNvSpPr>
          <p:nvPr>
            <p:ph idx="1"/>
          </p:nvPr>
        </p:nvSpPr>
        <p:spPr>
          <a:xfrm>
            <a:off x="1371600" y="1752600"/>
            <a:ext cx="4343400" cy="4373563"/>
          </a:xfrm>
        </p:spPr>
        <p:txBody>
          <a:bodyPr/>
          <a:lstStyle/>
          <a:p>
            <a:r>
              <a:rPr lang="en-US" dirty="0" smtClean="0">
                <a:latin typeface="Arial" charset="0"/>
                <a:cs typeface="Arial" charset="0"/>
              </a:rPr>
              <a:t>All human history is salvation history; by that we mean that the one true God</a:t>
            </a:r>
            <a:r>
              <a:rPr lang="en-US" dirty="0" smtClean="0"/>
              <a:t>—</a:t>
            </a:r>
            <a:r>
              <a:rPr lang="en-US" dirty="0" smtClean="0">
                <a:latin typeface="Arial" charset="0"/>
                <a:cs typeface="Arial" charset="0"/>
              </a:rPr>
              <a:t>Father, Son, and Holy Spirit</a:t>
            </a:r>
            <a:r>
              <a:rPr lang="en-US" dirty="0" smtClean="0"/>
              <a:t>—</a:t>
            </a:r>
            <a:r>
              <a:rPr lang="en-US" dirty="0" smtClean="0">
                <a:latin typeface="Arial" charset="0"/>
                <a:cs typeface="Arial" charset="0"/>
              </a:rPr>
              <a:t>has been present and active in the lives of his people since the beginning of time.</a:t>
            </a:r>
          </a:p>
          <a:p>
            <a:pPr>
              <a:buFont typeface="Arial" charset="0"/>
              <a:buNone/>
            </a:pPr>
            <a:endParaRPr lang="en-US" dirty="0" smtClean="0">
              <a:latin typeface="Arial" charset="0"/>
              <a:cs typeface="Arial" charset="0"/>
            </a:endParaRPr>
          </a:p>
          <a:p>
            <a:pPr marL="0" indent="0">
              <a:buFont typeface="Arial" charset="0"/>
              <a:buNone/>
            </a:pPr>
            <a:r>
              <a:rPr lang="en-US" b="1" dirty="0" smtClean="0">
                <a:solidFill>
                  <a:schemeClr val="accent6">
                    <a:lumMod val="75000"/>
                  </a:schemeClr>
                </a:solidFill>
                <a:latin typeface="Arial" charset="0"/>
                <a:cs typeface="Arial" charset="0"/>
              </a:rPr>
              <a:t>What are examples from Scripture of the Father, Son, and Holy Spirit being present and active in the lives of God’s people?</a:t>
            </a:r>
          </a:p>
          <a:p>
            <a:pPr>
              <a:buFont typeface="Arial" charset="0"/>
              <a:buNone/>
            </a:pPr>
            <a:endParaRPr lang="en-US" dirty="0" smtClean="0">
              <a:latin typeface="Arial" charset="0"/>
              <a:cs typeface="Arial" charset="0"/>
            </a:endParaRPr>
          </a:p>
          <a:p>
            <a:pPr>
              <a:buFont typeface="Arial" charset="0"/>
              <a:buNone/>
            </a:pPr>
            <a:endParaRPr lang="en-US" dirty="0" smtClean="0">
              <a:latin typeface="Arial" charset="0"/>
              <a:cs typeface="Arial" charset="0"/>
            </a:endParaRPr>
          </a:p>
          <a:p>
            <a:pPr>
              <a:buFont typeface="Arial" charset="0"/>
              <a:buNone/>
            </a:pPr>
            <a:endParaRPr lang="en-US" dirty="0" smtClean="0">
              <a:latin typeface="Arial" charset="0"/>
              <a:cs typeface="Arial" charset="0"/>
            </a:endParaRPr>
          </a:p>
          <a:p>
            <a:pPr>
              <a:buFont typeface="Arial" charset="0"/>
              <a:buNone/>
            </a:pPr>
            <a:endParaRPr lang="en-US" dirty="0" smtClean="0">
              <a:latin typeface="Arial" charset="0"/>
              <a:cs typeface="Arial" charset="0"/>
            </a:endParaRPr>
          </a:p>
          <a:p>
            <a:endParaRPr lang="en-US" dirty="0" smtClean="0">
              <a:latin typeface="Arial" charset="0"/>
              <a:cs typeface="Arial" charset="0"/>
            </a:endParaRPr>
          </a:p>
        </p:txBody>
      </p:sp>
      <p:pic>
        <p:nvPicPr>
          <p:cNvPr id="4" name="Picture 3" descr="HolyTrinity2-wikimedia.jpg"/>
          <p:cNvPicPr>
            <a:picLocks noChangeAspect="1"/>
          </p:cNvPicPr>
          <p:nvPr/>
        </p:nvPicPr>
        <p:blipFill>
          <a:blip r:embed="rId3" cstate="print"/>
          <a:stretch>
            <a:fillRect/>
          </a:stretch>
        </p:blipFill>
        <p:spPr>
          <a:xfrm>
            <a:off x="5867400" y="1066799"/>
            <a:ext cx="2826651" cy="4782949"/>
          </a:xfrm>
          <a:prstGeom prst="rect">
            <a:avLst/>
          </a:prstGeom>
          <a:ln>
            <a:noFill/>
          </a:ln>
          <a:effectLst>
            <a:softEdge rad="112500"/>
          </a:effectLst>
        </p:spPr>
      </p:pic>
      <p:sp>
        <p:nvSpPr>
          <p:cNvPr id="5" name="TextBox 4"/>
          <p:cNvSpPr txBox="1"/>
          <p:nvPr/>
        </p:nvSpPr>
        <p:spPr>
          <a:xfrm rot="16200000">
            <a:off x="7742739" y="4068263"/>
            <a:ext cx="1752600" cy="169277"/>
          </a:xfrm>
          <a:prstGeom prst="rect">
            <a:avLst/>
          </a:prstGeom>
          <a:noFill/>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fade">
                                      <p:cBhvr>
                                        <p:cTn id="12"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latin typeface="Arial" charset="0"/>
                <a:cs typeface="Arial" charset="0"/>
              </a:rPr>
              <a:t>What Is Salvation History?</a:t>
            </a:r>
          </a:p>
        </p:txBody>
      </p:sp>
      <p:sp>
        <p:nvSpPr>
          <p:cNvPr id="14339" name="Content Placeholder 2"/>
          <p:cNvSpPr>
            <a:spLocks noGrp="1"/>
          </p:cNvSpPr>
          <p:nvPr>
            <p:ph idx="1"/>
          </p:nvPr>
        </p:nvSpPr>
        <p:spPr>
          <a:xfrm>
            <a:off x="1371600" y="1752600"/>
            <a:ext cx="4114800" cy="4373563"/>
          </a:xfrm>
        </p:spPr>
        <p:txBody>
          <a:bodyPr/>
          <a:lstStyle/>
          <a:p>
            <a:r>
              <a:rPr lang="en-US" dirty="0" smtClean="0">
                <a:latin typeface="Arial" charset="0"/>
                <a:cs typeface="Arial" charset="0"/>
              </a:rPr>
              <a:t>In the unfolding of salvation history, God invites us into communion with the blessed Trinity.</a:t>
            </a:r>
          </a:p>
          <a:p>
            <a:r>
              <a:rPr lang="en-US" dirty="0" smtClean="0">
                <a:latin typeface="Arial" charset="0"/>
                <a:cs typeface="Arial" charset="0"/>
              </a:rPr>
              <a:t>Divine Revelation culminates in Jesus Christ.</a:t>
            </a:r>
          </a:p>
          <a:p>
            <a:pPr>
              <a:buFont typeface="Arial" charset="0"/>
              <a:buNone/>
            </a:pPr>
            <a:endParaRPr lang="en-US" b="1" dirty="0" smtClean="0">
              <a:latin typeface="Arial" charset="0"/>
              <a:cs typeface="Arial" charset="0"/>
            </a:endParaRPr>
          </a:p>
          <a:p>
            <a:pPr marL="0" indent="0">
              <a:buFont typeface="Arial" charset="0"/>
              <a:buNone/>
            </a:pPr>
            <a:r>
              <a:rPr lang="en-US" b="1" dirty="0" smtClean="0">
                <a:solidFill>
                  <a:schemeClr val="accent6">
                    <a:lumMod val="75000"/>
                  </a:schemeClr>
                </a:solidFill>
                <a:latin typeface="Arial" charset="0"/>
                <a:cs typeface="Arial" charset="0"/>
              </a:rPr>
              <a:t>How do you experience the Three Persons of the Trinity?</a:t>
            </a:r>
          </a:p>
          <a:p>
            <a:pPr>
              <a:buFont typeface="Arial" charset="0"/>
              <a:buNone/>
            </a:pPr>
            <a:endParaRPr lang="en-US" dirty="0" smtClean="0">
              <a:latin typeface="Arial" charset="0"/>
              <a:cs typeface="Arial" charset="0"/>
            </a:endParaRPr>
          </a:p>
        </p:txBody>
      </p:sp>
      <p:pic>
        <p:nvPicPr>
          <p:cNvPr id="4" name="Picture 3" descr="jesus-wikimedia.jpg"/>
          <p:cNvPicPr>
            <a:picLocks noChangeAspect="1"/>
          </p:cNvPicPr>
          <p:nvPr/>
        </p:nvPicPr>
        <p:blipFill>
          <a:blip r:embed="rId3" cstate="print"/>
          <a:srcRect l="3390" t="5172" r="12995"/>
          <a:stretch>
            <a:fillRect/>
          </a:stretch>
        </p:blipFill>
        <p:spPr>
          <a:xfrm>
            <a:off x="5638800" y="1219200"/>
            <a:ext cx="3048000" cy="4530811"/>
          </a:xfrm>
          <a:prstGeom prst="snip2SameRect">
            <a:avLst/>
          </a:prstGeom>
        </p:spPr>
      </p:pic>
      <p:sp>
        <p:nvSpPr>
          <p:cNvPr id="5" name="TextBox 4"/>
          <p:cNvSpPr txBox="1"/>
          <p:nvPr/>
        </p:nvSpPr>
        <p:spPr>
          <a:xfrm rot="16200000">
            <a:off x="7863433" y="4830261"/>
            <a:ext cx="1752600" cy="169277"/>
          </a:xfrm>
          <a:prstGeom prst="rect">
            <a:avLst/>
          </a:prstGeom>
          <a:noFill/>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fade">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animEffect transition="in" filter="fade">
                                      <p:cBhvr>
                                        <p:cTn id="17" dur="5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latin typeface="Arial" charset="0"/>
                <a:cs typeface="Arial" charset="0"/>
              </a:rPr>
              <a:t>Scripture and Salvation History</a:t>
            </a:r>
          </a:p>
        </p:txBody>
      </p:sp>
      <p:sp>
        <p:nvSpPr>
          <p:cNvPr id="15363" name="Content Placeholder 2"/>
          <p:cNvSpPr>
            <a:spLocks noGrp="1"/>
          </p:cNvSpPr>
          <p:nvPr>
            <p:ph idx="1"/>
          </p:nvPr>
        </p:nvSpPr>
        <p:spPr/>
        <p:txBody>
          <a:bodyPr/>
          <a:lstStyle/>
          <a:p>
            <a:r>
              <a:rPr lang="en-US" dirty="0" smtClean="0">
                <a:latin typeface="Arial" charset="0"/>
                <a:cs typeface="Arial" charset="0"/>
              </a:rPr>
              <a:t>Salvation history, as written about in the Scriptures, reveals God’s love for his people. Every time we read or hear the Word of God, we are led ever deeper into the mystery and wonder of God.</a:t>
            </a:r>
          </a:p>
          <a:p>
            <a:endParaRPr lang="en-US" dirty="0" smtClean="0">
              <a:solidFill>
                <a:schemeClr val="accent6">
                  <a:lumMod val="75000"/>
                </a:schemeClr>
              </a:solidFill>
              <a:latin typeface="Arial" charset="0"/>
              <a:cs typeface="Arial" charset="0"/>
            </a:endParaRPr>
          </a:p>
          <a:p>
            <a:pPr marL="0" indent="0">
              <a:buNone/>
            </a:pPr>
            <a:r>
              <a:rPr lang="en-US" b="1" dirty="0" smtClean="0">
                <a:solidFill>
                  <a:schemeClr val="accent6">
                    <a:lumMod val="75000"/>
                  </a:schemeClr>
                </a:solidFill>
                <a:latin typeface="Arial" charset="0"/>
                <a:cs typeface="Arial" charset="0"/>
              </a:rPr>
              <a:t>How have you experienced the mystery and wonder of God in the Scriptures?</a:t>
            </a:r>
          </a:p>
          <a:p>
            <a:pPr marL="0" indent="0">
              <a:buNone/>
            </a:pPr>
            <a:endParaRPr lang="en-US" b="1" dirty="0" smtClean="0">
              <a:solidFill>
                <a:schemeClr val="accent6">
                  <a:lumMod val="75000"/>
                </a:schemeClr>
              </a:solidFill>
              <a:latin typeface="Arial" charset="0"/>
              <a:cs typeface="Arial" charset="0"/>
            </a:endParaRPr>
          </a:p>
          <a:p>
            <a:pPr marL="0" indent="0">
              <a:buNone/>
            </a:pPr>
            <a:r>
              <a:rPr lang="en-US" b="1" dirty="0" smtClean="0">
                <a:solidFill>
                  <a:schemeClr val="accent6">
                    <a:lumMod val="75000"/>
                  </a:schemeClr>
                </a:solidFill>
                <a:latin typeface="Arial" charset="0"/>
                <a:cs typeface="Arial" charset="0"/>
              </a:rPr>
              <a:t>What story in the Scriptures most tells you about God’s love? </a:t>
            </a:r>
          </a:p>
          <a:p>
            <a:endParaRPr lang="en-US" b="1" dirty="0" smtClean="0">
              <a:latin typeface="Arial" charset="0"/>
              <a:cs typeface="Arial" charset="0"/>
            </a:endParaRPr>
          </a:p>
          <a:p>
            <a:endParaRPr lang="en-US" dirty="0" smtClean="0">
              <a:latin typeface="Arial" charset="0"/>
              <a:cs typeface="Arial" charset="0"/>
            </a:endParaRPr>
          </a:p>
          <a:p>
            <a:endParaRPr lang="en-US" dirty="0" smtClean="0">
              <a:latin typeface="Arial" charset="0"/>
              <a:cs typeface="Arial"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fade">
                                      <p:cBhvr>
                                        <p:cTn id="12" dur="500"/>
                                        <p:tgtEl>
                                          <p:spTgt spid="153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63">
                                            <p:txEl>
                                              <p:pRg st="4" end="4"/>
                                            </p:txEl>
                                          </p:spTgt>
                                        </p:tgtEl>
                                        <p:attrNameLst>
                                          <p:attrName>style.visibility</p:attrName>
                                        </p:attrNameLst>
                                      </p:cBhvr>
                                      <p:to>
                                        <p:strVal val="visible"/>
                                      </p:to>
                                    </p:set>
                                    <p:animEffect transition="in" filter="fade">
                                      <p:cBhvr>
                                        <p:cTn id="17" dur="5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latin typeface="Arial" charset="0"/>
                <a:cs typeface="Arial" charset="0"/>
              </a:rPr>
              <a:t>Salvation History in the Old Testament</a:t>
            </a:r>
          </a:p>
        </p:txBody>
      </p:sp>
      <p:sp>
        <p:nvSpPr>
          <p:cNvPr id="16387" name="Content Placeholder 2"/>
          <p:cNvSpPr>
            <a:spLocks noGrp="1"/>
          </p:cNvSpPr>
          <p:nvPr>
            <p:ph idx="1"/>
          </p:nvPr>
        </p:nvSpPr>
        <p:spPr/>
        <p:txBody>
          <a:bodyPr/>
          <a:lstStyle/>
          <a:p>
            <a:r>
              <a:rPr lang="en-US" dirty="0" smtClean="0">
                <a:latin typeface="Arial" charset="0"/>
                <a:cs typeface="Arial" charset="0"/>
              </a:rPr>
              <a:t>God invited our first parents, Adam and Eve, into intimate communion with him when he created them.</a:t>
            </a:r>
          </a:p>
          <a:p>
            <a:r>
              <a:rPr lang="en-US" dirty="0" smtClean="0">
                <a:latin typeface="Arial" charset="0"/>
                <a:cs typeface="Arial" charset="0"/>
              </a:rPr>
              <a:t>Although God revealed his will and plan to Adam, Eve, Abraham, and Moses, humanity’s inclination to sin stood in the way of God’s plan.</a:t>
            </a:r>
          </a:p>
        </p:txBody>
      </p:sp>
      <p:pic>
        <p:nvPicPr>
          <p:cNvPr id="16388" name="Picture 18" descr="Adam &amp; Eve 612127-Crosiers.jpg"/>
          <p:cNvPicPr>
            <a:picLocks noChangeAspect="1"/>
          </p:cNvPicPr>
          <p:nvPr/>
        </p:nvPicPr>
        <p:blipFill>
          <a:blip r:embed="rId3" cstate="print"/>
          <a:srcRect/>
          <a:stretch>
            <a:fillRect/>
          </a:stretch>
        </p:blipFill>
        <p:spPr bwMode="auto">
          <a:xfrm>
            <a:off x="1066800" y="4114659"/>
            <a:ext cx="1981200" cy="2438541"/>
          </a:xfrm>
          <a:prstGeom prst="rect">
            <a:avLst/>
          </a:prstGeom>
          <a:noFill/>
          <a:ln w="9525">
            <a:noFill/>
            <a:miter lim="800000"/>
            <a:headEnd/>
            <a:tailEnd/>
          </a:ln>
        </p:spPr>
      </p:pic>
      <p:pic>
        <p:nvPicPr>
          <p:cNvPr id="16389" name="Picture 21" descr="Abraham 612251-Crosiers.jpg"/>
          <p:cNvPicPr>
            <a:picLocks noChangeAspect="1"/>
          </p:cNvPicPr>
          <p:nvPr/>
        </p:nvPicPr>
        <p:blipFill>
          <a:blip r:embed="rId4" cstate="print"/>
          <a:srcRect t="17043"/>
          <a:stretch>
            <a:fillRect/>
          </a:stretch>
        </p:blipFill>
        <p:spPr bwMode="auto">
          <a:xfrm>
            <a:off x="3733800" y="4114800"/>
            <a:ext cx="1447800" cy="2438400"/>
          </a:xfrm>
          <a:prstGeom prst="rect">
            <a:avLst/>
          </a:prstGeom>
          <a:noFill/>
          <a:ln w="9525">
            <a:noFill/>
            <a:miter lim="800000"/>
            <a:headEnd/>
            <a:tailEnd/>
          </a:ln>
        </p:spPr>
      </p:pic>
      <p:pic>
        <p:nvPicPr>
          <p:cNvPr id="16390" name="Picture 23" descr="Moses 616025-Crosiers.jpg"/>
          <p:cNvPicPr>
            <a:picLocks noChangeAspect="1"/>
          </p:cNvPicPr>
          <p:nvPr/>
        </p:nvPicPr>
        <p:blipFill>
          <a:blip r:embed="rId5" cstate="print"/>
          <a:srcRect/>
          <a:stretch>
            <a:fillRect/>
          </a:stretch>
        </p:blipFill>
        <p:spPr bwMode="auto">
          <a:xfrm>
            <a:off x="5740400" y="4090987"/>
            <a:ext cx="1574800" cy="2462213"/>
          </a:xfrm>
          <a:prstGeom prst="rect">
            <a:avLst/>
          </a:prstGeom>
          <a:noFill/>
          <a:ln w="9525">
            <a:noFill/>
            <a:miter lim="800000"/>
            <a:headEnd/>
            <a:tailEnd/>
          </a:ln>
        </p:spPr>
      </p:pic>
      <p:sp>
        <p:nvSpPr>
          <p:cNvPr id="7" name="Text Box 10"/>
          <p:cNvSpPr txBox="1">
            <a:spLocks noChangeArrowheads="1"/>
          </p:cNvSpPr>
          <p:nvPr/>
        </p:nvSpPr>
        <p:spPr bwMode="auto">
          <a:xfrm>
            <a:off x="990600" y="6629400"/>
            <a:ext cx="1600200" cy="168275"/>
          </a:xfrm>
          <a:prstGeom prst="rect">
            <a:avLst/>
          </a:prstGeom>
          <a:noFill/>
          <a:ln w="9525">
            <a:noFill/>
            <a:miter lim="800000"/>
            <a:headEnd/>
            <a:tailEnd/>
          </a:ln>
        </p:spPr>
        <p:txBody>
          <a:bodyPr>
            <a:spAutoFit/>
          </a:bodyPr>
          <a:lstStyle/>
          <a:p>
            <a:r>
              <a:rPr lang="en-US" sz="500"/>
              <a:t>Images - © The Crosiers/Gene Plaisted, OSC</a:t>
            </a:r>
            <a:endParaRPr lang="en-US" sz="500" b="1"/>
          </a:p>
        </p:txBody>
      </p:sp>
      <p:sp>
        <p:nvSpPr>
          <p:cNvPr id="8" name="TextBox 7"/>
          <p:cNvSpPr txBox="1"/>
          <p:nvPr/>
        </p:nvSpPr>
        <p:spPr>
          <a:xfrm>
            <a:off x="1066800" y="3733800"/>
            <a:ext cx="1905000" cy="381000"/>
          </a:xfrm>
          <a:prstGeom prst="rect">
            <a:avLst/>
          </a:prstGeom>
          <a:noFill/>
        </p:spPr>
        <p:txBody>
          <a:bodyPr wrap="square" rtlCol="0">
            <a:spAutoFit/>
          </a:bodyPr>
          <a:lstStyle/>
          <a:p>
            <a:pPr algn="ctr"/>
            <a:r>
              <a:rPr lang="en-US" dirty="0" smtClean="0">
                <a:solidFill>
                  <a:srgbClr val="C00000"/>
                </a:solidFill>
              </a:rPr>
              <a:t>Adam and Eve</a:t>
            </a:r>
            <a:endParaRPr lang="en-US" dirty="0">
              <a:solidFill>
                <a:srgbClr val="C00000"/>
              </a:solidFill>
            </a:endParaRPr>
          </a:p>
        </p:txBody>
      </p:sp>
      <p:sp>
        <p:nvSpPr>
          <p:cNvPr id="9" name="TextBox 8"/>
          <p:cNvSpPr txBox="1"/>
          <p:nvPr/>
        </p:nvSpPr>
        <p:spPr>
          <a:xfrm>
            <a:off x="3733800" y="3745468"/>
            <a:ext cx="1447800" cy="369332"/>
          </a:xfrm>
          <a:prstGeom prst="rect">
            <a:avLst/>
          </a:prstGeom>
          <a:noFill/>
        </p:spPr>
        <p:txBody>
          <a:bodyPr wrap="square" rtlCol="0">
            <a:spAutoFit/>
          </a:bodyPr>
          <a:lstStyle/>
          <a:p>
            <a:pPr algn="ctr"/>
            <a:r>
              <a:rPr lang="en-US" dirty="0" smtClean="0">
                <a:solidFill>
                  <a:srgbClr val="C00000"/>
                </a:solidFill>
              </a:rPr>
              <a:t>Abraham</a:t>
            </a:r>
            <a:endParaRPr lang="en-US" dirty="0">
              <a:solidFill>
                <a:srgbClr val="C00000"/>
              </a:solidFill>
            </a:endParaRPr>
          </a:p>
        </p:txBody>
      </p:sp>
      <p:sp>
        <p:nvSpPr>
          <p:cNvPr id="10" name="TextBox 9"/>
          <p:cNvSpPr txBox="1"/>
          <p:nvPr/>
        </p:nvSpPr>
        <p:spPr>
          <a:xfrm>
            <a:off x="5715000" y="3733800"/>
            <a:ext cx="1600200" cy="381000"/>
          </a:xfrm>
          <a:prstGeom prst="rect">
            <a:avLst/>
          </a:prstGeom>
          <a:noFill/>
        </p:spPr>
        <p:txBody>
          <a:bodyPr wrap="square" rtlCol="0">
            <a:spAutoFit/>
          </a:bodyPr>
          <a:lstStyle/>
          <a:p>
            <a:pPr algn="ctr"/>
            <a:r>
              <a:rPr lang="en-US" dirty="0" smtClean="0">
                <a:solidFill>
                  <a:srgbClr val="C00000"/>
                </a:solidFill>
              </a:rPr>
              <a:t>Moses</a:t>
            </a:r>
            <a:endParaRPr lang="en-US" dirty="0">
              <a:solidFill>
                <a:srgbClr val="C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500"/>
                                        <p:tgtEl>
                                          <p:spTgt spid="163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latin typeface="Arial" charset="0"/>
                <a:cs typeface="Arial" charset="0"/>
              </a:rPr>
              <a:t>Salvation History in the Old Testament</a:t>
            </a:r>
          </a:p>
        </p:txBody>
      </p:sp>
      <p:sp>
        <p:nvSpPr>
          <p:cNvPr id="17411" name="Content Placeholder 2"/>
          <p:cNvSpPr>
            <a:spLocks noGrp="1"/>
          </p:cNvSpPr>
          <p:nvPr>
            <p:ph idx="1"/>
          </p:nvPr>
        </p:nvSpPr>
        <p:spPr/>
        <p:txBody>
          <a:bodyPr/>
          <a:lstStyle/>
          <a:p>
            <a:r>
              <a:rPr lang="en-US" dirty="0" smtClean="0">
                <a:latin typeface="Arial" charset="0"/>
                <a:cs typeface="Arial" charset="0"/>
              </a:rPr>
              <a:t>The Israelites continued to turn away from the Covenant and the Law over and over. In response, God revealed himself to the prophets, men like Isaiah, Jeremiah, and Ezekiel.</a:t>
            </a:r>
          </a:p>
          <a:p>
            <a:r>
              <a:rPr lang="en-US" dirty="0" smtClean="0">
                <a:latin typeface="Arial" charset="0"/>
                <a:cs typeface="Arial" charset="0"/>
              </a:rPr>
              <a:t>God remains faithful to the Covenant even when the people of Israel do not.</a:t>
            </a:r>
          </a:p>
          <a:p>
            <a:pPr>
              <a:buFont typeface="Arial" charset="0"/>
              <a:buNone/>
            </a:pPr>
            <a:endParaRPr lang="en-US" b="1" dirty="0" smtClean="0">
              <a:latin typeface="Arial" charset="0"/>
              <a:cs typeface="Arial" charset="0"/>
            </a:endParaRPr>
          </a:p>
          <a:p>
            <a:pPr>
              <a:buFont typeface="Arial" charset="0"/>
              <a:buNone/>
            </a:pPr>
            <a:r>
              <a:rPr lang="en-US" b="1" dirty="0" smtClean="0">
                <a:solidFill>
                  <a:schemeClr val="accent6">
                    <a:lumMod val="75000"/>
                  </a:schemeClr>
                </a:solidFill>
                <a:latin typeface="Arial" charset="0"/>
                <a:cs typeface="Arial" charset="0"/>
              </a:rPr>
              <a:t>What do you know about the scriptural prophets?</a:t>
            </a:r>
          </a:p>
          <a:p>
            <a:endParaRPr lang="en-US" dirty="0" smtClean="0">
              <a:latin typeface="Arial" charset="0"/>
              <a:cs typeface="Arial" charset="0"/>
            </a:endParaRPr>
          </a:p>
          <a:p>
            <a:endParaRPr lang="en-US" dirty="0" smtClean="0">
              <a:latin typeface="Arial" charset="0"/>
              <a:cs typeface="Arial"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fade">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animEffect transition="in" filter="fade">
                                      <p:cBhvr>
                                        <p:cTn id="17" dur="5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latin typeface="Arial" charset="0"/>
                <a:cs typeface="Arial" charset="0"/>
              </a:rPr>
              <a:t>Jesus Christ: The Fullness of All Revelation</a:t>
            </a:r>
          </a:p>
        </p:txBody>
      </p:sp>
      <p:sp>
        <p:nvSpPr>
          <p:cNvPr id="18435" name="Content Placeholder 2"/>
          <p:cNvSpPr>
            <a:spLocks noGrp="1"/>
          </p:cNvSpPr>
          <p:nvPr>
            <p:ph idx="1"/>
          </p:nvPr>
        </p:nvSpPr>
        <p:spPr/>
        <p:txBody>
          <a:bodyPr/>
          <a:lstStyle/>
          <a:p>
            <a:r>
              <a:rPr lang="en-US" dirty="0" smtClean="0">
                <a:latin typeface="Arial" charset="0"/>
                <a:cs typeface="Arial" charset="0"/>
              </a:rPr>
              <a:t>Jesus Christ fully reveals God to us.</a:t>
            </a:r>
          </a:p>
          <a:p>
            <a:r>
              <a:rPr lang="en-US" dirty="0" smtClean="0">
                <a:latin typeface="Arial" charset="0"/>
                <a:cs typeface="Arial" charset="0"/>
              </a:rPr>
              <a:t>The Gospel of John uses the Greek word </a:t>
            </a:r>
            <a:r>
              <a:rPr lang="en-US" i="1" dirty="0" smtClean="0">
                <a:solidFill>
                  <a:srgbClr val="C00000"/>
                </a:solidFill>
                <a:latin typeface="Arial" charset="0"/>
                <a:cs typeface="Arial" charset="0"/>
              </a:rPr>
              <a:t>Logos</a:t>
            </a:r>
            <a:r>
              <a:rPr lang="en-US" dirty="0" smtClean="0">
                <a:latin typeface="Arial" charset="0"/>
                <a:cs typeface="Arial" charset="0"/>
              </a:rPr>
              <a:t> (translated in English as </a:t>
            </a:r>
            <a:r>
              <a:rPr lang="en-US" i="1" dirty="0" smtClean="0">
                <a:solidFill>
                  <a:srgbClr val="C00000"/>
                </a:solidFill>
                <a:latin typeface="Arial" charset="0"/>
                <a:cs typeface="Arial" charset="0"/>
              </a:rPr>
              <a:t>Word</a:t>
            </a:r>
            <a:r>
              <a:rPr lang="en-US" dirty="0" smtClean="0">
                <a:latin typeface="Arial" charset="0"/>
                <a:cs typeface="Arial" charset="0"/>
              </a:rPr>
              <a:t>) for Jesus Christ.</a:t>
            </a:r>
          </a:p>
          <a:p>
            <a:r>
              <a:rPr lang="en-US" dirty="0" smtClean="0">
                <a:latin typeface="Arial" charset="0"/>
                <a:cs typeface="Arial" charset="0"/>
              </a:rPr>
              <a:t>Because the Word (Jesus Christ) is God, we read about the Word in the Old Testament even before he becomes human as described in the New Testament.</a:t>
            </a:r>
          </a:p>
          <a:p>
            <a:r>
              <a:rPr lang="en-US" dirty="0" smtClean="0">
                <a:latin typeface="Arial" charset="0"/>
                <a:cs typeface="Arial" charset="0"/>
              </a:rPr>
              <a:t>In the life of Jesus Christ, we see the glory of God.</a:t>
            </a:r>
          </a:p>
          <a:p>
            <a:r>
              <a:rPr lang="en-US" dirty="0" smtClean="0">
                <a:latin typeface="Arial" charset="0"/>
                <a:cs typeface="Arial" charset="0"/>
              </a:rPr>
              <a:t>In studying the life of Jesus Christ, who reveals the New Covenant, we come to know the fullness of salvation.</a:t>
            </a:r>
          </a:p>
          <a:p>
            <a:pPr>
              <a:buFont typeface="Arial" charset="0"/>
              <a:buNone/>
            </a:pPr>
            <a:endParaRPr lang="en-US" dirty="0" smtClean="0">
              <a:latin typeface="Arial" charset="0"/>
              <a:cs typeface="Arial"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fade">
                                      <p:cBhvr>
                                        <p:cTn id="22" dur="50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fade">
                                      <p:cBhvr>
                                        <p:cTn id="27"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2824</TotalTime>
  <Words>970</Words>
  <Application>Microsoft Office PowerPoint</Application>
  <PresentationFormat>On-screen Show (4:3)</PresentationFormat>
  <Paragraphs>86</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Introduction to Salvation History</vt:lpstr>
      <vt:lpstr>PowerPoint Presentation</vt:lpstr>
      <vt:lpstr>What Is Salvation History?</vt:lpstr>
      <vt:lpstr>What Is Salvation History?</vt:lpstr>
      <vt:lpstr>What Is Salvation History?</vt:lpstr>
      <vt:lpstr>Scripture and Salvation History</vt:lpstr>
      <vt:lpstr>Salvation History in the Old Testament</vt:lpstr>
      <vt:lpstr>Salvation History in the Old Testament</vt:lpstr>
      <vt:lpstr>Jesus Christ: The Fullness of All Revelation</vt:lpstr>
      <vt:lpstr>The Transmission of Divine Revelation</vt:lpstr>
      <vt:lpstr>The Transmission of Divine Revelation</vt:lpstr>
      <vt:lpstr>The Transmission of Divine Revelation</vt:lpstr>
      <vt:lpstr>The Transmission of Divine Revelation</vt:lpstr>
      <vt:lpstr>The Transmission of Divine Revelation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Salvation History</dc:title>
  <dc:creator>Valued Acer Customer</dc:creator>
  <cp:lastModifiedBy>pintern</cp:lastModifiedBy>
  <cp:revision>306</cp:revision>
  <dcterms:created xsi:type="dcterms:W3CDTF">2009-07-20T00:34:55Z</dcterms:created>
  <dcterms:modified xsi:type="dcterms:W3CDTF">2012-02-15T16:44:35Z</dcterms:modified>
</cp:coreProperties>
</file>