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5" r:id="rId9"/>
    <p:sldId id="366"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46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412071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583275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 After students have answered the questions, poll them about the issues that came up in their writing or conversations.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45123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Review the biblical roots of social justice as outlined on pages 265–267 of the student handbook.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646249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answer the following questions: When might teens give up something so their family could benefit? What societal change would you like to see that would benefit groups or individuals?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889376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share their reflections on the following question: In our world, who needs better access to necessary resources?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28078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After showing the statement that everyone has value, explain that our prejudices and judgments can prevent us from seeing people’s value: we may judge a person by their dress or economic status, or we may fail to see their value because we know they have done something wrong. You may want to expand on this last point: that we are all sinners, and that people have value even when they have sinned in a serious way.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400202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share their reflections on the following question: How could you show solidarity with a particular group somewhere in the world that is suffering?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2817855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Call the students’ attention to the balance between service and justice depicted on page 272 of the student handbook. </a:t>
            </a:r>
            <a:r>
              <a:rPr lang="en-US" sz="1200" kern="1200" smtClean="0">
                <a:solidFill>
                  <a:schemeClr val="tx1"/>
                </a:solidFill>
                <a:effectLst/>
                <a:latin typeface="+mn-lt"/>
                <a:ea typeface="+mn-ea"/>
                <a:cs typeface="+mn-cs"/>
              </a:rPr>
              <a:t>Remind them that both are needed as part of our response to social injustice.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798086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Social Justice</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4478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TX003155</a:t>
            </a:r>
            <a:endParaRPr lang="en-US" dirty="0" smtClean="0"/>
          </a:p>
        </p:txBody>
      </p:sp>
      <p:sp>
        <p:nvSpPr>
          <p:cNvPr id="5" name="Rectangle 4"/>
          <p:cNvSpPr/>
          <p:nvPr/>
        </p:nvSpPr>
        <p:spPr>
          <a:xfrm>
            <a:off x="4057984" y="4572000"/>
            <a:ext cx="132600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24</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7" name="TextBox 5"/>
          <p:cNvSpPr txBox="1">
            <a:spLocks noChangeArrowheads="1"/>
          </p:cNvSpPr>
          <p:nvPr/>
        </p:nvSpPr>
        <p:spPr bwMode="auto">
          <a:xfrm>
            <a:off x="2540359" y="6400800"/>
            <a:ext cx="2184041"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igor</a:t>
            </a:r>
            <a:r>
              <a:rPr lang="en-US" sz="500" dirty="0">
                <a:latin typeface="Arial" pitchFamily="34" charset="0"/>
                <a:cs typeface="Arial" pitchFamily="34" charset="0"/>
              </a:rPr>
              <a:t> </a:t>
            </a:r>
            <a:r>
              <a:rPr lang="en-US" sz="500" dirty="0" err="1">
                <a:latin typeface="Arial" pitchFamily="34" charset="0"/>
                <a:cs typeface="Arial" pitchFamily="34" charset="0"/>
              </a:rPr>
              <a:t>kisselev</a:t>
            </a:r>
            <a:r>
              <a:rPr lang="en-US" sz="500" dirty="0">
                <a:latin typeface="Arial" pitchFamily="34" charset="0"/>
                <a:cs typeface="Arial" pitchFamily="34" charset="0"/>
              </a:rPr>
              <a:t> / www.shutterstock.com </a:t>
            </a:r>
          </a:p>
        </p:txBody>
      </p:sp>
      <p:sp>
        <p:nvSpPr>
          <p:cNvPr id="19" name="Content Placeholder 6"/>
          <p:cNvSpPr txBox="1">
            <a:spLocks/>
          </p:cNvSpPr>
          <p:nvPr/>
        </p:nvSpPr>
        <p:spPr>
          <a:xfrm>
            <a:off x="1139904" y="1562100"/>
            <a:ext cx="6861096" cy="876300"/>
          </a:xfrm>
          <a:prstGeom prst="rect">
            <a:avLst/>
          </a:prstGeom>
        </p:spPr>
        <p:txBody>
          <a:bodyPr>
            <a:noAutofit/>
          </a:bodyPr>
          <a:lstStyle/>
          <a:p>
            <a:pPr algn="ctr"/>
            <a:r>
              <a:rPr lang="en-US" sz="2400" b="1" dirty="0">
                <a:latin typeface="Arial" pitchFamily="34" charset="0"/>
                <a:cs typeface="Arial" pitchFamily="34" charset="0"/>
              </a:rPr>
              <a:t>Social Justice</a:t>
            </a:r>
          </a:p>
        </p:txBody>
      </p:sp>
      <p:sp>
        <p:nvSpPr>
          <p:cNvPr id="20" name="TextBox 19"/>
          <p:cNvSpPr txBox="1"/>
          <p:nvPr/>
        </p:nvSpPr>
        <p:spPr bwMode="auto">
          <a:xfrm>
            <a:off x="598694" y="2311161"/>
            <a:ext cx="6205882"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are dependent on those around us. </a:t>
            </a:r>
            <a:endParaRPr lang="en-US" dirty="0">
              <a:solidFill>
                <a:schemeClr val="bg1">
                  <a:lumMod val="65000"/>
                </a:schemeClr>
              </a:solidFill>
              <a:latin typeface="Arial" pitchFamily="34" charset="0"/>
              <a:cs typeface="Arial" pitchFamily="34" charset="0"/>
            </a:endParaRPr>
          </a:p>
        </p:txBody>
      </p:sp>
      <p:sp>
        <p:nvSpPr>
          <p:cNvPr id="21" name="TextBox 20"/>
          <p:cNvSpPr txBox="1"/>
          <p:nvPr/>
        </p:nvSpPr>
        <p:spPr bwMode="auto">
          <a:xfrm>
            <a:off x="598693" y="3288268"/>
            <a:ext cx="839290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will be held accountable for the things we do and the things we fail to do.</a:t>
            </a:r>
            <a:endParaRPr lang="en-US" dirty="0">
              <a:solidFill>
                <a:schemeClr val="bg1">
                  <a:lumMod val="65000"/>
                </a:schemeClr>
              </a:solidFill>
              <a:latin typeface="Arial" pitchFamily="34" charset="0"/>
              <a:cs typeface="Arial" pitchFamily="34" charset="0"/>
            </a:endParaRPr>
          </a:p>
        </p:txBody>
      </p:sp>
      <p:sp>
        <p:nvSpPr>
          <p:cNvPr id="27" name="TextBox 26"/>
          <p:cNvSpPr txBox="1"/>
          <p:nvPr/>
        </p:nvSpPr>
        <p:spPr bwMode="auto">
          <a:xfrm>
            <a:off x="598694" y="2782669"/>
            <a:ext cx="72954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We have an effect on others. </a:t>
            </a:r>
            <a:endParaRPr lang="en-US" dirty="0">
              <a:solidFill>
                <a:schemeClr val="bg1">
                  <a:lumMod val="65000"/>
                </a:schemeClr>
              </a:solidFill>
              <a:latin typeface="Arial" pitchFamily="34" charset="0"/>
              <a:cs typeface="Arial" pitchFamily="34" charset="0"/>
            </a:endParaRPr>
          </a:p>
        </p:txBody>
      </p:sp>
      <p:pic>
        <p:nvPicPr>
          <p:cNvPr id="2" name="Picture 2" descr="G:\powerpoint images\chapter24\shutterstock_62001841.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4129771"/>
            <a:ext cx="4612007" cy="227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1219199" y="1905000"/>
            <a:ext cx="4343401" cy="663326"/>
          </a:xfrm>
          <a:prstGeom prst="rect">
            <a:avLst/>
          </a:prstGeom>
        </p:spPr>
        <p:txBody>
          <a:bodyPr>
            <a:noAutofit/>
          </a:bodyPr>
          <a:lstStyle/>
          <a:p>
            <a:pPr algn="ctr"/>
            <a:r>
              <a:rPr lang="en-US" sz="2400" b="1" dirty="0">
                <a:latin typeface="Arial" pitchFamily="34" charset="0"/>
                <a:cs typeface="Arial" pitchFamily="34" charset="0"/>
              </a:rPr>
              <a:t>Questions</a:t>
            </a:r>
          </a:p>
        </p:txBody>
      </p:sp>
      <p:sp>
        <p:nvSpPr>
          <p:cNvPr id="6" name="TextBox 5"/>
          <p:cNvSpPr txBox="1"/>
          <p:nvPr/>
        </p:nvSpPr>
        <p:spPr bwMode="auto">
          <a:xfrm>
            <a:off x="1038225" y="2960882"/>
            <a:ext cx="510821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Who has affected you by showing you kindness or offering you help? </a:t>
            </a:r>
            <a:endParaRPr lang="en-US" dirty="0">
              <a:solidFill>
                <a:schemeClr val="bg1">
                  <a:lumMod val="65000"/>
                </a:schemeClr>
              </a:solidFill>
              <a:latin typeface="Arial" pitchFamily="34" charset="0"/>
              <a:cs typeface="Arial" pitchFamily="34" charset="0"/>
            </a:endParaRPr>
          </a:p>
        </p:txBody>
      </p:sp>
      <p:sp>
        <p:nvSpPr>
          <p:cNvPr id="13" name="TextBox 5"/>
          <p:cNvSpPr txBox="1">
            <a:spLocks noChangeArrowheads="1"/>
          </p:cNvSpPr>
          <p:nvPr/>
        </p:nvSpPr>
        <p:spPr bwMode="auto">
          <a:xfrm>
            <a:off x="6945482" y="3335923"/>
            <a:ext cx="196991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Graphic design / www.shutterstock.com </a:t>
            </a:r>
          </a:p>
        </p:txBody>
      </p:sp>
      <p:sp>
        <p:nvSpPr>
          <p:cNvPr id="7" name="TextBox 6"/>
          <p:cNvSpPr txBox="1"/>
          <p:nvPr/>
        </p:nvSpPr>
        <p:spPr bwMode="auto">
          <a:xfrm>
            <a:off x="1038225" y="3674483"/>
            <a:ext cx="7713493"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When might teens stand by when they should stand up or step up?</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1038224" y="4154269"/>
            <a:ext cx="787717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What societal or global issues may worsen because we are not taking action? </a:t>
            </a:r>
            <a:endParaRPr lang="en-US" dirty="0">
              <a:solidFill>
                <a:schemeClr val="bg1">
                  <a:lumMod val="65000"/>
                </a:schemeClr>
              </a:solidFill>
              <a:latin typeface="Arial" pitchFamily="34" charset="0"/>
              <a:cs typeface="Arial" pitchFamily="34" charset="0"/>
            </a:endParaRPr>
          </a:p>
        </p:txBody>
      </p:sp>
      <p:pic>
        <p:nvPicPr>
          <p:cNvPr id="2" name="Picture 2" descr="G:\powerpoint images\chapter24\shutterstock_252668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4122" y="1230941"/>
            <a:ext cx="2905078" cy="2045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667000" y="6324600"/>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Zoom Team / www.shutterstock.com </a:t>
            </a:r>
          </a:p>
        </p:txBody>
      </p:sp>
      <p:sp>
        <p:nvSpPr>
          <p:cNvPr id="19" name="Content Placeholder 6"/>
          <p:cNvSpPr txBox="1">
            <a:spLocks/>
          </p:cNvSpPr>
          <p:nvPr/>
        </p:nvSpPr>
        <p:spPr>
          <a:xfrm>
            <a:off x="1468729" y="1622674"/>
            <a:ext cx="6456071" cy="663326"/>
          </a:xfrm>
          <a:prstGeom prst="rect">
            <a:avLst/>
          </a:prstGeom>
        </p:spPr>
        <p:txBody>
          <a:bodyPr>
            <a:noAutofit/>
          </a:bodyPr>
          <a:lstStyle/>
          <a:p>
            <a:pPr algn="ctr"/>
            <a:r>
              <a:rPr lang="en-US" sz="2400" b="1" dirty="0">
                <a:latin typeface="Arial" pitchFamily="34" charset="0"/>
                <a:cs typeface="Arial" pitchFamily="34" charset="0"/>
              </a:rPr>
              <a:t>Social Justice</a:t>
            </a:r>
          </a:p>
        </p:txBody>
      </p:sp>
      <p:sp>
        <p:nvSpPr>
          <p:cNvPr id="20" name="TextBox 19"/>
          <p:cNvSpPr txBox="1"/>
          <p:nvPr/>
        </p:nvSpPr>
        <p:spPr bwMode="auto">
          <a:xfrm>
            <a:off x="485545" y="2477869"/>
            <a:ext cx="8582255" cy="646331"/>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The moral principles God calls society to follow to ensure that essential human needs are met and that essential human rights are protected for all people.</a:t>
            </a:r>
            <a:endParaRPr lang="en-US" dirty="0">
              <a:solidFill>
                <a:schemeClr val="bg1">
                  <a:lumMod val="65000"/>
                </a:schemeClr>
              </a:solidFill>
              <a:latin typeface="Arial" pitchFamily="34" charset="0"/>
              <a:cs typeface="Arial" pitchFamily="34" charset="0"/>
            </a:endParaRPr>
          </a:p>
        </p:txBody>
      </p:sp>
      <p:pic>
        <p:nvPicPr>
          <p:cNvPr id="2" name="Picture 2" descr="G:\powerpoint images\chapter24\shutterstock_955425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813382"/>
            <a:ext cx="3646826" cy="24350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5"/>
          <p:cNvSpPr txBox="1">
            <a:spLocks noChangeArrowheads="1"/>
          </p:cNvSpPr>
          <p:nvPr/>
        </p:nvSpPr>
        <p:spPr bwMode="auto">
          <a:xfrm>
            <a:off x="6629400" y="60960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Anton Violin / www.shutterstock.com </a:t>
            </a:r>
          </a:p>
        </p:txBody>
      </p:sp>
      <p:sp>
        <p:nvSpPr>
          <p:cNvPr id="15" name="Content Placeholder 6"/>
          <p:cNvSpPr txBox="1">
            <a:spLocks/>
          </p:cNvSpPr>
          <p:nvPr/>
        </p:nvSpPr>
        <p:spPr>
          <a:xfrm>
            <a:off x="652118" y="1562100"/>
            <a:ext cx="7425082" cy="876300"/>
          </a:xfrm>
          <a:prstGeom prst="rect">
            <a:avLst/>
          </a:prstGeom>
        </p:spPr>
        <p:txBody>
          <a:bodyPr>
            <a:noAutofit/>
          </a:bodyPr>
          <a:lstStyle/>
          <a:p>
            <a:pPr algn="ctr"/>
            <a:r>
              <a:rPr lang="en-US" sz="2400" b="1" dirty="0">
                <a:latin typeface="Arial" pitchFamily="34" charset="0"/>
                <a:cs typeface="Arial" pitchFamily="34" charset="0"/>
              </a:rPr>
              <a:t>The Common Good</a:t>
            </a:r>
          </a:p>
        </p:txBody>
      </p:sp>
      <p:sp>
        <p:nvSpPr>
          <p:cNvPr id="18" name="TextBox 17"/>
          <p:cNvSpPr txBox="1"/>
          <p:nvPr/>
        </p:nvSpPr>
        <p:spPr bwMode="auto">
          <a:xfrm>
            <a:off x="832862" y="2718137"/>
            <a:ext cx="587273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achieved when conditions in society allow all people to reach their human fulfillment.</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832862" y="3468469"/>
            <a:ext cx="5644137"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It is not what is best for only our community or the country we live in.</a:t>
            </a:r>
            <a:endParaRPr lang="en-US" dirty="0">
              <a:solidFill>
                <a:schemeClr val="bg1">
                  <a:lumMod val="65000"/>
                </a:schemeClr>
              </a:solidFill>
              <a:latin typeface="Arial" pitchFamily="34" charset="0"/>
              <a:cs typeface="Arial" pitchFamily="34" charset="0"/>
            </a:endParaRPr>
          </a:p>
        </p:txBody>
      </p:sp>
      <p:pic>
        <p:nvPicPr>
          <p:cNvPr id="2" name="Picture 2" descr="G:\powerpoint images\chapter24\shutterstock_107586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6870" y="3049936"/>
            <a:ext cx="2066130" cy="2908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876362" y="2667000"/>
            <a:ext cx="7353238"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Political authority has an important role: to defend and promote the common good.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914400" y="3344362"/>
            <a:ext cx="73914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Policy makers must create laws that ensure people’s freedom to live moral lives. </a:t>
            </a:r>
          </a:p>
        </p:txBody>
      </p:sp>
      <p:sp>
        <p:nvSpPr>
          <p:cNvPr id="16" name="Content Placeholder 6"/>
          <p:cNvSpPr txBox="1">
            <a:spLocks/>
          </p:cNvSpPr>
          <p:nvPr/>
        </p:nvSpPr>
        <p:spPr>
          <a:xfrm>
            <a:off x="1828800" y="1752600"/>
            <a:ext cx="5677950" cy="685800"/>
          </a:xfrm>
          <a:prstGeom prst="rect">
            <a:avLst/>
          </a:prstGeom>
        </p:spPr>
        <p:txBody>
          <a:bodyPr>
            <a:noAutofit/>
          </a:bodyPr>
          <a:lstStyle/>
          <a:p>
            <a:pPr algn="ctr"/>
            <a:r>
              <a:rPr lang="en-US" sz="2400" b="1" dirty="0">
                <a:latin typeface="Arial" pitchFamily="34" charset="0"/>
                <a:cs typeface="Arial" pitchFamily="34" charset="0"/>
              </a:rPr>
              <a:t>Responsibility of Political Authority</a:t>
            </a:r>
          </a:p>
        </p:txBody>
      </p:sp>
      <p:sp>
        <p:nvSpPr>
          <p:cNvPr id="10" name="TextBox 5"/>
          <p:cNvSpPr txBox="1">
            <a:spLocks noChangeArrowheads="1"/>
          </p:cNvSpPr>
          <p:nvPr/>
        </p:nvSpPr>
        <p:spPr bwMode="auto">
          <a:xfrm>
            <a:off x="4648200" y="6477000"/>
            <a:ext cx="201726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Konstantin L / www.shutterstock.com</a:t>
            </a:r>
          </a:p>
        </p:txBody>
      </p:sp>
      <p:sp>
        <p:nvSpPr>
          <p:cNvPr id="12" name="TextBox 11"/>
          <p:cNvSpPr txBox="1"/>
          <p:nvPr/>
        </p:nvSpPr>
        <p:spPr bwMode="auto">
          <a:xfrm>
            <a:off x="914400" y="3993431"/>
            <a:ext cx="7543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Policy makers should ensure that everyone can access the resources needed for a truly human life. </a:t>
            </a:r>
          </a:p>
        </p:txBody>
      </p:sp>
      <p:pic>
        <p:nvPicPr>
          <p:cNvPr id="2" name="Picture 2" descr="G:\powerpoint images\chapter24\shutterstock_613918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11" y="4592586"/>
            <a:ext cx="2708089" cy="1808214"/>
          </a:xfrm>
          <a:prstGeom prst="rect">
            <a:avLst/>
          </a:prstGeom>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5944125" y="3488323"/>
            <a:ext cx="2981519"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val</a:t>
            </a:r>
            <a:r>
              <a:rPr lang="en-US" sz="500" dirty="0">
                <a:latin typeface="Arial" pitchFamily="34" charset="0"/>
                <a:cs typeface="Arial" pitchFamily="34" charset="0"/>
              </a:rPr>
              <a:t> lawless / www.shutterstock.com </a:t>
            </a:r>
          </a:p>
        </p:txBody>
      </p:sp>
      <p:pic>
        <p:nvPicPr>
          <p:cNvPr id="3" name="Picture 2" descr="G:\powerpoint images\chapter24\shutterstock_941361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130786" cy="20904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6" name="TextBox 5"/>
          <p:cNvSpPr txBox="1"/>
          <p:nvPr/>
        </p:nvSpPr>
        <p:spPr bwMode="auto">
          <a:xfrm>
            <a:off x="684812" y="3657600"/>
            <a:ext cx="670658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God calls us to see that every single human being has value.</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685800" y="4100264"/>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equality of people flows from the human dignity we all share. </a:t>
            </a:r>
          </a:p>
        </p:txBody>
      </p:sp>
      <p:sp>
        <p:nvSpPr>
          <p:cNvPr id="9" name="Content Placeholder 6"/>
          <p:cNvSpPr txBox="1">
            <a:spLocks/>
          </p:cNvSpPr>
          <p:nvPr/>
        </p:nvSpPr>
        <p:spPr>
          <a:xfrm>
            <a:off x="304800" y="2590800"/>
            <a:ext cx="5677950" cy="685800"/>
          </a:xfrm>
          <a:prstGeom prst="rect">
            <a:avLst/>
          </a:prstGeom>
        </p:spPr>
        <p:txBody>
          <a:bodyPr>
            <a:noAutofit/>
          </a:bodyPr>
          <a:lstStyle/>
          <a:p>
            <a:pPr algn="ctr"/>
            <a:r>
              <a:rPr lang="en-US" sz="2400" b="1" dirty="0">
                <a:latin typeface="Arial" pitchFamily="34" charset="0"/>
                <a:cs typeface="Arial" pitchFamily="34" charset="0"/>
              </a:rPr>
              <a:t>Human Dignity</a:t>
            </a:r>
          </a:p>
        </p:txBody>
      </p:sp>
      <p:sp>
        <p:nvSpPr>
          <p:cNvPr id="10" name="TextBox 9"/>
          <p:cNvSpPr txBox="1"/>
          <p:nvPr/>
        </p:nvSpPr>
        <p:spPr bwMode="auto">
          <a:xfrm>
            <a:off x="685800" y="4557464"/>
            <a:ext cx="84582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Sinful inequalities and a lack of human rights are grave matters we are responsible for solving.</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5867400" y="3124200"/>
            <a:ext cx="275293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Elena </a:t>
            </a:r>
            <a:r>
              <a:rPr lang="en-US" sz="500" dirty="0" err="1">
                <a:latin typeface="Arial" pitchFamily="34" charset="0"/>
                <a:cs typeface="Arial" pitchFamily="34" charset="0"/>
              </a:rPr>
              <a:t>Elisseeva</a:t>
            </a:r>
            <a:r>
              <a:rPr lang="en-US" sz="500" dirty="0">
                <a:latin typeface="Arial" pitchFamily="34" charset="0"/>
                <a:cs typeface="Arial" pitchFamily="34" charset="0"/>
              </a:rPr>
              <a:t> / www.shutterstock.com </a:t>
            </a:r>
          </a:p>
        </p:txBody>
      </p:sp>
      <p:sp>
        <p:nvSpPr>
          <p:cNvPr id="6" name="TextBox 5"/>
          <p:cNvSpPr txBox="1"/>
          <p:nvPr/>
        </p:nvSpPr>
        <p:spPr bwMode="auto">
          <a:xfrm>
            <a:off x="990600" y="3491935"/>
            <a:ext cx="7162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Thinking in terms of friendship and charity toward our brothers and sisters in society.</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1028638" y="42026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When one suffers, all suffer. </a:t>
            </a:r>
          </a:p>
        </p:txBody>
      </p:sp>
      <p:sp>
        <p:nvSpPr>
          <p:cNvPr id="9" name="Content Placeholder 6"/>
          <p:cNvSpPr txBox="1">
            <a:spLocks/>
          </p:cNvSpPr>
          <p:nvPr/>
        </p:nvSpPr>
        <p:spPr>
          <a:xfrm>
            <a:off x="381000" y="2529136"/>
            <a:ext cx="5677950" cy="685800"/>
          </a:xfrm>
          <a:prstGeom prst="rect">
            <a:avLst/>
          </a:prstGeom>
        </p:spPr>
        <p:txBody>
          <a:bodyPr>
            <a:noAutofit/>
          </a:bodyPr>
          <a:lstStyle/>
          <a:p>
            <a:pPr algn="ctr"/>
            <a:r>
              <a:rPr lang="en-US" sz="2400" b="1" dirty="0">
                <a:latin typeface="Arial" pitchFamily="34" charset="0"/>
                <a:cs typeface="Arial" pitchFamily="34" charset="0"/>
              </a:rPr>
              <a:t>Human Solidarity</a:t>
            </a:r>
          </a:p>
        </p:txBody>
      </p:sp>
      <p:sp>
        <p:nvSpPr>
          <p:cNvPr id="10" name="TextBox 9"/>
          <p:cNvSpPr txBox="1"/>
          <p:nvPr/>
        </p:nvSpPr>
        <p:spPr bwMode="auto">
          <a:xfrm>
            <a:off x="1028638" y="4659868"/>
            <a:ext cx="8458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virtue of solidarity gives us motivation to act for justice. </a:t>
            </a:r>
          </a:p>
        </p:txBody>
      </p:sp>
      <p:pic>
        <p:nvPicPr>
          <p:cNvPr id="7170" name="Picture 2" descr="G:\powerpoint images\chapter24\shutterstock_351940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18" y="1160566"/>
            <a:ext cx="2844482" cy="1887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455087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838200" y="5850523"/>
            <a:ext cx="275293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East / www.shutterstock.com </a:t>
            </a:r>
          </a:p>
        </p:txBody>
      </p:sp>
      <p:sp>
        <p:nvSpPr>
          <p:cNvPr id="6" name="TextBox 5"/>
          <p:cNvSpPr txBox="1"/>
          <p:nvPr/>
        </p:nvSpPr>
        <p:spPr bwMode="auto">
          <a:xfrm>
            <a:off x="2895600" y="1916668"/>
            <a:ext cx="7886638"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Pray</a:t>
            </a:r>
            <a:endParaRPr lang="en-US" dirty="0">
              <a:solidFill>
                <a:schemeClr val="bg1">
                  <a:lumMod val="65000"/>
                </a:schemeClr>
              </a:solidFill>
              <a:latin typeface="Arial" pitchFamily="34" charset="0"/>
              <a:cs typeface="Arial" pitchFamily="34" charset="0"/>
            </a:endParaRPr>
          </a:p>
        </p:txBody>
      </p:sp>
      <p:sp>
        <p:nvSpPr>
          <p:cNvPr id="7" name="TextBox 6"/>
          <p:cNvSpPr txBox="1"/>
          <p:nvPr/>
        </p:nvSpPr>
        <p:spPr bwMode="auto">
          <a:xfrm>
            <a:off x="2895600" y="237386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Study</a:t>
            </a:r>
          </a:p>
        </p:txBody>
      </p:sp>
      <p:sp>
        <p:nvSpPr>
          <p:cNvPr id="9" name="Content Placeholder 6"/>
          <p:cNvSpPr txBox="1">
            <a:spLocks/>
          </p:cNvSpPr>
          <p:nvPr/>
        </p:nvSpPr>
        <p:spPr>
          <a:xfrm>
            <a:off x="1484850" y="1295400"/>
            <a:ext cx="5677950" cy="685800"/>
          </a:xfrm>
          <a:prstGeom prst="rect">
            <a:avLst/>
          </a:prstGeom>
        </p:spPr>
        <p:txBody>
          <a:bodyPr>
            <a:noAutofit/>
          </a:bodyPr>
          <a:lstStyle/>
          <a:p>
            <a:pPr algn="ctr"/>
            <a:r>
              <a:rPr lang="en-US" sz="2400" b="1" dirty="0">
                <a:latin typeface="Arial" pitchFamily="34" charset="0"/>
                <a:cs typeface="Arial" pitchFamily="34" charset="0"/>
              </a:rPr>
              <a:t>Working for Justice</a:t>
            </a:r>
          </a:p>
        </p:txBody>
      </p:sp>
      <p:sp>
        <p:nvSpPr>
          <p:cNvPr id="10" name="TextBox 9"/>
          <p:cNvSpPr txBox="1"/>
          <p:nvPr/>
        </p:nvSpPr>
        <p:spPr bwMode="auto">
          <a:xfrm>
            <a:off x="2895600" y="2831068"/>
            <a:ext cx="84582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Join with others </a:t>
            </a:r>
          </a:p>
        </p:txBody>
      </p:sp>
      <p:pic>
        <p:nvPicPr>
          <p:cNvPr id="8194" name="Picture 2" descr="G:\powerpoint images\chapter24\shutterstock_715399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244" y="3962401"/>
            <a:ext cx="2756119" cy="18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195" name="Picture 3" descr="G:\powerpoint images\chapter24\shutterstock_1072838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2263" y="3757253"/>
            <a:ext cx="1658937" cy="2033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1" name="TextBox 5"/>
          <p:cNvSpPr txBox="1">
            <a:spLocks noChangeArrowheads="1"/>
          </p:cNvSpPr>
          <p:nvPr/>
        </p:nvSpPr>
        <p:spPr bwMode="auto">
          <a:xfrm>
            <a:off x="5410200" y="6002923"/>
            <a:ext cx="275293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auremar</a:t>
            </a:r>
            <a:r>
              <a:rPr lang="en-US" sz="500" dirty="0">
                <a:latin typeface="Arial" pitchFamily="34" charset="0"/>
                <a:cs typeface="Arial" pitchFamily="34" charset="0"/>
              </a:rPr>
              <a:t> / www.shutterstock.com </a:t>
            </a:r>
          </a:p>
        </p:txBody>
      </p:sp>
      <p:pic>
        <p:nvPicPr>
          <p:cNvPr id="8196" name="Picture 4" descr="G:\powerpoint images\chapter24\shutterstock_10259311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850" y="3488413"/>
            <a:ext cx="1639350" cy="24551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61483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1358</TotalTime>
  <Words>605</Words>
  <Application>Microsoft Office PowerPoint</Application>
  <PresentationFormat>On-screen Show (4:3)</PresentationFormat>
  <Paragraphs>58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Social Justice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258</cp:revision>
  <dcterms:created xsi:type="dcterms:W3CDTF">2011-06-08T19:56:13Z</dcterms:created>
  <dcterms:modified xsi:type="dcterms:W3CDTF">2013-02-05T15:46:12Z</dcterms:modified>
</cp:coreProperties>
</file>