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82" autoAdjust="0"/>
    <p:restoredTop sz="76071" autoAdjust="0"/>
  </p:normalViewPr>
  <p:slideViewPr>
    <p:cSldViewPr>
      <p:cViewPr>
        <p:scale>
          <a:sx n="80" d="100"/>
          <a:sy n="80" d="100"/>
        </p:scale>
        <p:origin x="-1794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558396-7F3C-418A-A7F3-9E8EE033637A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FD797C-81A0-4169-8DE1-DF1E0532C5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897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D797C-81A0-4169-8DE1-DF1E0532C5D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D797C-81A0-4169-8DE1-DF1E0532C5D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quotation on slide 4 is from the English translation of the </a:t>
            </a:r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Catechism of the Catholic Church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for use in the United States of America, second edition, number 1840. Copyright © 1994 by the United States Catholic Conference, Inc.—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Libreria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Editrice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Vaticana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(LEV). English translation of the </a:t>
            </a:r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Catechism of the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Catholic Church: Modifications from the </a:t>
            </a:r>
            <a:r>
              <a:rPr lang="en-US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Editio</a:t>
            </a:r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Typica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copyright © 1997 by the United States Catholic Conference, Inc.—LEV.</a:t>
            </a:r>
          </a:p>
          <a:p>
            <a:pPr defTabSz="45720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scriptural quotation on slide 10 is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the </a:t>
            </a:r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New American Bible with Revised New Testament and Revised Psalms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Copyright © 1991, 1986, and 1970 by the Confraternity of Christian Doctrine, Washington, D.C. Used by the permission of the copyright owner. All Rights Reserved. No part of the </a:t>
            </a:r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New American Bible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may be reproduced in any form without permission in writing from the copyright owner.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D797C-81A0-4169-8DE1-DF1E0532C5D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D797C-81A0-4169-8DE1-DF1E0532C5D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D797C-81A0-4169-8DE1-DF1E0532C5D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D797C-81A0-4169-8DE1-DF1E0532C5D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D797C-81A0-4169-8DE1-DF1E0532C5D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D797C-81A0-4169-8DE1-DF1E0532C5D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D797C-81A0-4169-8DE1-DF1E0532C5D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D797C-81A0-4169-8DE1-DF1E0532C5D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D797C-81A0-4169-8DE1-DF1E0532C5D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470025"/>
          </a:xfrm>
        </p:spPr>
        <p:txBody>
          <a:bodyPr>
            <a:normAutofit/>
          </a:bodyPr>
          <a:lstStyle>
            <a:lvl1pPr algn="ctr">
              <a:defRPr sz="4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62400"/>
            <a:ext cx="6400800" cy="990600"/>
          </a:xfrm>
        </p:spPr>
        <p:txBody>
          <a:bodyPr>
            <a:normAutofit/>
          </a:bodyPr>
          <a:lstStyle>
            <a:lvl1pPr marL="0" indent="0" algn="ctr">
              <a:buNone/>
              <a:defRPr sz="25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7620000" y="6019800"/>
            <a:ext cx="1295400" cy="152400"/>
          </a:xfrm>
        </p:spPr>
        <p:txBody>
          <a:bodyPr>
            <a:normAutofit/>
          </a:bodyPr>
          <a:lstStyle>
            <a:lvl1pPr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Document # TX00</a:t>
            </a:r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43000"/>
            <a:ext cx="8229600" cy="533400"/>
          </a:xfrm>
        </p:spPr>
        <p:txBody>
          <a:bodyPr>
            <a:norm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52600"/>
            <a:ext cx="6477000" cy="4373563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defRPr sz="12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43000"/>
            <a:ext cx="8229600" cy="533400"/>
          </a:xfrm>
        </p:spPr>
        <p:txBody>
          <a:bodyPr>
            <a:norm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52600"/>
            <a:ext cx="6477000" cy="4373563"/>
          </a:xfrm>
        </p:spPr>
        <p:txBody>
          <a:bodyPr/>
          <a:lstStyle>
            <a:lvl1pPr>
              <a:buNone/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defRPr sz="12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Bullets-2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143000"/>
            <a:ext cx="8229600" cy="914400"/>
          </a:xfrm>
        </p:spPr>
        <p:txBody>
          <a:bodyPr>
            <a:normAutofit/>
          </a:bodyPr>
          <a:lstStyle>
            <a:lvl1pPr algn="l">
              <a:defRPr sz="2800" b="1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smtClean="0"/>
              <a:t>2 line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09800"/>
            <a:ext cx="6477000" cy="3916363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defRPr sz="12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 lines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43000"/>
            <a:ext cx="8229600" cy="533400"/>
          </a:xfrm>
        </p:spPr>
        <p:txBody>
          <a:bodyPr>
            <a:norm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09800"/>
            <a:ext cx="6400800" cy="3916363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400">
                <a:latin typeface="Arial" pitchFamily="34" charset="0"/>
                <a:cs typeface="Arial" pitchFamily="34" charset="0"/>
              </a:defRPr>
            </a:lvl4pPr>
            <a:lvl5pPr>
              <a:defRPr sz="12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1676400" y="1600200"/>
            <a:ext cx="6477000" cy="533400"/>
          </a:xfrm>
        </p:spPr>
        <p:txBody>
          <a:bodyPr>
            <a:normAutofit/>
          </a:bodyPr>
          <a:lstStyle>
            <a:lvl1pPr>
              <a:buNone/>
              <a:defRPr sz="28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2nd line emphasis title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no body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914400" y="1143000"/>
            <a:ext cx="7696200" cy="609600"/>
          </a:xfrm>
        </p:spPr>
        <p:txBody>
          <a:bodyPr/>
          <a:lstStyle>
            <a:lvl1pPr>
              <a:buNone/>
              <a:defRPr sz="2800"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/narrow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914400" y="1143000"/>
            <a:ext cx="7315200" cy="609600"/>
          </a:xfrm>
        </p:spPr>
        <p:txBody>
          <a:bodyPr>
            <a:normAutofit/>
          </a:bodyPr>
          <a:lstStyle>
            <a:lvl1pPr>
              <a:buNone/>
              <a:defRPr sz="2800"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8"/>
            <a:ext cx="9145588" cy="685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14400" y="1143000"/>
            <a:ext cx="8229600" cy="533400"/>
          </a:xfrm>
        </p:spPr>
        <p:txBody>
          <a:bodyPr>
            <a:norm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5486400" cy="365125"/>
          </a:xfrm>
        </p:spPr>
        <p:txBody>
          <a:bodyPr/>
          <a:lstStyle>
            <a:lvl1pPr>
              <a:defRPr sz="5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914400" y="2514600"/>
            <a:ext cx="7315200" cy="1524000"/>
          </a:xfrm>
        </p:spPr>
        <p:txBody>
          <a:bodyPr/>
          <a:lstStyle>
            <a:lvl1pPr algn="ctr">
              <a:buNone/>
              <a:defRPr sz="2400">
                <a:solidFill>
                  <a:schemeClr val="accent5">
                    <a:lumMod val="75000"/>
                  </a:schemeClr>
                </a:solidFill>
              </a:defRPr>
            </a:lvl1pPr>
            <a:lvl2pPr algn="ctr">
              <a:defRPr sz="1400" i="1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2590800" y="4267200"/>
            <a:ext cx="5029200" cy="1447800"/>
          </a:xfrm>
        </p:spPr>
        <p:txBody>
          <a:bodyPr/>
          <a:lstStyle>
            <a:lvl1pPr marL="457200" indent="-457200">
              <a:buAutoNum type="arabicPeriod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838200"/>
            <a:ext cx="7772400" cy="5794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B1BD0-533A-4E07-BF9C-432137E14983}" type="datetimeFigureOut">
              <a:rPr lang="en-US" smtClean="0"/>
              <a:pPr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4F940-28E1-4EAC-8D73-5D6BC0F5BD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5" r:id="rId3"/>
    <p:sldLayoutId id="2147483673" r:id="rId4"/>
    <p:sldLayoutId id="2147483672" r:id="rId5"/>
    <p:sldLayoutId id="2147483651" r:id="rId6"/>
    <p:sldLayoutId id="2147483674" r:id="rId7"/>
    <p:sldLayoutId id="2147483652" r:id="rId8"/>
    <p:sldLayoutId id="2147483655" r:id="rId9"/>
  </p:sldLayoutIdLst>
  <p:transition>
    <p:fade/>
  </p:transition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Commitment to the First Commandment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smtClean="0"/>
              <a:t>Christian </a:t>
            </a:r>
            <a:r>
              <a:rPr lang="en-US" i="1" smtClean="0"/>
              <a:t>Morality</a:t>
            </a:r>
            <a:endParaRPr lang="en-US" dirty="0"/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7620000" y="6019800"/>
            <a:ext cx="1295400" cy="152400"/>
          </a:xfrm>
        </p:spPr>
        <p:txBody>
          <a:bodyPr>
            <a:normAutofit fontScale="62500" lnSpcReduction="20000"/>
          </a:bodyPr>
          <a:lstStyle>
            <a:lvl1pPr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Document # TX001835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4"/>
          <p:cNvSpPr txBox="1">
            <a:spLocks/>
          </p:cNvSpPr>
          <p:nvPr/>
        </p:nvSpPr>
        <p:spPr>
          <a:xfrm>
            <a:off x="914400" y="1066800"/>
            <a:ext cx="6477000" cy="54864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Aft>
                <a:spcPts val="1000"/>
              </a:spcAft>
            </a:pP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How did Jesus broaden the Hebrew understanding of idolatry?</a:t>
            </a:r>
          </a:p>
          <a:p>
            <a:pPr>
              <a:spcAft>
                <a:spcPts val="1000"/>
              </a:spcAft>
            </a:pPr>
            <a:r>
              <a:rPr lang="en-US" sz="2400" dirty="0" smtClean="0"/>
              <a:t>Jesus expanded the </a:t>
            </a:r>
            <a:br>
              <a:rPr lang="en-US" sz="2400" dirty="0" smtClean="0"/>
            </a:br>
            <a:r>
              <a:rPr lang="en-US" sz="2400" dirty="0" smtClean="0"/>
              <a:t>understanding of </a:t>
            </a:r>
            <a:br>
              <a:rPr lang="en-US" sz="2400" dirty="0" smtClean="0"/>
            </a:br>
            <a:r>
              <a:rPr lang="en-US" sz="2400" dirty="0" smtClean="0"/>
              <a:t>idolatry with teachings </a:t>
            </a:r>
            <a:br>
              <a:rPr lang="en-US" sz="2400" dirty="0" smtClean="0"/>
            </a:br>
            <a:r>
              <a:rPr lang="en-US" sz="2400" dirty="0" smtClean="0"/>
              <a:t>such as “You cannot </a:t>
            </a:r>
            <a:br>
              <a:rPr lang="en-US" sz="2400" dirty="0" smtClean="0"/>
            </a:br>
            <a:r>
              <a:rPr lang="en-US" sz="2400" dirty="0" smtClean="0"/>
              <a:t>serve God and </a:t>
            </a:r>
            <a:br>
              <a:rPr lang="en-US" sz="2400" dirty="0" smtClean="0"/>
            </a:br>
            <a:r>
              <a:rPr lang="en-US" sz="2400" dirty="0" smtClean="0"/>
              <a:t>mammon” (Matthew </a:t>
            </a:r>
            <a:br>
              <a:rPr lang="en-US" sz="2400" dirty="0" smtClean="0"/>
            </a:br>
            <a:r>
              <a:rPr lang="en-US" sz="2400" dirty="0" smtClean="0"/>
              <a:t>6:24). </a:t>
            </a:r>
            <a:r>
              <a:rPr lang="en-US" sz="2400" i="1" dirty="0" smtClean="0"/>
              <a:t>Mammon</a:t>
            </a:r>
            <a:r>
              <a:rPr lang="en-US" sz="2400" dirty="0" smtClean="0"/>
              <a:t> means </a:t>
            </a:r>
            <a:br>
              <a:rPr lang="en-US" sz="2400" dirty="0" smtClean="0"/>
            </a:br>
            <a:r>
              <a:rPr lang="en-US" sz="2400" dirty="0" smtClean="0"/>
              <a:t>wealth or power. </a:t>
            </a:r>
          </a:p>
          <a:p>
            <a:pPr>
              <a:spcAft>
                <a:spcPts val="1000"/>
              </a:spcAft>
            </a:pPr>
            <a:r>
              <a:rPr lang="en-US" sz="2400" dirty="0" smtClean="0"/>
              <a:t>Today we understand </a:t>
            </a:r>
            <a:br>
              <a:rPr lang="en-US" sz="2400" dirty="0" smtClean="0"/>
            </a:br>
            <a:r>
              <a:rPr lang="en-US" sz="2400" dirty="0" smtClean="0"/>
              <a:t>idolatry to mean not allowing anything to take the place of God in our lives.</a:t>
            </a:r>
          </a:p>
        </p:txBody>
      </p:sp>
      <p:pic>
        <p:nvPicPr>
          <p:cNvPr id="7" name="Picture 6" descr="10-Brooklyn_Museum_-_Jesus_Teaches_the_People_by_the_Sea-wikimedi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10414" y="1925488"/>
            <a:ext cx="4676386" cy="33323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5"/>
          <p:cNvSpPr txBox="1">
            <a:spLocks noChangeArrowheads="1"/>
          </p:cNvSpPr>
          <p:nvPr/>
        </p:nvSpPr>
        <p:spPr bwMode="auto">
          <a:xfrm rot="16200000">
            <a:off x="7818939" y="4144461"/>
            <a:ext cx="160020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500" dirty="0"/>
              <a:t>Image in public domain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4"/>
          <p:cNvSpPr txBox="1">
            <a:spLocks/>
          </p:cNvSpPr>
          <p:nvPr/>
        </p:nvSpPr>
        <p:spPr>
          <a:xfrm>
            <a:off x="914400" y="1295400"/>
            <a:ext cx="2971800" cy="1371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</a:rPr>
              <a:t>What are modern examples of idolatry?</a:t>
            </a:r>
            <a:endParaRPr kumimoji="0" lang="en-US" sz="22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Text Placeholder 5"/>
          <p:cNvSpPr txBox="1">
            <a:spLocks/>
          </p:cNvSpPr>
          <p:nvPr/>
        </p:nvSpPr>
        <p:spPr>
          <a:xfrm>
            <a:off x="990600" y="2514600"/>
            <a:ext cx="6629400" cy="3657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2400" dirty="0" smtClean="0"/>
              <a:t>Idolatry is turning </a:t>
            </a:r>
            <a:br>
              <a:rPr lang="en-US" sz="2400" dirty="0" smtClean="0"/>
            </a:br>
            <a:r>
              <a:rPr lang="en-US" sz="2400" dirty="0" smtClean="0"/>
              <a:t>toward something </a:t>
            </a:r>
            <a:br>
              <a:rPr lang="en-US" sz="2400" dirty="0" smtClean="0"/>
            </a:br>
            <a:r>
              <a:rPr lang="en-US" sz="2400" dirty="0" smtClean="0"/>
              <a:t>that is not God for our </a:t>
            </a:r>
            <a:br>
              <a:rPr lang="en-US" sz="2400" dirty="0" smtClean="0"/>
            </a:br>
            <a:r>
              <a:rPr lang="en-US" sz="2400" dirty="0" smtClean="0"/>
              <a:t>happiness and fulfillment. </a:t>
            </a:r>
            <a:br>
              <a:rPr lang="en-US" sz="2400" dirty="0" smtClean="0"/>
            </a:br>
            <a:r>
              <a:rPr lang="en-US" sz="2400" dirty="0" smtClean="0"/>
              <a:t>Modern examples could be </a:t>
            </a:r>
            <a:br>
              <a:rPr lang="en-US" sz="2400" dirty="0" smtClean="0"/>
            </a:br>
            <a:r>
              <a:rPr lang="en-US" sz="2400" dirty="0" smtClean="0"/>
              <a:t>the pursuit of money, success, </a:t>
            </a:r>
            <a:br>
              <a:rPr lang="en-US" sz="2400" dirty="0" smtClean="0"/>
            </a:br>
            <a:r>
              <a:rPr lang="en-US" sz="2400" dirty="0" smtClean="0"/>
              <a:t>fame, entertainment, or sex.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6" name="Picture 5" descr="11-Hoard_of_ancient_gold_coins-wikimedia.jpg"/>
          <p:cNvPicPr>
            <a:picLocks noChangeAspect="1"/>
          </p:cNvPicPr>
          <p:nvPr/>
        </p:nvPicPr>
        <p:blipFill>
          <a:blip r:embed="rId3" cstate="print"/>
          <a:srcRect l="10714"/>
          <a:stretch>
            <a:fillRect/>
          </a:stretch>
        </p:blipFill>
        <p:spPr>
          <a:xfrm>
            <a:off x="4165600" y="1066800"/>
            <a:ext cx="4445000" cy="3733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" name="TextBox 5"/>
          <p:cNvSpPr txBox="1">
            <a:spLocks noChangeArrowheads="1"/>
          </p:cNvSpPr>
          <p:nvPr/>
        </p:nvSpPr>
        <p:spPr bwMode="auto">
          <a:xfrm rot="19439753">
            <a:off x="7342085" y="4177157"/>
            <a:ext cx="160020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500" dirty="0"/>
              <a:t>Image in public domain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609600" y="914400"/>
            <a:ext cx="3276600" cy="1676400"/>
          </a:xfrm>
        </p:spPr>
        <p:txBody>
          <a:bodyPr>
            <a:normAutofit/>
          </a:bodyPr>
          <a:lstStyle/>
          <a:p>
            <a:pPr marL="0" indent="0"/>
            <a:r>
              <a:rPr lang="en-US" sz="2200" dirty="0" smtClean="0">
                <a:solidFill>
                  <a:schemeClr val="accent2">
                    <a:lumMod val="75000"/>
                  </a:schemeClr>
                </a:solidFill>
              </a:rPr>
              <a:t>Why do we consider the First Commandment the starting point of our moral life?</a:t>
            </a:r>
            <a:endParaRPr lang="en-US" sz="2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762000" y="2819400"/>
            <a:ext cx="3276600" cy="2895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First Commandment calls us to put our faith in God alone. When we do this, we commit to following God’s moral law, our true path to love and happiness.</a:t>
            </a:r>
            <a:endParaRPr lang="en-US" dirty="0"/>
          </a:p>
        </p:txBody>
      </p:sp>
      <p:pic>
        <p:nvPicPr>
          <p:cNvPr id="7" name="Picture 6" descr="2-Creation_of_the_Sun_and_Moon_face_detail-wikimedi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75159" y="975807"/>
            <a:ext cx="3649641" cy="5120193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TextBox 5"/>
          <p:cNvSpPr txBox="1">
            <a:spLocks noChangeArrowheads="1"/>
          </p:cNvSpPr>
          <p:nvPr/>
        </p:nvSpPr>
        <p:spPr bwMode="auto">
          <a:xfrm rot="16200000">
            <a:off x="7209339" y="4677862"/>
            <a:ext cx="160020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500" dirty="0"/>
              <a:t>Image in public domain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4"/>
          <p:cNvSpPr txBox="1">
            <a:spLocks/>
          </p:cNvSpPr>
          <p:nvPr/>
        </p:nvSpPr>
        <p:spPr>
          <a:xfrm>
            <a:off x="685800" y="1143000"/>
            <a:ext cx="7315200" cy="1524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Why do all the other commandments depend on the First Commandment?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Text Placeholder 5"/>
          <p:cNvSpPr txBox="1">
            <a:spLocks/>
          </p:cNvSpPr>
          <p:nvPr/>
        </p:nvSpPr>
        <p:spPr>
          <a:xfrm>
            <a:off x="838200" y="2209800"/>
            <a:ext cx="67056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The First Commandment </a:t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>calls us to love God with </a:t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>our whole heart, soul, </a:t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>mind, and strength. </a:t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>Because of our love for </a:t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>God, we will reverence </a:t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>and honor him—which </a:t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>are at the heart of the </a:t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>Second and Third </a:t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>Commandments. We will also love and respect those he made in his image—our neighbors and ourselves—which forms the heart of the Fourth through the Tenth Commandments.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6" name="Picture 5" descr="3-proud_father_and_Sailor_from_the_destroyer_USS_Halsey-wikimedi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38600" y="1676400"/>
            <a:ext cx="4785815" cy="320649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7620000" y="4859923"/>
            <a:ext cx="160020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500" dirty="0"/>
              <a:t>Image in public domain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5"/>
          <p:cNvSpPr txBox="1">
            <a:spLocks/>
          </p:cNvSpPr>
          <p:nvPr/>
        </p:nvSpPr>
        <p:spPr>
          <a:xfrm>
            <a:off x="1371600" y="1143000"/>
            <a:ext cx="2743200" cy="51816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200" dirty="0" smtClean="0">
                <a:solidFill>
                  <a:schemeClr val="accent4">
                    <a:lumMod val="75000"/>
                  </a:schemeClr>
                </a:solidFill>
              </a:rPr>
              <a:t>“The theological virtues  .  .  .  have God for their origin, their motive, and their object—God known by faith, God hoped in and loved for his own sake.” </a:t>
            </a:r>
          </a:p>
          <a:p>
            <a:r>
              <a:rPr lang="en-US" sz="2200" i="1" dirty="0" smtClean="0"/>
              <a:t>—Catechism of the Catholic Church,</a:t>
            </a:r>
            <a:r>
              <a:rPr lang="en-US" sz="2200" dirty="0" smtClean="0"/>
              <a:t> 1840</a:t>
            </a:r>
          </a:p>
        </p:txBody>
      </p:sp>
      <p:pic>
        <p:nvPicPr>
          <p:cNvPr id="6" name="Picture 5" descr="4-Anônimo_-_A_Santíssima_Trindade-wikimedi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03826" y="1371600"/>
            <a:ext cx="3601974" cy="4419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TextBox 5"/>
          <p:cNvSpPr txBox="1">
            <a:spLocks noChangeArrowheads="1"/>
          </p:cNvSpPr>
          <p:nvPr/>
        </p:nvSpPr>
        <p:spPr bwMode="auto">
          <a:xfrm rot="16200000">
            <a:off x="7590339" y="4601662"/>
            <a:ext cx="160020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500" dirty="0"/>
              <a:t>Image in public domain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4"/>
          <p:cNvSpPr txBox="1">
            <a:spLocks/>
          </p:cNvSpPr>
          <p:nvPr/>
        </p:nvSpPr>
        <p:spPr>
          <a:xfrm>
            <a:off x="762000" y="1143000"/>
            <a:ext cx="3886200" cy="5257800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>
              <a:spcAft>
                <a:spcPts val="1000"/>
              </a:spcAft>
            </a:pP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</a:rPr>
              <a:t>How does commitment to the First Commandment strengthen our practice of the theological virtues?</a:t>
            </a:r>
          </a:p>
          <a:p>
            <a:pPr>
              <a:spcAft>
                <a:spcPts val="1000"/>
              </a:spcAft>
            </a:pPr>
            <a:r>
              <a:rPr lang="en-US" sz="2400" dirty="0" smtClean="0"/>
              <a:t>Commitment to the First Commandment encourages the practice of 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faith</a:t>
            </a:r>
            <a:r>
              <a:rPr lang="en-US" sz="2400" dirty="0" smtClean="0"/>
              <a:t>, putting our trust in an unchanging source of life and goodness—in God, who is faithful to his promises.</a:t>
            </a:r>
          </a:p>
          <a:p>
            <a:pPr>
              <a:spcAft>
                <a:spcPts val="1000"/>
              </a:spcAft>
            </a:pPr>
            <a:r>
              <a:rPr lang="en-US" sz="2400" dirty="0" smtClean="0"/>
              <a:t>Commitment to the First Commandment encourages the practice of 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hope</a:t>
            </a:r>
            <a:r>
              <a:rPr lang="en-US" sz="2400" dirty="0" smtClean="0"/>
              <a:t>. Hope is expecting God’s blessings in this life and the reward of Heaven in the next.</a:t>
            </a:r>
          </a:p>
          <a:p>
            <a:pPr>
              <a:spcAft>
                <a:spcPts val="1000"/>
              </a:spcAft>
            </a:pPr>
            <a:r>
              <a:rPr lang="en-US" sz="2400" dirty="0" smtClean="0"/>
              <a:t>Commitment to the First Commandment leads to 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love</a:t>
            </a:r>
            <a:r>
              <a:rPr lang="en-US" sz="2400" dirty="0" smtClean="0"/>
              <a:t>: of God, others, and self.</a:t>
            </a:r>
          </a:p>
        </p:txBody>
      </p:sp>
      <p:pic>
        <p:nvPicPr>
          <p:cNvPr id="7" name="Picture 6" descr="4-Anônimo_-_A_Santíssima_Trindade-wikimedi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03826" y="1371600"/>
            <a:ext cx="3601974" cy="4419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TextBox 5"/>
          <p:cNvSpPr txBox="1">
            <a:spLocks noChangeArrowheads="1"/>
          </p:cNvSpPr>
          <p:nvPr/>
        </p:nvSpPr>
        <p:spPr bwMode="auto">
          <a:xfrm rot="16200000">
            <a:off x="7590339" y="4601662"/>
            <a:ext cx="160020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500" dirty="0"/>
              <a:t>Image in public domain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4"/>
          <p:cNvSpPr txBox="1">
            <a:spLocks/>
          </p:cNvSpPr>
          <p:nvPr/>
        </p:nvSpPr>
        <p:spPr>
          <a:xfrm>
            <a:off x="914400" y="1066800"/>
            <a:ext cx="7315200" cy="1524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How does failure to keep our commitment to the First Commandment lead to sin?</a:t>
            </a:r>
            <a:endParaRPr kumimoji="0" lang="en-US" sz="22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Text Placeholder 5"/>
          <p:cNvSpPr txBox="1">
            <a:spLocks/>
          </p:cNvSpPr>
          <p:nvPr/>
        </p:nvSpPr>
        <p:spPr>
          <a:xfrm>
            <a:off x="1371600" y="4800600"/>
            <a:ext cx="6248400" cy="18288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000" dirty="0" smtClean="0"/>
              <a:t>Putting our faith in God means accepting the truths of faith revealed through the Scriptures and Tradition and taught through the Church’s </a:t>
            </a:r>
            <a:r>
              <a:rPr lang="en-US" sz="2000" dirty="0" err="1" smtClean="0"/>
              <a:t>Magisterium</a:t>
            </a:r>
            <a:r>
              <a:rPr lang="en-US" sz="2000" dirty="0" smtClean="0"/>
              <a:t>. Thus, failing to put our faith in God can lead to heresy or apostasy—rejection of Christian faith.</a:t>
            </a:r>
          </a:p>
        </p:txBody>
      </p:sp>
      <p:pic>
        <p:nvPicPr>
          <p:cNvPr id="6" name="Picture 5" descr="6-Gutenberg_Bible-wikimedi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23871" y="1447799"/>
            <a:ext cx="5186529" cy="3507391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noFill/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7" name="TextBox 5"/>
          <p:cNvSpPr txBox="1">
            <a:spLocks noChangeArrowheads="1"/>
          </p:cNvSpPr>
          <p:nvPr/>
        </p:nvSpPr>
        <p:spPr bwMode="auto">
          <a:xfrm rot="15522331">
            <a:off x="6221401" y="2926343"/>
            <a:ext cx="160020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500" dirty="0"/>
              <a:t>Image in public domain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4"/>
          <p:cNvSpPr txBox="1">
            <a:spLocks/>
          </p:cNvSpPr>
          <p:nvPr/>
        </p:nvSpPr>
        <p:spPr>
          <a:xfrm>
            <a:off x="838200" y="1066800"/>
            <a:ext cx="3352800" cy="54864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Aft>
                <a:spcPts val="1000"/>
              </a:spcAft>
            </a:pP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How does failure to keep our commitment to the First Commandment lead to sin?</a:t>
            </a:r>
          </a:p>
          <a:p>
            <a:pPr>
              <a:spcAft>
                <a:spcPts val="1000"/>
              </a:spcAft>
            </a:pPr>
            <a:r>
              <a:rPr lang="en-US" sz="2400" dirty="0" smtClean="0"/>
              <a:t>Failing to trust in God may lead to despair: ceasing to believe that God cares.</a:t>
            </a:r>
          </a:p>
          <a:p>
            <a:pPr>
              <a:spcAft>
                <a:spcPts val="1000"/>
              </a:spcAft>
            </a:pPr>
            <a:r>
              <a:rPr lang="en-US" sz="2400" dirty="0" smtClean="0"/>
              <a:t>Failing to love God may lead to ingratitude, indifference, hatred, or pride.</a:t>
            </a:r>
          </a:p>
        </p:txBody>
      </p:sp>
      <p:pic>
        <p:nvPicPr>
          <p:cNvPr id="6" name="Picture 5" descr="7-shutterstock-mangojuicy_62345791.jpg"/>
          <p:cNvPicPr>
            <a:picLocks noChangeAspect="1"/>
          </p:cNvPicPr>
          <p:nvPr/>
        </p:nvPicPr>
        <p:blipFill>
          <a:blip r:embed="rId3" cstate="print"/>
          <a:srcRect l="11310" r="11259"/>
          <a:stretch>
            <a:fillRect/>
          </a:stretch>
        </p:blipFill>
        <p:spPr>
          <a:xfrm>
            <a:off x="4419600" y="1219200"/>
            <a:ext cx="4191000" cy="388620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7" name="TextBox 5"/>
          <p:cNvSpPr txBox="1">
            <a:spLocks noChangeArrowheads="1"/>
          </p:cNvSpPr>
          <p:nvPr/>
        </p:nvSpPr>
        <p:spPr bwMode="auto">
          <a:xfrm rot="16200000">
            <a:off x="7971338" y="4296861"/>
            <a:ext cx="160020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500" dirty="0" err="1" smtClean="0"/>
              <a:t>Shutterstock</a:t>
            </a:r>
            <a:r>
              <a:rPr lang="en-US" sz="500" dirty="0" smtClean="0"/>
              <a:t>/</a:t>
            </a:r>
            <a:r>
              <a:rPr lang="en-US" sz="500" dirty="0" err="1" smtClean="0"/>
              <a:t>mangojuicy</a:t>
            </a:r>
            <a:endParaRPr lang="en-US" sz="5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4"/>
          <p:cNvSpPr txBox="1">
            <a:spLocks/>
          </p:cNvSpPr>
          <p:nvPr/>
        </p:nvSpPr>
        <p:spPr>
          <a:xfrm>
            <a:off x="914400" y="1219200"/>
            <a:ext cx="3276600" cy="18288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How do we nurture a relationship with God and strengthen faith, hope, and love?</a:t>
            </a:r>
            <a:endParaRPr kumimoji="0" lang="en-US" sz="22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Text Placeholder 5"/>
          <p:cNvSpPr txBox="1">
            <a:spLocks/>
          </p:cNvSpPr>
          <p:nvPr/>
        </p:nvSpPr>
        <p:spPr>
          <a:xfrm>
            <a:off x="914400" y="3200400"/>
            <a:ext cx="3200400" cy="2819400"/>
          </a:xfrm>
          <a:prstGeom prst="rect">
            <a:avLst/>
          </a:prstGeom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</a:pPr>
            <a:r>
              <a:rPr lang="en-US" sz="2400" dirty="0" smtClean="0"/>
              <a:t>We strengthen our relationship with God primarily through the Sacraments, and also through adoration, prayer, sacrifice, and keeping our promises and vows.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6" name="Picture 5" descr="8-shutterstock-J. McPhail _11404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2440" y="1162050"/>
            <a:ext cx="3947160" cy="4933950"/>
          </a:xfrm>
          <a:prstGeom prst="rect">
            <a:avLst/>
          </a:prstGeom>
        </p:spPr>
      </p:pic>
      <p:sp>
        <p:nvSpPr>
          <p:cNvPr id="7" name="TextBox 5"/>
          <p:cNvSpPr txBox="1">
            <a:spLocks noChangeArrowheads="1"/>
          </p:cNvSpPr>
          <p:nvPr/>
        </p:nvSpPr>
        <p:spPr bwMode="auto">
          <a:xfrm rot="16200000">
            <a:off x="7497261" y="4601662"/>
            <a:ext cx="160020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500" dirty="0" err="1" smtClean="0"/>
              <a:t>Shutterstock</a:t>
            </a:r>
            <a:r>
              <a:rPr lang="en-US" sz="500" dirty="0" smtClean="0"/>
              <a:t>/J. </a:t>
            </a:r>
            <a:r>
              <a:rPr lang="en-US" sz="500" dirty="0" err="1" smtClean="0"/>
              <a:t>McPhail</a:t>
            </a:r>
            <a:endParaRPr lang="en-US" sz="5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4"/>
          <p:cNvSpPr txBox="1">
            <a:spLocks/>
          </p:cNvSpPr>
          <p:nvPr/>
        </p:nvSpPr>
        <p:spPr>
          <a:xfrm>
            <a:off x="914400" y="1066800"/>
            <a:ext cx="3581400" cy="54864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spcAft>
                <a:spcPts val="1000"/>
              </a:spcAft>
            </a:pPr>
            <a:r>
              <a:rPr lang="en-US" sz="2400" b="1" dirty="0" smtClean="0">
                <a:solidFill>
                  <a:schemeClr val="accent5">
                    <a:lumMod val="75000"/>
                  </a:schemeClr>
                </a:solidFill>
              </a:rPr>
              <a:t>What was the Hebrew understanding of idolatry?</a:t>
            </a:r>
          </a:p>
          <a:p>
            <a:pPr>
              <a:spcAft>
                <a:spcPts val="1000"/>
              </a:spcAft>
            </a:pPr>
            <a:r>
              <a:rPr lang="en-US" sz="2400" dirty="0" smtClean="0"/>
              <a:t>In its original context, the First Commandment was understood to forbid the literal worship of gods and goddesses other than Yahweh.</a:t>
            </a:r>
          </a:p>
          <a:p>
            <a:pPr>
              <a:spcAft>
                <a:spcPts val="1000"/>
              </a:spcAft>
            </a:pPr>
            <a:r>
              <a:rPr lang="en-US" sz="2400" dirty="0" smtClean="0"/>
              <a:t>For the Israelites idolatry was a real and concrete thing. Archaeologists have found many statues of pagan gods and goddesses in the ruins of ancient Israel.</a:t>
            </a:r>
          </a:p>
        </p:txBody>
      </p:sp>
      <p:pic>
        <p:nvPicPr>
          <p:cNvPr id="7" name="Picture 6" descr="9-Worshiping_the_golden_calf-wikimedi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990600"/>
            <a:ext cx="3981450" cy="450390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8" name="TextBox 5"/>
          <p:cNvSpPr txBox="1">
            <a:spLocks noChangeArrowheads="1"/>
          </p:cNvSpPr>
          <p:nvPr/>
        </p:nvSpPr>
        <p:spPr bwMode="auto">
          <a:xfrm rot="18046136">
            <a:off x="7667370" y="4137586"/>
            <a:ext cx="160020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500" dirty="0"/>
              <a:t>Image in public domain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theme/theme1.xml><?xml version="1.0" encoding="utf-8"?>
<a:theme xmlns:a="http://schemas.openxmlformats.org/drawingml/2006/main" name="LIC Presentation template-Ne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9525">
          <a:noFill/>
          <a:miter lim="800000"/>
          <a:headEnd/>
          <a:tailEnd/>
        </a:ln>
      </a:spPr>
      <a:bodyPr>
        <a:spAutoFit/>
      </a:bodyPr>
      <a:lstStyle>
        <a:defPPr>
          <a:defRPr sz="800" dirty="0">
            <a:solidFill>
              <a:schemeClr val="bg1">
                <a:lumMod val="65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LIC Presentation template-New</Template>
  <TotalTime>580</TotalTime>
  <Words>564</Words>
  <Application>Microsoft Office PowerPoint</Application>
  <PresentationFormat>On-screen Show (4:3)</PresentationFormat>
  <Paragraphs>51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LIC Presentation template-New</vt:lpstr>
      <vt:lpstr>Commitment to the First Commandment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bmartinka</dc:creator>
  <cp:lastModifiedBy>pintern</cp:lastModifiedBy>
  <cp:revision>62</cp:revision>
  <dcterms:created xsi:type="dcterms:W3CDTF">2011-06-08T19:56:13Z</dcterms:created>
  <dcterms:modified xsi:type="dcterms:W3CDTF">2012-02-15T17:15:42Z</dcterms:modified>
</cp:coreProperties>
</file>