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362" r:id="rId3"/>
    <p:sldId id="363" r:id="rId4"/>
    <p:sldId id="364" r:id="rId5"/>
    <p:sldId id="365" r:id="rId6"/>
    <p:sldId id="366" r:id="rId7"/>
    <p:sldId id="367" r:id="rId8"/>
    <p:sldId id="368" r:id="rId9"/>
    <p:sldId id="369" r:id="rId10"/>
    <p:sldId id="371" r:id="rId11"/>
    <p:sldId id="390" r:id="rId12"/>
    <p:sldId id="391" r:id="rId13"/>
    <p:sldId id="375" r:id="rId14"/>
    <p:sldId id="376" r:id="rId15"/>
    <p:sldId id="377" r:id="rId16"/>
    <p:sldId id="381" r:id="rId17"/>
    <p:sldId id="392" r:id="rId18"/>
    <p:sldId id="393" r:id="rId19"/>
    <p:sldId id="394" r:id="rId20"/>
    <p:sldId id="385" r:id="rId21"/>
    <p:sldId id="386" r:id="rId22"/>
    <p:sldId id="387" r:id="rId23"/>
    <p:sldId id="388" r:id="rId24"/>
    <p:sldId id="38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anna Dailey" initials="jd" lastIdx="12" clrIdx="0"/>
  <p:cmAuthor id="1" name="bholzworth" initials="b" lastIdx="5"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04" autoAdjust="0"/>
    <p:restoredTop sz="82460" autoAdjust="0"/>
  </p:normalViewPr>
  <p:slideViewPr>
    <p:cSldViewPr>
      <p:cViewPr>
        <p:scale>
          <a:sx n="110" d="100"/>
          <a:sy n="110" d="100"/>
        </p:scale>
        <p:origin x="-124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58396-7F3C-418A-A7F3-9E8EE033637A}" type="datetimeFigureOut">
              <a:rPr lang="en-US" smtClean="0"/>
              <a:pPr/>
              <a:t>2/15/2012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D797C-81A0-4169-8DE1-DF1E0532C5DA}" type="slidenum">
              <a:rPr lang="en-US" smtClean="0"/>
              <a:pPr/>
              <a:t>‹#›</a:t>
            </a:fld>
            <a:endParaRPr lang="en-US"/>
          </a:p>
        </p:txBody>
      </p:sp>
    </p:spTree>
    <p:extLst>
      <p:ext uri="{BB962C8B-B14F-4D97-AF65-F5344CB8AC3E}">
        <p14:creationId xmlns:p14="http://schemas.microsoft.com/office/powerpoint/2010/main" val="875506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Explain to the class that they will now see numerous images of water, primarily in nature. Have the students take out a piece of paper and a pen. As they look at each image, have them think about the quality of water represented in the image, and write a brief description of what they see. After each slide, have the students share what they wrote. Make a note of some of the more insightful observations, and review several of these with the students.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After this last image, offer the following information, using these or similar words:</a:t>
            </a:r>
          </a:p>
          <a:p>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images we have observed help us to understand the power of water as a symbol. Water is a source of life—and, in fact, it is an endangered source of life. Today less than half of the world’s population has access to clean and safe drinking water. We use water for drinking, watering crops, cooking, and even for playing. Water is also an important source of cleansing. We bathe in water, wash clothes and dishes with water, even process sewage with water. Water is also destructive and can even cause death. We are aware of dangerous floods, of people drowning in pools and rivers, of tsunamis, of water surges that accompany hurricanes, and even of the danger of polluted water. Eighty percent of all childhood diseases in the world are caused by contaminated water. Water is, indeed, a powerful symbol of both life and death. Water as a source of life and death is a powerful symbol in Sacred Scripture as well, and some of the most important of these accounts are an integral part of the Baptism ritual.</a:t>
            </a:r>
          </a:p>
          <a:p>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 will now listen to four short Scripture passages: two from Genesis, one from Exodus, and one from the Gospel of Mark. These show the importance of water in the history of our salvation.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effectLst/>
                <a:latin typeface="+mn-lt"/>
                <a:ea typeface="+mn-ea"/>
                <a:cs typeface="+mn-cs"/>
              </a:rPr>
              <a:t>Notes</a:t>
            </a:r>
            <a:r>
              <a:rPr lang="en-US" sz="1200" i="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Ask a student to read the Scripture passage.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effectLst/>
                <a:latin typeface="+mn-lt"/>
                <a:ea typeface="+mn-ea"/>
                <a:cs typeface="+mn-cs"/>
              </a:rPr>
              <a:t>Notes</a:t>
            </a:r>
            <a:r>
              <a:rPr lang="en-US" sz="1200" i="0"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Ask a student to read the Scripture passage. If you wish, you may have her or him read the entire selection, Genesis 7:1–10.</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Ask a student to read the Scripture passage. If you wish, you may have him or her read the entire selection, Exodus 14:21–31.</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effectLst/>
                <a:latin typeface="+mn-lt"/>
                <a:ea typeface="+mn-ea"/>
                <a:cs typeface="+mn-cs"/>
              </a:rPr>
              <a:t>Notes</a:t>
            </a:r>
            <a:r>
              <a:rPr lang="en-US" sz="1200" i="0"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Ask a student to read the Scripture passage.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5"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smtClean="0"/>
              <a:t>Click to edit Master text styles</a:t>
            </a:r>
          </a:p>
          <a:p>
            <a:pPr lvl="1"/>
            <a:r>
              <a:rPr lang="en-US" smtClean="0"/>
              <a:t>Second level</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 y="199"/>
            <a:ext cx="9145586" cy="6859190"/>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solidFill>
                  <a:schemeClr val="bg1"/>
                </a:solidFill>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Bullets-2line">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8"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2/15/2012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6" r:id="rId4"/>
    <p:sldLayoutId id="2147483673" r:id="rId5"/>
    <p:sldLayoutId id="2147483672" r:id="rId6"/>
    <p:sldLayoutId id="2147483651" r:id="rId7"/>
    <p:sldLayoutId id="2147483674" r:id="rId8"/>
    <p:sldLayoutId id="2147483652" r:id="rId9"/>
    <p:sldLayoutId id="2147483655" r:id="rId10"/>
  </p:sldLayoutIdLst>
  <p:transition>
    <p:fade/>
  </p:transition>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shutterstock.com/subscribe.m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shutterstock.com/subscribe.m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shutterstock.com/subscribe.m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shutterstock.com/subscribe.m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shutterstock.com/subscribe.m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81200"/>
            <a:ext cx="8686800" cy="1470025"/>
          </a:xfrm>
        </p:spPr>
        <p:txBody>
          <a:bodyPr>
            <a:normAutofit/>
          </a:bodyPr>
          <a:lstStyle/>
          <a:p>
            <a:r>
              <a:rPr lang="en-US" dirty="0"/>
              <a:t>Water Symbols</a:t>
            </a:r>
          </a:p>
        </p:txBody>
      </p:sp>
      <p:sp>
        <p:nvSpPr>
          <p:cNvPr id="3" name="Subtitle 2"/>
          <p:cNvSpPr>
            <a:spLocks noGrp="1"/>
          </p:cNvSpPr>
          <p:nvPr>
            <p:ph type="subTitle" idx="1"/>
          </p:nvPr>
        </p:nvSpPr>
        <p:spPr/>
        <p:txBody>
          <a:bodyPr/>
          <a:lstStyle/>
          <a:p>
            <a:r>
              <a:rPr lang="en-US" i="1"/>
              <a:t>The </a:t>
            </a:r>
            <a:r>
              <a:rPr lang="en-US" i="1" smtClean="0"/>
              <a:t>Sacraments</a:t>
            </a:r>
            <a:endParaRPr lang="en-US" dirty="0"/>
          </a:p>
        </p:txBody>
      </p:sp>
      <p:sp>
        <p:nvSpPr>
          <p:cNvPr id="4" name="Text Placeholder 8"/>
          <p:cNvSpPr>
            <a:spLocks noGrp="1"/>
          </p:cNvSpPr>
          <p:nvPr>
            <p:ph type="body" sz="quarter" idx="10"/>
          </p:nvPr>
        </p:nvSpPr>
        <p:spPr>
          <a:xfrm>
            <a:off x="7620000" y="6019800"/>
            <a:ext cx="1295400" cy="152400"/>
          </a:xfrm>
        </p:spPr>
        <p:txBody>
          <a:bodyPr>
            <a:noAutofit/>
          </a:bodyPr>
          <a:lstStyle>
            <a:lvl1pPr>
              <a:buNone/>
              <a:defRPr sz="800">
                <a:solidFill>
                  <a:schemeClr val="bg1">
                    <a:lumMod val="50000"/>
                  </a:schemeClr>
                </a:solidFill>
              </a:defRPr>
            </a:lvl1pPr>
          </a:lstStyle>
          <a:p>
            <a:pPr lvl="0"/>
            <a:r>
              <a:rPr lang="en-US" dirty="0" smtClean="0"/>
              <a:t>Document #: TX002104</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5906" y="1676400"/>
            <a:ext cx="5236894" cy="3493008"/>
          </a:xfrm>
          <a:prstGeom prst="roundRect">
            <a:avLst>
              <a:gd name="adj" fmla="val 8594"/>
            </a:avLst>
          </a:prstGeom>
          <a:solidFill>
            <a:srgbClr val="FFFFFF">
              <a:shade val="85000"/>
            </a:srgbClr>
          </a:solidFill>
          <a:ln>
            <a:noFill/>
          </a:ln>
          <a:effectLst>
            <a:reflection blurRad="12700" stA="38000" endPos="28000" dist="38100" dir="5400000" sy="-100000" algn="bl" rotWithShape="0"/>
          </a:effectLst>
        </p:spPr>
      </p:pic>
      <p:sp>
        <p:nvSpPr>
          <p:cNvPr id="16" name="Content Placeholder 6"/>
          <p:cNvSpPr txBox="1">
            <a:spLocks/>
          </p:cNvSpPr>
          <p:nvPr/>
        </p:nvSpPr>
        <p:spPr>
          <a:xfrm>
            <a:off x="914400" y="990600"/>
            <a:ext cx="7772400" cy="876300"/>
          </a:xfrm>
          <a:prstGeom prst="rect">
            <a:avLst/>
          </a:prstGeom>
        </p:spPr>
        <p:txBody>
          <a:bodyPr>
            <a:noAutofit/>
          </a:bodyPr>
          <a:lstStyle/>
          <a:p>
            <a:r>
              <a:rPr lang="en-US" sz="2400" b="1" dirty="0">
                <a:latin typeface="Arial" pitchFamily="34" charset="0"/>
                <a:cs typeface="Arial" pitchFamily="34" charset="0"/>
              </a:rPr>
              <a:t>Water as a Source of Cleansing</a:t>
            </a:r>
          </a:p>
        </p:txBody>
      </p:sp>
      <p:sp>
        <p:nvSpPr>
          <p:cNvPr id="4" name="TextBox 3"/>
          <p:cNvSpPr txBox="1"/>
          <p:nvPr/>
        </p:nvSpPr>
        <p:spPr bwMode="auto">
          <a:xfrm>
            <a:off x="5181600" y="5244644"/>
            <a:ext cx="2438400" cy="215444"/>
          </a:xfrm>
          <a:prstGeom prst="rect">
            <a:avLst/>
          </a:prstGeom>
          <a:noFill/>
          <a:ln w="9525">
            <a:noFill/>
            <a:miter lim="800000"/>
            <a:headEnd/>
            <a:tailEnd/>
          </a:ln>
        </p:spPr>
        <p:txBody>
          <a:bodyPr wrap="square" rtlCol="0">
            <a:spAutoFit/>
          </a:bodyPr>
          <a:lstStyle/>
          <a:p>
            <a:r>
              <a:rPr lang="en-US" sz="800" dirty="0"/>
              <a:t>© </a:t>
            </a:r>
            <a:r>
              <a:rPr lang="en-US" sz="800" dirty="0" err="1"/>
              <a:t>CandyBox</a:t>
            </a:r>
            <a:r>
              <a:rPr lang="en-US" sz="800" dirty="0"/>
              <a:t> Images </a:t>
            </a:r>
            <a:r>
              <a:rPr lang="en-US" sz="800" dirty="0" smtClean="0"/>
              <a:t>/shutterstock.com</a:t>
            </a:r>
            <a:endParaRPr lang="en-US" sz="800" dirty="0"/>
          </a:p>
        </p:txBody>
      </p:sp>
    </p:spTree>
    <p:extLst>
      <p:ext uri="{BB962C8B-B14F-4D97-AF65-F5344CB8AC3E}">
        <p14:creationId xmlns:p14="http://schemas.microsoft.com/office/powerpoint/2010/main" val="60770278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971800" y="838200"/>
            <a:ext cx="3200400" cy="4800600"/>
          </a:xfrm>
          <a:prstGeom prst="roundRect">
            <a:avLst>
              <a:gd name="adj" fmla="val 8594"/>
            </a:avLst>
          </a:prstGeom>
          <a:solidFill>
            <a:srgbClr val="FFFFFF">
              <a:shade val="85000"/>
            </a:srgbClr>
          </a:solidFill>
          <a:ln>
            <a:noFill/>
          </a:ln>
          <a:effectLst>
            <a:reflection blurRad="12700" stA="38000" endPos="13000" dist="38100" dir="5400000" sy="-100000" algn="bl" rotWithShape="0"/>
          </a:effectLst>
        </p:spPr>
      </p:pic>
      <p:sp>
        <p:nvSpPr>
          <p:cNvPr id="5" name="TextBox 4"/>
          <p:cNvSpPr txBox="1"/>
          <p:nvPr/>
        </p:nvSpPr>
        <p:spPr bwMode="auto">
          <a:xfrm>
            <a:off x="4267200" y="5651956"/>
            <a:ext cx="2438400" cy="215444"/>
          </a:xfrm>
          <a:prstGeom prst="rect">
            <a:avLst/>
          </a:prstGeom>
          <a:noFill/>
          <a:ln w="9525">
            <a:noFill/>
            <a:miter lim="800000"/>
            <a:headEnd/>
            <a:tailEnd/>
          </a:ln>
        </p:spPr>
        <p:txBody>
          <a:bodyPr wrap="square" rtlCol="0">
            <a:spAutoFit/>
          </a:bodyPr>
          <a:lstStyle/>
          <a:p>
            <a:r>
              <a:rPr lang="en-US" sz="800" dirty="0"/>
              <a:t>© </a:t>
            </a:r>
            <a:r>
              <a:rPr lang="en-US" sz="800" dirty="0" err="1"/>
              <a:t>Ardelean</a:t>
            </a:r>
            <a:r>
              <a:rPr lang="en-US" sz="800" dirty="0"/>
              <a:t> </a:t>
            </a:r>
            <a:r>
              <a:rPr lang="en-US" sz="800" dirty="0" smtClean="0"/>
              <a:t>Andreea/shutterstock.com</a:t>
            </a:r>
            <a:endParaRPr lang="en-US" sz="800" dirty="0"/>
          </a:p>
        </p:txBody>
      </p:sp>
    </p:spTree>
    <p:extLst>
      <p:ext uri="{BB962C8B-B14F-4D97-AF65-F5344CB8AC3E}">
        <p14:creationId xmlns:p14="http://schemas.microsoft.com/office/powerpoint/2010/main" val="310578980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080426" y="838200"/>
            <a:ext cx="2939374" cy="4409061"/>
          </a:xfrm>
          <a:prstGeom prst="roundRect">
            <a:avLst>
              <a:gd name="adj" fmla="val 8594"/>
            </a:avLst>
          </a:prstGeom>
          <a:solidFill>
            <a:srgbClr val="FFFFFF">
              <a:shade val="85000"/>
            </a:srgbClr>
          </a:solidFill>
          <a:ln>
            <a:noFill/>
          </a:ln>
          <a:effectLst>
            <a:reflection blurRad="12700" stA="38000" endPos="24000" dist="38100" dir="5400000" sy="-100000" algn="bl" rotWithShape="0"/>
          </a:effectLst>
        </p:spPr>
      </p:pic>
      <p:sp>
        <p:nvSpPr>
          <p:cNvPr id="5" name="TextBox 4"/>
          <p:cNvSpPr txBox="1"/>
          <p:nvPr/>
        </p:nvSpPr>
        <p:spPr bwMode="auto">
          <a:xfrm>
            <a:off x="4343400" y="5257800"/>
            <a:ext cx="2438400" cy="215444"/>
          </a:xfrm>
          <a:prstGeom prst="rect">
            <a:avLst/>
          </a:prstGeom>
          <a:noFill/>
          <a:ln w="9525">
            <a:noFill/>
            <a:miter lim="800000"/>
            <a:headEnd/>
            <a:tailEnd/>
          </a:ln>
        </p:spPr>
        <p:txBody>
          <a:bodyPr wrap="square" rtlCol="0">
            <a:spAutoFit/>
          </a:bodyPr>
          <a:lstStyle/>
          <a:p>
            <a:r>
              <a:rPr lang="en-US" sz="800" dirty="0" smtClean="0"/>
              <a:t>© Stocksnapper/shutterstock.com </a:t>
            </a:r>
            <a:endParaRPr lang="en-US" sz="800" dirty="0"/>
          </a:p>
        </p:txBody>
      </p:sp>
    </p:spTree>
    <p:extLst>
      <p:ext uri="{BB962C8B-B14F-4D97-AF65-F5344CB8AC3E}">
        <p14:creationId xmlns:p14="http://schemas.microsoft.com/office/powerpoint/2010/main" val="340225792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6"/>
          <p:cNvSpPr txBox="1">
            <a:spLocks/>
          </p:cNvSpPr>
          <p:nvPr/>
        </p:nvSpPr>
        <p:spPr>
          <a:xfrm>
            <a:off x="914400" y="1100351"/>
            <a:ext cx="7772400" cy="876300"/>
          </a:xfrm>
          <a:prstGeom prst="rect">
            <a:avLst/>
          </a:prstGeom>
        </p:spPr>
        <p:txBody>
          <a:bodyPr>
            <a:noAutofit/>
          </a:bodyPr>
          <a:lstStyle/>
          <a:p>
            <a:r>
              <a:rPr lang="en-US" sz="2400" b="1" dirty="0">
                <a:latin typeface="Arial" pitchFamily="34" charset="0"/>
                <a:cs typeface="Arial" pitchFamily="34" charset="0"/>
              </a:rPr>
              <a:t>Water as Recreation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3288" y="1682858"/>
            <a:ext cx="5239512" cy="3493008"/>
          </a:xfrm>
          <a:prstGeom prst="roundRect">
            <a:avLst>
              <a:gd name="adj" fmla="val 8594"/>
            </a:avLst>
          </a:prstGeom>
          <a:solidFill>
            <a:srgbClr val="FFFFFF">
              <a:shade val="85000"/>
            </a:srgbClr>
          </a:solidFill>
          <a:ln>
            <a:noFill/>
          </a:ln>
          <a:effectLst>
            <a:reflection blurRad="12700" stA="38000" endPos="28000" dist="38100" dir="5400000" sy="-100000" algn="bl" rotWithShape="0"/>
          </a:effectLst>
        </p:spPr>
      </p:pic>
      <p:sp>
        <p:nvSpPr>
          <p:cNvPr id="5" name="TextBox 4"/>
          <p:cNvSpPr txBox="1"/>
          <p:nvPr/>
        </p:nvSpPr>
        <p:spPr bwMode="auto">
          <a:xfrm>
            <a:off x="5410200" y="5194756"/>
            <a:ext cx="2438400" cy="215444"/>
          </a:xfrm>
          <a:prstGeom prst="rect">
            <a:avLst/>
          </a:prstGeom>
          <a:noFill/>
          <a:ln w="9525">
            <a:noFill/>
            <a:miter lim="800000"/>
            <a:headEnd/>
            <a:tailEnd/>
          </a:ln>
        </p:spPr>
        <p:txBody>
          <a:bodyPr wrap="square" rtlCol="0">
            <a:spAutoFit/>
          </a:bodyPr>
          <a:lstStyle/>
          <a:p>
            <a:r>
              <a:rPr lang="en-US" sz="800" dirty="0" smtClean="0"/>
              <a:t>© Trevor Allen/shutterstock.com  </a:t>
            </a:r>
            <a:endParaRPr lang="en-US" sz="800" dirty="0"/>
          </a:p>
        </p:txBody>
      </p:sp>
    </p:spTree>
    <p:extLst>
      <p:ext uri="{BB962C8B-B14F-4D97-AF65-F5344CB8AC3E}">
        <p14:creationId xmlns:p14="http://schemas.microsoft.com/office/powerpoint/2010/main" val="208626431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276855" y="1143000"/>
            <a:ext cx="4657345" cy="3493008"/>
          </a:xfrm>
          <a:prstGeom prst="roundRect">
            <a:avLst>
              <a:gd name="adj" fmla="val 8594"/>
            </a:avLst>
          </a:prstGeom>
          <a:solidFill>
            <a:srgbClr val="FFFFFF">
              <a:shade val="85000"/>
            </a:srgbClr>
          </a:solidFill>
          <a:ln>
            <a:noFill/>
          </a:ln>
          <a:effectLst>
            <a:reflection blurRad="12700" stA="38000" endPos="28000" dist="38100" dir="5400000" sy="-100000" algn="bl" rotWithShape="0"/>
          </a:effectLst>
        </p:spPr>
      </p:pic>
      <p:sp>
        <p:nvSpPr>
          <p:cNvPr id="2" name="TextBox 1"/>
          <p:cNvSpPr txBox="1"/>
          <p:nvPr/>
        </p:nvSpPr>
        <p:spPr bwMode="auto">
          <a:xfrm>
            <a:off x="5029200" y="4648200"/>
            <a:ext cx="2438400" cy="215444"/>
          </a:xfrm>
          <a:prstGeom prst="rect">
            <a:avLst/>
          </a:prstGeom>
          <a:noFill/>
          <a:ln w="9525">
            <a:noFill/>
            <a:miter lim="800000"/>
            <a:headEnd/>
            <a:tailEnd/>
          </a:ln>
        </p:spPr>
        <p:txBody>
          <a:bodyPr wrap="square" rtlCol="0">
            <a:spAutoFit/>
          </a:bodyPr>
          <a:lstStyle/>
          <a:p>
            <a:r>
              <a:rPr lang="en-US" sz="800" dirty="0" smtClean="0"/>
              <a:t>© Galina Barskaya/shutterstock.com  </a:t>
            </a:r>
            <a:endParaRPr lang="en-US" sz="800" dirty="0"/>
          </a:p>
        </p:txBody>
      </p:sp>
    </p:spTree>
    <p:extLst>
      <p:ext uri="{BB962C8B-B14F-4D97-AF65-F5344CB8AC3E}">
        <p14:creationId xmlns:p14="http://schemas.microsoft.com/office/powerpoint/2010/main" val="371304206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6513" y="1195755"/>
            <a:ext cx="4638789" cy="3493008"/>
          </a:xfrm>
          <a:prstGeom prst="roundRect">
            <a:avLst>
              <a:gd name="adj" fmla="val 8594"/>
            </a:avLst>
          </a:prstGeom>
          <a:solidFill>
            <a:srgbClr val="FFFFFF">
              <a:shade val="85000"/>
            </a:srgbClr>
          </a:solidFill>
          <a:ln>
            <a:noFill/>
          </a:ln>
          <a:effectLst>
            <a:reflection blurRad="12700" stA="38000" endPos="28000" dist="38100" dir="5400000" sy="-100000" algn="bl" rotWithShape="0"/>
          </a:effectLst>
        </p:spPr>
      </p:pic>
      <p:sp>
        <p:nvSpPr>
          <p:cNvPr id="2" name="TextBox 1"/>
          <p:cNvSpPr txBox="1"/>
          <p:nvPr/>
        </p:nvSpPr>
        <p:spPr bwMode="auto">
          <a:xfrm>
            <a:off x="5029200" y="4724400"/>
            <a:ext cx="2438400" cy="215444"/>
          </a:xfrm>
          <a:prstGeom prst="rect">
            <a:avLst/>
          </a:prstGeom>
          <a:noFill/>
          <a:ln w="9525">
            <a:noFill/>
            <a:miter lim="800000"/>
            <a:headEnd/>
            <a:tailEnd/>
          </a:ln>
        </p:spPr>
        <p:txBody>
          <a:bodyPr wrap="square" rtlCol="0">
            <a:spAutoFit/>
          </a:bodyPr>
          <a:lstStyle/>
          <a:p>
            <a:r>
              <a:rPr lang="en-US" sz="800" dirty="0"/>
              <a:t>© </a:t>
            </a:r>
            <a:r>
              <a:rPr lang="en-US" sz="800" dirty="0" smtClean="0"/>
              <a:t>Maridav/shutterstock.com</a:t>
            </a:r>
            <a:endParaRPr lang="en-US" sz="800" dirty="0"/>
          </a:p>
        </p:txBody>
      </p:sp>
    </p:spTree>
    <p:extLst>
      <p:ext uri="{BB962C8B-B14F-4D97-AF65-F5344CB8AC3E}">
        <p14:creationId xmlns:p14="http://schemas.microsoft.com/office/powerpoint/2010/main" val="371304206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6"/>
          <p:cNvSpPr txBox="1">
            <a:spLocks/>
          </p:cNvSpPr>
          <p:nvPr/>
        </p:nvSpPr>
        <p:spPr>
          <a:xfrm>
            <a:off x="914400" y="1100351"/>
            <a:ext cx="7772400" cy="876300"/>
          </a:xfrm>
          <a:prstGeom prst="rect">
            <a:avLst/>
          </a:prstGeom>
        </p:spPr>
        <p:txBody>
          <a:bodyPr>
            <a:noAutofit/>
          </a:bodyPr>
          <a:lstStyle/>
          <a:p>
            <a:r>
              <a:rPr lang="en-US" sz="2400" b="1" dirty="0">
                <a:latin typeface="Arial" pitchFamily="34" charset="0"/>
                <a:cs typeface="Arial" pitchFamily="34" charset="0"/>
              </a:rPr>
              <a:t>Water as a Source of Death</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1562" y="1676400"/>
            <a:ext cx="5221238" cy="3493008"/>
          </a:xfrm>
          <a:prstGeom prst="roundRect">
            <a:avLst>
              <a:gd name="adj" fmla="val 8594"/>
            </a:avLst>
          </a:prstGeom>
          <a:solidFill>
            <a:srgbClr val="FFFFFF">
              <a:shade val="85000"/>
            </a:srgbClr>
          </a:solidFill>
          <a:ln>
            <a:noFill/>
          </a:ln>
          <a:effectLst>
            <a:reflection blurRad="12700" stA="38000" endPos="28000" dist="38100" dir="5400000" sy="-100000" algn="bl" rotWithShape="0"/>
          </a:effectLst>
        </p:spPr>
      </p:pic>
      <p:sp>
        <p:nvSpPr>
          <p:cNvPr id="3" name="TextBox 2"/>
          <p:cNvSpPr txBox="1"/>
          <p:nvPr/>
        </p:nvSpPr>
        <p:spPr bwMode="auto">
          <a:xfrm>
            <a:off x="5181600" y="5181600"/>
            <a:ext cx="2438400" cy="215444"/>
          </a:xfrm>
          <a:prstGeom prst="rect">
            <a:avLst/>
          </a:prstGeom>
          <a:noFill/>
          <a:ln w="9525">
            <a:noFill/>
            <a:miter lim="800000"/>
            <a:headEnd/>
            <a:tailEnd/>
          </a:ln>
        </p:spPr>
        <p:txBody>
          <a:bodyPr wrap="square" rtlCol="0">
            <a:spAutoFit/>
          </a:bodyPr>
          <a:lstStyle/>
          <a:p>
            <a:r>
              <a:rPr lang="en-US" sz="800" dirty="0" smtClean="0"/>
              <a:t>© </a:t>
            </a:r>
            <a:r>
              <a:rPr lang="en-US" sz="800" dirty="0" err="1" smtClean="0"/>
              <a:t>Elzbieta</a:t>
            </a:r>
            <a:r>
              <a:rPr lang="en-US" sz="800" dirty="0" smtClean="0"/>
              <a:t> Sekowska/shutterstock.com </a:t>
            </a:r>
            <a:endParaRPr lang="en-US" sz="800" dirty="0"/>
          </a:p>
        </p:txBody>
      </p:sp>
    </p:spTree>
    <p:extLst>
      <p:ext uri="{BB962C8B-B14F-4D97-AF65-F5344CB8AC3E}">
        <p14:creationId xmlns:p14="http://schemas.microsoft.com/office/powerpoint/2010/main" val="165698939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124200" y="914400"/>
            <a:ext cx="2971800" cy="4895477"/>
          </a:xfrm>
          <a:prstGeom prst="roundRect">
            <a:avLst>
              <a:gd name="adj" fmla="val 8594"/>
            </a:avLst>
          </a:prstGeom>
          <a:solidFill>
            <a:srgbClr val="FFFFFF">
              <a:shade val="85000"/>
            </a:srgbClr>
          </a:solidFill>
          <a:ln>
            <a:noFill/>
          </a:ln>
          <a:effectLst>
            <a:reflection blurRad="12700" stA="38000" endPos="10000" dist="38100" dir="5400000" sy="-100000" algn="bl" rotWithShape="0"/>
          </a:effectLst>
        </p:spPr>
      </p:pic>
      <p:sp>
        <p:nvSpPr>
          <p:cNvPr id="5" name="TextBox 4"/>
          <p:cNvSpPr txBox="1"/>
          <p:nvPr/>
        </p:nvSpPr>
        <p:spPr bwMode="auto">
          <a:xfrm>
            <a:off x="4495800" y="5804356"/>
            <a:ext cx="2438400" cy="215444"/>
          </a:xfrm>
          <a:prstGeom prst="rect">
            <a:avLst/>
          </a:prstGeom>
          <a:noFill/>
          <a:ln w="9525">
            <a:noFill/>
            <a:miter lim="800000"/>
            <a:headEnd/>
            <a:tailEnd/>
          </a:ln>
        </p:spPr>
        <p:txBody>
          <a:bodyPr wrap="square" rtlCol="0">
            <a:spAutoFit/>
          </a:bodyPr>
          <a:lstStyle/>
          <a:p>
            <a:r>
              <a:rPr lang="en-US" sz="800" dirty="0" smtClean="0"/>
              <a:t>© infografick/shutterstock.com </a:t>
            </a:r>
            <a:endParaRPr lang="en-US" sz="800" dirty="0"/>
          </a:p>
        </p:txBody>
      </p:sp>
    </p:spTree>
    <p:extLst>
      <p:ext uri="{BB962C8B-B14F-4D97-AF65-F5344CB8AC3E}">
        <p14:creationId xmlns:p14="http://schemas.microsoft.com/office/powerpoint/2010/main" val="83082067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981200" y="1459992"/>
            <a:ext cx="5239512" cy="3493008"/>
          </a:xfrm>
          <a:prstGeom prst="roundRect">
            <a:avLst>
              <a:gd name="adj" fmla="val 8594"/>
            </a:avLst>
          </a:prstGeom>
          <a:solidFill>
            <a:srgbClr val="FFFFFF">
              <a:shade val="85000"/>
            </a:srgbClr>
          </a:solidFill>
          <a:ln>
            <a:noFill/>
          </a:ln>
          <a:effectLst>
            <a:reflection blurRad="12700" stA="38000" endPos="28000" dist="38100" dir="5400000" sy="-100000" algn="bl" rotWithShape="0"/>
          </a:effectLst>
        </p:spPr>
      </p:pic>
      <p:sp>
        <p:nvSpPr>
          <p:cNvPr id="5" name="TextBox 4"/>
          <p:cNvSpPr txBox="1"/>
          <p:nvPr/>
        </p:nvSpPr>
        <p:spPr bwMode="auto">
          <a:xfrm>
            <a:off x="5334000" y="4953000"/>
            <a:ext cx="2438400" cy="215444"/>
          </a:xfrm>
          <a:prstGeom prst="rect">
            <a:avLst/>
          </a:prstGeom>
          <a:noFill/>
          <a:ln w="9525">
            <a:noFill/>
            <a:miter lim="800000"/>
            <a:headEnd/>
            <a:tailEnd/>
          </a:ln>
        </p:spPr>
        <p:txBody>
          <a:bodyPr wrap="square" rtlCol="0">
            <a:spAutoFit/>
          </a:bodyPr>
          <a:lstStyle/>
          <a:p>
            <a:r>
              <a:rPr lang="en-US" sz="800" dirty="0" smtClean="0"/>
              <a:t>© </a:t>
            </a:r>
            <a:r>
              <a:rPr lang="en-US" sz="800" dirty="0" err="1" smtClean="0"/>
              <a:t>Henrik</a:t>
            </a:r>
            <a:r>
              <a:rPr lang="en-US" sz="800" dirty="0" smtClean="0"/>
              <a:t> Lehnerer/shutterstock.com </a:t>
            </a:r>
            <a:endParaRPr lang="en-US" sz="800" dirty="0"/>
          </a:p>
        </p:txBody>
      </p:sp>
    </p:spTree>
    <p:extLst>
      <p:ext uri="{BB962C8B-B14F-4D97-AF65-F5344CB8AC3E}">
        <p14:creationId xmlns:p14="http://schemas.microsoft.com/office/powerpoint/2010/main" val="218371550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371600" y="1143000"/>
            <a:ext cx="6332854" cy="3493008"/>
          </a:xfrm>
          <a:prstGeom prst="roundRect">
            <a:avLst>
              <a:gd name="adj" fmla="val 8594"/>
            </a:avLst>
          </a:prstGeom>
          <a:solidFill>
            <a:srgbClr val="FFFFFF">
              <a:shade val="85000"/>
            </a:srgbClr>
          </a:solidFill>
          <a:ln>
            <a:noFill/>
          </a:ln>
          <a:effectLst>
            <a:reflection blurRad="12700" stA="38000" endPos="28000" dist="38100" dir="5400000" sy="-100000" algn="bl" rotWithShape="0"/>
          </a:effectLst>
        </p:spPr>
      </p:pic>
      <p:sp>
        <p:nvSpPr>
          <p:cNvPr id="5" name="TextBox 4"/>
          <p:cNvSpPr txBox="1"/>
          <p:nvPr/>
        </p:nvSpPr>
        <p:spPr bwMode="auto">
          <a:xfrm>
            <a:off x="5943600" y="4648200"/>
            <a:ext cx="2438400" cy="215444"/>
          </a:xfrm>
          <a:prstGeom prst="rect">
            <a:avLst/>
          </a:prstGeom>
          <a:noFill/>
          <a:ln w="9525">
            <a:noFill/>
            <a:miter lim="800000"/>
            <a:headEnd/>
            <a:tailEnd/>
          </a:ln>
        </p:spPr>
        <p:txBody>
          <a:bodyPr wrap="square" rtlCol="0">
            <a:spAutoFit/>
          </a:bodyPr>
          <a:lstStyle/>
          <a:p>
            <a:r>
              <a:rPr lang="en-US" sz="800" dirty="0" smtClean="0"/>
              <a:t>© 2265524729/shutterstock.com </a:t>
            </a:r>
            <a:endParaRPr lang="en-US" sz="800" dirty="0"/>
          </a:p>
        </p:txBody>
      </p:sp>
    </p:spTree>
    <p:extLst>
      <p:ext uri="{BB962C8B-B14F-4D97-AF65-F5344CB8AC3E}">
        <p14:creationId xmlns:p14="http://schemas.microsoft.com/office/powerpoint/2010/main" val="359209044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6"/>
          <p:cNvSpPr txBox="1">
            <a:spLocks/>
          </p:cNvSpPr>
          <p:nvPr/>
        </p:nvSpPr>
        <p:spPr>
          <a:xfrm>
            <a:off x="914400" y="1100351"/>
            <a:ext cx="7772400" cy="876300"/>
          </a:xfrm>
          <a:prstGeom prst="rect">
            <a:avLst/>
          </a:prstGeom>
        </p:spPr>
        <p:txBody>
          <a:bodyPr>
            <a:noAutofit/>
          </a:bodyPr>
          <a:lstStyle/>
          <a:p>
            <a:r>
              <a:rPr lang="en-US" sz="2400" b="1" dirty="0">
                <a:latin typeface="Arial" pitchFamily="34" charset="0"/>
                <a:cs typeface="Arial" pitchFamily="34" charset="0"/>
              </a:rPr>
              <a:t>Water as a Source of Life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1828800"/>
            <a:ext cx="4227906" cy="34880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p:cNvSpPr txBox="1"/>
          <p:nvPr/>
        </p:nvSpPr>
        <p:spPr bwMode="auto">
          <a:xfrm>
            <a:off x="4800600" y="5316823"/>
            <a:ext cx="2438400" cy="215444"/>
          </a:xfrm>
          <a:prstGeom prst="rect">
            <a:avLst/>
          </a:prstGeom>
          <a:noFill/>
          <a:ln w="9525">
            <a:noFill/>
            <a:miter lim="800000"/>
            <a:headEnd/>
            <a:tailEnd/>
          </a:ln>
        </p:spPr>
        <p:txBody>
          <a:bodyPr wrap="square" rtlCol="0">
            <a:spAutoFit/>
          </a:bodyPr>
          <a:lstStyle/>
          <a:p>
            <a:r>
              <a:rPr lang="en-US" sz="800" dirty="0" smtClean="0"/>
              <a:t>© </a:t>
            </a:r>
            <a:r>
              <a:rPr lang="en-US" sz="800" dirty="0" err="1" smtClean="0"/>
              <a:t>Iakov</a:t>
            </a:r>
            <a:r>
              <a:rPr lang="en-US" sz="800" dirty="0" smtClean="0"/>
              <a:t> Kalinin/shutterstock.com  </a:t>
            </a:r>
            <a:endParaRPr lang="en-US" sz="800" dirty="0"/>
          </a:p>
        </p:txBody>
      </p:sp>
    </p:spTree>
    <p:extLst>
      <p:ext uri="{BB962C8B-B14F-4D97-AF65-F5344CB8AC3E}">
        <p14:creationId xmlns:p14="http://schemas.microsoft.com/office/powerpoint/2010/main" val="233651242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4281" b="7027"/>
          <a:stretch/>
        </p:blipFill>
        <p:spPr>
          <a:xfrm>
            <a:off x="2328929" y="1711012"/>
            <a:ext cx="6815071" cy="4537388"/>
          </a:xfrm>
          <a:prstGeom prst="rect">
            <a:avLst/>
          </a:prstGeom>
        </p:spPr>
      </p:pic>
      <p:sp>
        <p:nvSpPr>
          <p:cNvPr id="16" name="Content Placeholder 6"/>
          <p:cNvSpPr txBox="1">
            <a:spLocks/>
          </p:cNvSpPr>
          <p:nvPr/>
        </p:nvSpPr>
        <p:spPr>
          <a:xfrm>
            <a:off x="304800" y="914400"/>
            <a:ext cx="7772400" cy="876300"/>
          </a:xfrm>
          <a:prstGeom prst="rect">
            <a:avLst/>
          </a:prstGeom>
        </p:spPr>
        <p:txBody>
          <a:bodyPr>
            <a:noAutofit/>
          </a:bodyPr>
          <a:lstStyle/>
          <a:p>
            <a:r>
              <a:rPr lang="en-US" sz="2400" b="1" dirty="0" smtClean="0">
                <a:latin typeface="Arial" pitchFamily="34" charset="0"/>
                <a:cs typeface="Arial" pitchFamily="34" charset="0"/>
              </a:rPr>
              <a:t>Water Is:</a:t>
            </a:r>
            <a:endParaRPr lang="en-US" sz="2400" b="1" dirty="0">
              <a:latin typeface="Arial" pitchFamily="34" charset="0"/>
              <a:cs typeface="Arial" pitchFamily="34" charset="0"/>
            </a:endParaRPr>
          </a:p>
        </p:txBody>
      </p:sp>
      <p:sp>
        <p:nvSpPr>
          <p:cNvPr id="2" name="Rectangle 1"/>
          <p:cNvSpPr/>
          <p:nvPr/>
        </p:nvSpPr>
        <p:spPr>
          <a:xfrm>
            <a:off x="457200" y="1524000"/>
            <a:ext cx="4800600" cy="2862322"/>
          </a:xfrm>
          <a:prstGeom prst="rect">
            <a:avLst/>
          </a:prstGeom>
        </p:spPr>
        <p:txBody>
          <a:bodyPr wrap="square">
            <a:spAutoFit/>
          </a:bodyPr>
          <a:lstStyle/>
          <a:p>
            <a:pPr marL="285750" indent="-285750">
              <a:buFont typeface="Arial" pitchFamily="34" charset="0"/>
              <a:buChar char="•"/>
            </a:pPr>
            <a:r>
              <a:rPr lang="en-US" dirty="0" smtClean="0">
                <a:latin typeface="Arial" pitchFamily="34" charset="0"/>
                <a:cs typeface="Arial" pitchFamily="34" charset="0"/>
              </a:rPr>
              <a:t>A </a:t>
            </a:r>
            <a:r>
              <a:rPr lang="en-US" dirty="0">
                <a:latin typeface="Arial" pitchFamily="34" charset="0"/>
                <a:cs typeface="Arial" pitchFamily="34" charset="0"/>
              </a:rPr>
              <a:t>source of life (life originated in water; 55–60 percent of the human body is water</a:t>
            </a:r>
            <a:r>
              <a:rPr lang="en-US" dirty="0" smtClean="0">
                <a:latin typeface="Arial" pitchFamily="34" charset="0"/>
                <a:cs typeface="Arial" pitchFamily="34" charset="0"/>
              </a:rPr>
              <a:t>)</a:t>
            </a:r>
          </a:p>
          <a:p>
            <a:pPr marL="285750" indent="-285750">
              <a:buFont typeface="Arial" pitchFamily="34" charset="0"/>
              <a:buChar char="•"/>
            </a:pPr>
            <a:endParaRPr lang="en-US" dirty="0">
              <a:latin typeface="Arial" pitchFamily="34" charset="0"/>
              <a:cs typeface="Arial" pitchFamily="34" charset="0"/>
            </a:endParaRPr>
          </a:p>
          <a:p>
            <a:pPr marL="285750" indent="-285750">
              <a:buFont typeface="Arial" pitchFamily="34" charset="0"/>
              <a:buChar char="•"/>
            </a:pPr>
            <a:r>
              <a:rPr lang="en-US" dirty="0" smtClean="0">
                <a:latin typeface="Arial" pitchFamily="34" charset="0"/>
                <a:cs typeface="Arial" pitchFamily="34" charset="0"/>
              </a:rPr>
              <a:t>A </a:t>
            </a:r>
            <a:r>
              <a:rPr lang="en-US" dirty="0">
                <a:latin typeface="Arial" pitchFamily="34" charset="0"/>
                <a:cs typeface="Arial" pitchFamily="34" charset="0"/>
              </a:rPr>
              <a:t>source for </a:t>
            </a:r>
            <a:r>
              <a:rPr lang="en-US" dirty="0" smtClean="0">
                <a:latin typeface="Arial" pitchFamily="34" charset="0"/>
                <a:cs typeface="Arial" pitchFamily="34" charset="0"/>
              </a:rPr>
              <a:t>cleansing</a:t>
            </a:r>
          </a:p>
          <a:p>
            <a:pPr marL="285750" indent="-285750">
              <a:buFont typeface="Arial" pitchFamily="34" charset="0"/>
              <a:buChar char="•"/>
            </a:pPr>
            <a:endParaRPr lang="en-US" dirty="0">
              <a:latin typeface="Arial" pitchFamily="34" charset="0"/>
              <a:cs typeface="Arial" pitchFamily="34" charset="0"/>
            </a:endParaRPr>
          </a:p>
          <a:p>
            <a:pPr marL="285750" indent="-285750">
              <a:buFont typeface="Arial" pitchFamily="34" charset="0"/>
              <a:buChar char="•"/>
            </a:pPr>
            <a:r>
              <a:rPr lang="en-US" dirty="0" smtClean="0">
                <a:latin typeface="Arial" pitchFamily="34" charset="0"/>
                <a:cs typeface="Arial" pitchFamily="34" charset="0"/>
              </a:rPr>
              <a:t>A </a:t>
            </a:r>
            <a:r>
              <a:rPr lang="en-US" dirty="0">
                <a:latin typeface="Arial" pitchFamily="34" charset="0"/>
                <a:cs typeface="Arial" pitchFamily="34" charset="0"/>
              </a:rPr>
              <a:t>source of </a:t>
            </a:r>
            <a:r>
              <a:rPr lang="en-US" dirty="0" smtClean="0">
                <a:latin typeface="Arial" pitchFamily="34" charset="0"/>
                <a:cs typeface="Arial" pitchFamily="34" charset="0"/>
              </a:rPr>
              <a:t>recreation</a:t>
            </a:r>
          </a:p>
          <a:p>
            <a:pPr marL="285750" indent="-285750">
              <a:buFont typeface="Arial" pitchFamily="34" charset="0"/>
              <a:buChar char="•"/>
            </a:pPr>
            <a:endParaRPr lang="en-US" dirty="0">
              <a:latin typeface="Arial" pitchFamily="34" charset="0"/>
              <a:cs typeface="Arial" pitchFamily="34" charset="0"/>
            </a:endParaRPr>
          </a:p>
          <a:p>
            <a:pPr marL="285750" indent="-285750">
              <a:buFont typeface="Arial" pitchFamily="34" charset="0"/>
              <a:buChar char="•"/>
            </a:pPr>
            <a:r>
              <a:rPr lang="en-US" dirty="0" smtClean="0">
                <a:latin typeface="Arial" pitchFamily="34" charset="0"/>
                <a:cs typeface="Arial" pitchFamily="34" charset="0"/>
              </a:rPr>
              <a:t>A </a:t>
            </a:r>
            <a:r>
              <a:rPr lang="en-US" dirty="0">
                <a:latin typeface="Arial" pitchFamily="34" charset="0"/>
                <a:cs typeface="Arial" pitchFamily="34" charset="0"/>
              </a:rPr>
              <a:t>source of death (80 percent of childhood diseases come from contaminated water)</a:t>
            </a:r>
          </a:p>
        </p:txBody>
      </p:sp>
      <p:sp>
        <p:nvSpPr>
          <p:cNvPr id="5" name="TextBox 4"/>
          <p:cNvSpPr txBox="1"/>
          <p:nvPr/>
        </p:nvSpPr>
        <p:spPr bwMode="auto">
          <a:xfrm>
            <a:off x="6858000" y="5867400"/>
            <a:ext cx="2438400" cy="215444"/>
          </a:xfrm>
          <a:prstGeom prst="rect">
            <a:avLst/>
          </a:prstGeom>
          <a:noFill/>
          <a:ln w="9525">
            <a:noFill/>
            <a:miter lim="800000"/>
            <a:headEnd/>
            <a:tailEnd/>
          </a:ln>
        </p:spPr>
        <p:txBody>
          <a:bodyPr wrap="square" rtlCol="0">
            <a:spAutoFit/>
          </a:bodyPr>
          <a:lstStyle/>
          <a:p>
            <a:r>
              <a:rPr lang="en-US" sz="800" dirty="0" smtClean="0"/>
              <a:t>© Filipe </a:t>
            </a:r>
            <a:r>
              <a:rPr lang="en-US" sz="800" dirty="0"/>
              <a:t>B. </a:t>
            </a:r>
            <a:r>
              <a:rPr lang="en-US" sz="800" dirty="0" smtClean="0"/>
              <a:t>Varela/shutterstock.com </a:t>
            </a:r>
            <a:endParaRPr lang="en-US" sz="800" dirty="0"/>
          </a:p>
        </p:txBody>
      </p:sp>
    </p:spTree>
    <p:extLst>
      <p:ext uri="{BB962C8B-B14F-4D97-AF65-F5344CB8AC3E}">
        <p14:creationId xmlns:p14="http://schemas.microsoft.com/office/powerpoint/2010/main" val="176859431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6"/>
          <p:cNvSpPr txBox="1">
            <a:spLocks/>
          </p:cNvSpPr>
          <p:nvPr/>
        </p:nvSpPr>
        <p:spPr>
          <a:xfrm>
            <a:off x="457200" y="1214651"/>
            <a:ext cx="7772400" cy="876300"/>
          </a:xfrm>
          <a:prstGeom prst="rect">
            <a:avLst/>
          </a:prstGeom>
        </p:spPr>
        <p:txBody>
          <a:bodyPr>
            <a:noAutofit/>
          </a:bodyPr>
          <a:lstStyle/>
          <a:p>
            <a:r>
              <a:rPr lang="en-US" sz="2400" b="1" dirty="0">
                <a:latin typeface="Arial" pitchFamily="34" charset="0"/>
                <a:cs typeface="Arial" pitchFamily="34" charset="0"/>
              </a:rPr>
              <a:t>Genesis 1:1–2</a:t>
            </a:r>
          </a:p>
        </p:txBody>
      </p:sp>
      <p:sp>
        <p:nvSpPr>
          <p:cNvPr id="3" name="Content Placeholder 6"/>
          <p:cNvSpPr txBox="1">
            <a:spLocks/>
          </p:cNvSpPr>
          <p:nvPr/>
        </p:nvSpPr>
        <p:spPr>
          <a:xfrm>
            <a:off x="457200" y="1790700"/>
            <a:ext cx="2590800" cy="876300"/>
          </a:xfrm>
          <a:prstGeom prst="rect">
            <a:avLst/>
          </a:prstGeom>
        </p:spPr>
        <p:txBody>
          <a:bodyPr>
            <a:noAutofit/>
          </a:bodyPr>
          <a:lstStyle/>
          <a:p>
            <a:r>
              <a:rPr lang="en-US" sz="2400" b="1" dirty="0">
                <a:latin typeface="Arial" pitchFamily="34" charset="0"/>
                <a:cs typeface="Arial" pitchFamily="34" charset="0"/>
              </a:rPr>
              <a:t>The Holy Spirit and the Waters of Creation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1295400"/>
            <a:ext cx="5486400" cy="3657600"/>
          </a:xfrm>
          <a:prstGeom prst="roundRect">
            <a:avLst>
              <a:gd name="adj" fmla="val 8594"/>
            </a:avLst>
          </a:prstGeom>
          <a:solidFill>
            <a:srgbClr val="FFFFFF">
              <a:shade val="85000"/>
            </a:srgbClr>
          </a:solidFill>
          <a:ln>
            <a:noFill/>
          </a:ln>
          <a:effectLst>
            <a:reflection blurRad="12700" stA="38000" endPos="28000" dist="38100" dir="5400000" sy="-100000" algn="bl" rotWithShape="0"/>
          </a:effectLst>
        </p:spPr>
      </p:pic>
      <p:sp>
        <p:nvSpPr>
          <p:cNvPr id="5" name="TextBox 4"/>
          <p:cNvSpPr txBox="1"/>
          <p:nvPr/>
        </p:nvSpPr>
        <p:spPr bwMode="auto">
          <a:xfrm>
            <a:off x="7391400" y="5042356"/>
            <a:ext cx="2438400" cy="215444"/>
          </a:xfrm>
          <a:prstGeom prst="rect">
            <a:avLst/>
          </a:prstGeom>
          <a:noFill/>
          <a:ln w="9525">
            <a:noFill/>
            <a:miter lim="800000"/>
            <a:headEnd/>
            <a:tailEnd/>
          </a:ln>
        </p:spPr>
        <p:txBody>
          <a:bodyPr wrap="square" rtlCol="0">
            <a:spAutoFit/>
          </a:bodyPr>
          <a:lstStyle/>
          <a:p>
            <a:r>
              <a:rPr lang="en-US" sz="800" dirty="0" smtClean="0"/>
              <a:t>© irabel8/shutterstock.com </a:t>
            </a:r>
            <a:endParaRPr lang="en-US" sz="800" dirty="0"/>
          </a:p>
        </p:txBody>
      </p:sp>
    </p:spTree>
    <p:extLst>
      <p:ext uri="{BB962C8B-B14F-4D97-AF65-F5344CB8AC3E}">
        <p14:creationId xmlns:p14="http://schemas.microsoft.com/office/powerpoint/2010/main" val="1910909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6"/>
          <p:cNvSpPr txBox="1">
            <a:spLocks/>
          </p:cNvSpPr>
          <p:nvPr/>
        </p:nvSpPr>
        <p:spPr>
          <a:xfrm>
            <a:off x="381000" y="1062251"/>
            <a:ext cx="7772400" cy="876300"/>
          </a:xfrm>
          <a:prstGeom prst="rect">
            <a:avLst/>
          </a:prstGeom>
        </p:spPr>
        <p:txBody>
          <a:bodyPr>
            <a:noAutofit/>
          </a:bodyPr>
          <a:lstStyle/>
          <a:p>
            <a:r>
              <a:rPr lang="en-US" sz="2400" b="1" dirty="0">
                <a:latin typeface="Arial" pitchFamily="34" charset="0"/>
                <a:cs typeface="Arial" pitchFamily="34" charset="0"/>
              </a:rPr>
              <a:t>Genesis 7:6</a:t>
            </a:r>
          </a:p>
        </p:txBody>
      </p:sp>
      <p:sp>
        <p:nvSpPr>
          <p:cNvPr id="3" name="Content Placeholder 6"/>
          <p:cNvSpPr txBox="1">
            <a:spLocks/>
          </p:cNvSpPr>
          <p:nvPr/>
        </p:nvSpPr>
        <p:spPr>
          <a:xfrm>
            <a:off x="381000" y="1562100"/>
            <a:ext cx="7772400" cy="876300"/>
          </a:xfrm>
          <a:prstGeom prst="rect">
            <a:avLst/>
          </a:prstGeom>
        </p:spPr>
        <p:txBody>
          <a:bodyPr>
            <a:noAutofit/>
          </a:bodyPr>
          <a:lstStyle/>
          <a:p>
            <a:r>
              <a:rPr lang="en-US" sz="2400" b="1" dirty="0">
                <a:latin typeface="Arial" pitchFamily="34" charset="0"/>
                <a:cs typeface="Arial" pitchFamily="34" charset="0"/>
              </a:rPr>
              <a:t>The Great Flood</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1175817"/>
            <a:ext cx="5562600" cy="3700983"/>
          </a:xfrm>
          <a:prstGeom prst="roundRect">
            <a:avLst>
              <a:gd name="adj" fmla="val 8594"/>
            </a:avLst>
          </a:prstGeom>
          <a:solidFill>
            <a:srgbClr val="FFFFFF">
              <a:shade val="85000"/>
            </a:srgbClr>
          </a:solidFill>
          <a:ln>
            <a:noFill/>
          </a:ln>
          <a:effectLst>
            <a:reflection blurRad="12700" stA="38000" endPos="28000" dist="38100" dir="5400000" sy="-100000" algn="bl" rotWithShape="0"/>
          </a:effectLst>
        </p:spPr>
      </p:pic>
      <p:sp>
        <p:nvSpPr>
          <p:cNvPr id="5" name="TextBox 4"/>
          <p:cNvSpPr txBox="1"/>
          <p:nvPr/>
        </p:nvSpPr>
        <p:spPr bwMode="auto">
          <a:xfrm>
            <a:off x="7010400" y="4889956"/>
            <a:ext cx="2438400" cy="215444"/>
          </a:xfrm>
          <a:prstGeom prst="rect">
            <a:avLst/>
          </a:prstGeom>
          <a:noFill/>
          <a:ln w="9525">
            <a:noFill/>
            <a:miter lim="800000"/>
            <a:headEnd/>
            <a:tailEnd/>
          </a:ln>
        </p:spPr>
        <p:txBody>
          <a:bodyPr wrap="square" rtlCol="0">
            <a:spAutoFit/>
          </a:bodyPr>
          <a:lstStyle/>
          <a:p>
            <a:r>
              <a:rPr lang="en-US" sz="800" dirty="0"/>
              <a:t>© </a:t>
            </a:r>
            <a:r>
              <a:rPr lang="en-US" sz="800" dirty="0" smtClean="0"/>
              <a:t>think4photop/shutterstock.com</a:t>
            </a:r>
            <a:endParaRPr lang="en-US" sz="800" dirty="0"/>
          </a:p>
        </p:txBody>
      </p:sp>
    </p:spTree>
    <p:extLst>
      <p:ext uri="{BB962C8B-B14F-4D97-AF65-F5344CB8AC3E}">
        <p14:creationId xmlns:p14="http://schemas.microsoft.com/office/powerpoint/2010/main" val="221274765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6"/>
          <p:cNvSpPr txBox="1">
            <a:spLocks/>
          </p:cNvSpPr>
          <p:nvPr/>
        </p:nvSpPr>
        <p:spPr>
          <a:xfrm>
            <a:off x="381000" y="1066800"/>
            <a:ext cx="7772400" cy="876300"/>
          </a:xfrm>
          <a:prstGeom prst="rect">
            <a:avLst/>
          </a:prstGeom>
        </p:spPr>
        <p:txBody>
          <a:bodyPr>
            <a:noAutofit/>
          </a:bodyPr>
          <a:lstStyle/>
          <a:p>
            <a:r>
              <a:rPr lang="en-US" sz="2400" b="1" dirty="0">
                <a:latin typeface="Arial" pitchFamily="34" charset="0"/>
                <a:cs typeface="Arial" pitchFamily="34" charset="0"/>
              </a:rPr>
              <a:t>Exodus 14:22</a:t>
            </a:r>
          </a:p>
        </p:txBody>
      </p:sp>
      <p:sp>
        <p:nvSpPr>
          <p:cNvPr id="3" name="Content Placeholder 6"/>
          <p:cNvSpPr txBox="1">
            <a:spLocks/>
          </p:cNvSpPr>
          <p:nvPr/>
        </p:nvSpPr>
        <p:spPr>
          <a:xfrm>
            <a:off x="381000" y="1566649"/>
            <a:ext cx="2362200" cy="876300"/>
          </a:xfrm>
          <a:prstGeom prst="rect">
            <a:avLst/>
          </a:prstGeom>
        </p:spPr>
        <p:txBody>
          <a:bodyPr>
            <a:noAutofit/>
          </a:bodyPr>
          <a:lstStyle/>
          <a:p>
            <a:r>
              <a:rPr lang="en-US" sz="2400" b="1" dirty="0">
                <a:latin typeface="Arial" pitchFamily="34" charset="0"/>
                <a:cs typeface="Arial" pitchFamily="34" charset="0"/>
              </a:rPr>
              <a:t>Moses Parts the Red Sea</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1200" y="1143000"/>
            <a:ext cx="5384800" cy="4038600"/>
          </a:xfrm>
          <a:prstGeom prst="roundRect">
            <a:avLst>
              <a:gd name="adj" fmla="val 8594"/>
            </a:avLst>
          </a:prstGeom>
          <a:solidFill>
            <a:srgbClr val="FFFFFF">
              <a:shade val="85000"/>
            </a:srgbClr>
          </a:solidFill>
          <a:ln>
            <a:noFill/>
          </a:ln>
          <a:effectLst>
            <a:reflection blurRad="12700" stA="38000" endPos="28000" dist="38100" dir="5400000" sy="-100000" algn="bl" rotWithShape="0"/>
          </a:effectLst>
        </p:spPr>
      </p:pic>
      <p:sp>
        <p:nvSpPr>
          <p:cNvPr id="4" name="TextBox 3"/>
          <p:cNvSpPr txBox="1"/>
          <p:nvPr/>
        </p:nvSpPr>
        <p:spPr bwMode="auto">
          <a:xfrm>
            <a:off x="6781800" y="5194756"/>
            <a:ext cx="2438400" cy="215444"/>
          </a:xfrm>
          <a:prstGeom prst="rect">
            <a:avLst/>
          </a:prstGeom>
          <a:noFill/>
          <a:ln w="9525">
            <a:noFill/>
            <a:miter lim="800000"/>
            <a:headEnd/>
            <a:tailEnd/>
          </a:ln>
        </p:spPr>
        <p:txBody>
          <a:bodyPr wrap="square" rtlCol="0">
            <a:spAutoFit/>
          </a:bodyPr>
          <a:lstStyle/>
          <a:p>
            <a:r>
              <a:rPr lang="en-US" sz="800" dirty="0"/>
              <a:t>© Mike </a:t>
            </a:r>
            <a:r>
              <a:rPr lang="en-US" sz="800" dirty="0" smtClean="0"/>
              <a:t>Heywood/shutterstock.com</a:t>
            </a:r>
            <a:endParaRPr lang="en-US" sz="800" dirty="0"/>
          </a:p>
        </p:txBody>
      </p:sp>
    </p:spTree>
    <p:extLst>
      <p:ext uri="{BB962C8B-B14F-4D97-AF65-F5344CB8AC3E}">
        <p14:creationId xmlns:p14="http://schemas.microsoft.com/office/powerpoint/2010/main" val="190183161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6"/>
          <p:cNvSpPr txBox="1">
            <a:spLocks/>
          </p:cNvSpPr>
          <p:nvPr/>
        </p:nvSpPr>
        <p:spPr>
          <a:xfrm>
            <a:off x="304800" y="1062251"/>
            <a:ext cx="7772400" cy="876300"/>
          </a:xfrm>
          <a:prstGeom prst="rect">
            <a:avLst/>
          </a:prstGeom>
        </p:spPr>
        <p:txBody>
          <a:bodyPr>
            <a:noAutofit/>
          </a:bodyPr>
          <a:lstStyle/>
          <a:p>
            <a:r>
              <a:rPr lang="en-US" sz="2400" b="1" dirty="0">
                <a:latin typeface="Arial" pitchFamily="34" charset="0"/>
                <a:cs typeface="Arial" pitchFamily="34" charset="0"/>
              </a:rPr>
              <a:t>Mark 1:9–10</a:t>
            </a:r>
          </a:p>
        </p:txBody>
      </p:sp>
      <p:sp>
        <p:nvSpPr>
          <p:cNvPr id="3" name="Content Placeholder 6"/>
          <p:cNvSpPr txBox="1">
            <a:spLocks/>
          </p:cNvSpPr>
          <p:nvPr/>
        </p:nvSpPr>
        <p:spPr>
          <a:xfrm>
            <a:off x="304800" y="1562100"/>
            <a:ext cx="2286000" cy="876300"/>
          </a:xfrm>
          <a:prstGeom prst="rect">
            <a:avLst/>
          </a:prstGeom>
        </p:spPr>
        <p:txBody>
          <a:bodyPr>
            <a:noAutofit/>
          </a:bodyPr>
          <a:lstStyle/>
          <a:p>
            <a:r>
              <a:rPr lang="en-US" sz="2400" b="1" dirty="0">
                <a:latin typeface="Arial" pitchFamily="34" charset="0"/>
                <a:cs typeface="Arial" pitchFamily="34" charset="0"/>
              </a:rPr>
              <a:t>Jesus Is Baptized</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1143000"/>
            <a:ext cx="5648325" cy="3765550"/>
          </a:xfrm>
          <a:prstGeom prst="roundRect">
            <a:avLst>
              <a:gd name="adj" fmla="val 8594"/>
            </a:avLst>
          </a:prstGeom>
          <a:solidFill>
            <a:srgbClr val="FFFFFF">
              <a:shade val="85000"/>
            </a:srgbClr>
          </a:solidFill>
          <a:ln>
            <a:noFill/>
          </a:ln>
          <a:effectLst>
            <a:reflection blurRad="12700" stA="38000" endPos="28000" dist="38100" dir="5400000" sy="-100000" algn="bl" rotWithShape="0"/>
          </a:effectLst>
        </p:spPr>
      </p:pic>
      <p:sp>
        <p:nvSpPr>
          <p:cNvPr id="4" name="TextBox 3"/>
          <p:cNvSpPr txBox="1"/>
          <p:nvPr/>
        </p:nvSpPr>
        <p:spPr bwMode="auto">
          <a:xfrm>
            <a:off x="6934200" y="4953000"/>
            <a:ext cx="2438400" cy="215444"/>
          </a:xfrm>
          <a:prstGeom prst="rect">
            <a:avLst/>
          </a:prstGeom>
          <a:noFill/>
          <a:ln w="9525">
            <a:noFill/>
            <a:miter lim="800000"/>
            <a:headEnd/>
            <a:tailEnd/>
          </a:ln>
        </p:spPr>
        <p:txBody>
          <a:bodyPr wrap="square" rtlCol="0">
            <a:spAutoFit/>
          </a:bodyPr>
          <a:lstStyle/>
          <a:p>
            <a:r>
              <a:rPr lang="en-US" sz="800" dirty="0" smtClean="0"/>
              <a:t>© David Orcea/shutterstock.com </a:t>
            </a:r>
            <a:endParaRPr lang="en-US" sz="800" dirty="0"/>
          </a:p>
        </p:txBody>
      </p:sp>
    </p:spTree>
    <p:extLst>
      <p:ext uri="{BB962C8B-B14F-4D97-AF65-F5344CB8AC3E}">
        <p14:creationId xmlns:p14="http://schemas.microsoft.com/office/powerpoint/2010/main" val="104505332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1600200"/>
            <a:ext cx="5225143" cy="34747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bwMode="auto">
          <a:xfrm>
            <a:off x="5562600" y="5094798"/>
            <a:ext cx="1380506" cy="184666"/>
          </a:xfrm>
          <a:prstGeom prst="rect">
            <a:avLst/>
          </a:prstGeom>
          <a:noFill/>
          <a:ln w="9525">
            <a:noFill/>
            <a:miter lim="800000"/>
            <a:headEnd/>
            <a:tailEnd/>
          </a:ln>
        </p:spPr>
        <p:txBody>
          <a:bodyPr wrap="none" rtlCol="0">
            <a:spAutoFit/>
          </a:bodyPr>
          <a:lstStyle/>
          <a:p>
            <a:r>
              <a:rPr lang="en-US" sz="600" dirty="0" smtClean="0">
                <a:latin typeface="Arial" pitchFamily="34" charset="0"/>
                <a:cs typeface="Arial" pitchFamily="34" charset="0"/>
              </a:rPr>
              <a:t>© </a:t>
            </a:r>
            <a:r>
              <a:rPr lang="en-US" sz="600" dirty="0">
                <a:latin typeface="Arial" pitchFamily="34" charset="0"/>
                <a:cs typeface="Arial" pitchFamily="34" charset="0"/>
              </a:rPr>
              <a:t>Andrew </a:t>
            </a:r>
            <a:r>
              <a:rPr lang="en-US" sz="600" dirty="0" smtClean="0">
                <a:latin typeface="Arial" pitchFamily="34" charset="0"/>
                <a:cs typeface="Arial" pitchFamily="34" charset="0"/>
              </a:rPr>
              <a:t>Jalbert/shutterstock.com</a:t>
            </a:r>
            <a:endParaRPr lang="en-US" sz="600" dirty="0">
              <a:latin typeface="Arial" pitchFamily="34" charset="0"/>
              <a:cs typeface="Arial" pitchFamily="34" charset="0"/>
            </a:endParaRPr>
          </a:p>
        </p:txBody>
      </p:sp>
    </p:spTree>
    <p:extLst>
      <p:ext uri="{BB962C8B-B14F-4D97-AF65-F5344CB8AC3E}">
        <p14:creationId xmlns:p14="http://schemas.microsoft.com/office/powerpoint/2010/main" val="416932725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1025339"/>
            <a:ext cx="3383280" cy="4572000"/>
          </a:xfrm>
          <a:prstGeom prst="roundRect">
            <a:avLst>
              <a:gd name="adj" fmla="val 8594"/>
            </a:avLst>
          </a:prstGeom>
          <a:solidFill>
            <a:srgbClr val="FFFFFF">
              <a:shade val="85000"/>
            </a:srgbClr>
          </a:solidFill>
          <a:ln>
            <a:noFill/>
          </a:ln>
          <a:effectLst>
            <a:reflection blurRad="12700" stA="38000" endPos="16000" dist="25400" dir="5400000" sy="-100000" algn="bl" rotWithShape="0"/>
          </a:effectLst>
        </p:spPr>
      </p:pic>
      <p:sp>
        <p:nvSpPr>
          <p:cNvPr id="2" name="TextBox 1"/>
          <p:cNvSpPr txBox="1"/>
          <p:nvPr/>
        </p:nvSpPr>
        <p:spPr bwMode="auto">
          <a:xfrm>
            <a:off x="4419600" y="5651956"/>
            <a:ext cx="2438400" cy="215444"/>
          </a:xfrm>
          <a:prstGeom prst="rect">
            <a:avLst/>
          </a:prstGeom>
          <a:noFill/>
          <a:ln w="9525">
            <a:noFill/>
            <a:miter lim="800000"/>
            <a:headEnd/>
            <a:tailEnd/>
          </a:ln>
        </p:spPr>
        <p:txBody>
          <a:bodyPr wrap="square" rtlCol="0">
            <a:spAutoFit/>
          </a:bodyPr>
          <a:lstStyle/>
          <a:p>
            <a:r>
              <a:rPr lang="en-US" sz="800" dirty="0" smtClean="0"/>
              <a:t>© </a:t>
            </a:r>
            <a:r>
              <a:rPr lang="en-US" sz="800" dirty="0" err="1" smtClean="0"/>
              <a:t>Nejron</a:t>
            </a:r>
            <a:r>
              <a:rPr lang="en-US" sz="800" dirty="0" smtClean="0"/>
              <a:t> Photo/shutterstock.com  </a:t>
            </a:r>
            <a:endParaRPr lang="en-US" sz="800" dirty="0"/>
          </a:p>
        </p:txBody>
      </p:sp>
    </p:spTree>
    <p:extLst>
      <p:ext uri="{BB962C8B-B14F-4D97-AF65-F5344CB8AC3E}">
        <p14:creationId xmlns:p14="http://schemas.microsoft.com/office/powerpoint/2010/main" val="98756796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1215887"/>
            <a:ext cx="5236894" cy="3493008"/>
          </a:xfrm>
          <a:prstGeom prst="roundRect">
            <a:avLst>
              <a:gd name="adj" fmla="val 8594"/>
            </a:avLst>
          </a:prstGeom>
          <a:solidFill>
            <a:srgbClr val="FFFFFF">
              <a:shade val="85000"/>
            </a:srgbClr>
          </a:solidFill>
          <a:ln>
            <a:noFill/>
          </a:ln>
          <a:effectLst>
            <a:reflection blurRad="12700" stA="38000" endPos="28000" dist="38100" dir="5400000" sy="-100000" algn="bl" rotWithShape="0"/>
          </a:effectLst>
        </p:spPr>
      </p:pic>
      <p:sp>
        <p:nvSpPr>
          <p:cNvPr id="2" name="TextBox 1"/>
          <p:cNvSpPr txBox="1"/>
          <p:nvPr/>
        </p:nvSpPr>
        <p:spPr bwMode="auto">
          <a:xfrm>
            <a:off x="4953000" y="4724400"/>
            <a:ext cx="2438400" cy="215444"/>
          </a:xfrm>
          <a:prstGeom prst="rect">
            <a:avLst/>
          </a:prstGeom>
          <a:noFill/>
          <a:ln w="9525">
            <a:noFill/>
            <a:miter lim="800000"/>
            <a:headEnd/>
            <a:tailEnd/>
          </a:ln>
        </p:spPr>
        <p:txBody>
          <a:bodyPr wrap="square" rtlCol="0">
            <a:spAutoFit/>
          </a:bodyPr>
          <a:lstStyle/>
          <a:p>
            <a:r>
              <a:rPr lang="en-US" sz="800" dirty="0" smtClean="0"/>
              <a:t>© </a:t>
            </a:r>
            <a:r>
              <a:rPr lang="en-US" sz="800" dirty="0" err="1" smtClean="0"/>
              <a:t>Stanislav</a:t>
            </a:r>
            <a:r>
              <a:rPr lang="en-US" sz="800" dirty="0" smtClean="0"/>
              <a:t> Komogorov/shutterstock.com  </a:t>
            </a:r>
            <a:endParaRPr lang="en-US" sz="800" dirty="0"/>
          </a:p>
        </p:txBody>
      </p:sp>
    </p:spTree>
    <p:extLst>
      <p:ext uri="{BB962C8B-B14F-4D97-AF65-F5344CB8AC3E}">
        <p14:creationId xmlns:p14="http://schemas.microsoft.com/office/powerpoint/2010/main" val="325680669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bwMode="auto">
          <a:xfrm>
            <a:off x="5181600" y="4572000"/>
            <a:ext cx="2438400" cy="215444"/>
          </a:xfrm>
          <a:prstGeom prst="rect">
            <a:avLst/>
          </a:prstGeom>
          <a:noFill/>
          <a:ln w="9525">
            <a:noFill/>
            <a:miter lim="800000"/>
            <a:headEnd/>
            <a:tailEnd/>
          </a:ln>
        </p:spPr>
        <p:txBody>
          <a:bodyPr wrap="square" rtlCol="0">
            <a:spAutoFit/>
          </a:bodyPr>
          <a:lstStyle/>
          <a:p>
            <a:r>
              <a:rPr lang="en-US" sz="800" dirty="0"/>
              <a:t>© </a:t>
            </a:r>
            <a:r>
              <a:rPr lang="en-US" sz="800" dirty="0" smtClean="0"/>
              <a:t>kor/shutterstock.com</a:t>
            </a:r>
            <a:endParaRPr lang="en-US" sz="8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1092148"/>
            <a:ext cx="4123976" cy="3493008"/>
          </a:xfrm>
          <a:prstGeom prst="roundRect">
            <a:avLst>
              <a:gd name="adj" fmla="val 8594"/>
            </a:avLst>
          </a:prstGeom>
          <a:solidFill>
            <a:srgbClr val="FFFFFF">
              <a:shade val="85000"/>
            </a:srgbClr>
          </a:solidFill>
          <a:ln>
            <a:noFill/>
          </a:ln>
          <a:effectLst>
            <a:reflection blurRad="12700" stA="38000" endPos="28000" dist="38100" dir="5400000" sy="-100000" algn="bl" rotWithShape="0"/>
          </a:effectLst>
        </p:spPr>
      </p:pic>
    </p:spTree>
    <p:extLst>
      <p:ext uri="{BB962C8B-B14F-4D97-AF65-F5344CB8AC3E}">
        <p14:creationId xmlns:p14="http://schemas.microsoft.com/office/powerpoint/2010/main" val="325680669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1179443"/>
            <a:ext cx="5221238" cy="3493008"/>
          </a:xfrm>
          <a:prstGeom prst="roundRect">
            <a:avLst>
              <a:gd name="adj" fmla="val 8594"/>
            </a:avLst>
          </a:prstGeom>
          <a:solidFill>
            <a:srgbClr val="FFFFFF">
              <a:shade val="85000"/>
            </a:srgbClr>
          </a:solidFill>
          <a:ln>
            <a:noFill/>
          </a:ln>
          <a:effectLst>
            <a:reflection blurRad="12700" stA="38000" endPos="28000" dist="38100" dir="5400000" sy="-100000" algn="bl" rotWithShape="0"/>
          </a:effectLst>
        </p:spPr>
      </p:pic>
      <p:sp>
        <p:nvSpPr>
          <p:cNvPr id="2" name="TextBox 1"/>
          <p:cNvSpPr txBox="1"/>
          <p:nvPr/>
        </p:nvSpPr>
        <p:spPr bwMode="auto">
          <a:xfrm>
            <a:off x="5257800" y="4724400"/>
            <a:ext cx="2438400" cy="215444"/>
          </a:xfrm>
          <a:prstGeom prst="rect">
            <a:avLst/>
          </a:prstGeom>
          <a:noFill/>
          <a:ln w="9525">
            <a:noFill/>
            <a:miter lim="800000"/>
            <a:headEnd/>
            <a:tailEnd/>
          </a:ln>
        </p:spPr>
        <p:txBody>
          <a:bodyPr wrap="square" rtlCol="0">
            <a:spAutoFit/>
          </a:bodyPr>
          <a:lstStyle/>
          <a:p>
            <a:r>
              <a:rPr lang="en-US" sz="800" dirty="0" smtClean="0"/>
              <a:t>© Elena Elisseeva/shutterstock.com </a:t>
            </a:r>
            <a:endParaRPr lang="en-US" sz="800" dirty="0"/>
          </a:p>
        </p:txBody>
      </p:sp>
    </p:spTree>
    <p:extLst>
      <p:ext uri="{BB962C8B-B14F-4D97-AF65-F5344CB8AC3E}">
        <p14:creationId xmlns:p14="http://schemas.microsoft.com/office/powerpoint/2010/main" val="325680669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8446" y="1066800"/>
            <a:ext cx="5260554" cy="3493008"/>
          </a:xfrm>
          <a:prstGeom prst="roundRect">
            <a:avLst>
              <a:gd name="adj" fmla="val 8594"/>
            </a:avLst>
          </a:prstGeom>
          <a:solidFill>
            <a:srgbClr val="FFFFFF">
              <a:shade val="85000"/>
            </a:srgbClr>
          </a:solidFill>
          <a:ln>
            <a:noFill/>
          </a:ln>
          <a:effectLst>
            <a:reflection blurRad="12700" stA="38000" endPos="28000" dist="38100" dir="5400000" sy="-100000" algn="bl" rotWithShape="0"/>
          </a:effectLst>
        </p:spPr>
      </p:pic>
      <p:sp>
        <p:nvSpPr>
          <p:cNvPr id="2" name="TextBox 1"/>
          <p:cNvSpPr txBox="1"/>
          <p:nvPr/>
        </p:nvSpPr>
        <p:spPr bwMode="auto">
          <a:xfrm>
            <a:off x="5638800" y="4585156"/>
            <a:ext cx="2438400" cy="215444"/>
          </a:xfrm>
          <a:prstGeom prst="rect">
            <a:avLst/>
          </a:prstGeom>
          <a:noFill/>
          <a:ln w="9525">
            <a:noFill/>
            <a:miter lim="800000"/>
            <a:headEnd/>
            <a:tailEnd/>
          </a:ln>
        </p:spPr>
        <p:txBody>
          <a:bodyPr wrap="square" rtlCol="0">
            <a:spAutoFit/>
          </a:bodyPr>
          <a:lstStyle/>
          <a:p>
            <a:r>
              <a:rPr lang="en-US" sz="800" dirty="0"/>
              <a:t>© </a:t>
            </a:r>
            <a:r>
              <a:rPr lang="en-US" sz="800" dirty="0" smtClean="0"/>
              <a:t>conrado/shutterstock.com</a:t>
            </a:r>
            <a:endParaRPr lang="en-US" sz="800" dirty="0"/>
          </a:p>
        </p:txBody>
      </p:sp>
    </p:spTree>
    <p:extLst>
      <p:ext uri="{BB962C8B-B14F-4D97-AF65-F5344CB8AC3E}">
        <p14:creationId xmlns:p14="http://schemas.microsoft.com/office/powerpoint/2010/main" val="325680669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1078992"/>
            <a:ext cx="4657344" cy="3493008"/>
          </a:xfrm>
          <a:prstGeom prst="roundRect">
            <a:avLst>
              <a:gd name="adj" fmla="val 8594"/>
            </a:avLst>
          </a:prstGeom>
          <a:solidFill>
            <a:srgbClr val="FFFFFF">
              <a:shade val="85000"/>
            </a:srgbClr>
          </a:solidFill>
          <a:ln>
            <a:noFill/>
          </a:ln>
          <a:effectLst>
            <a:reflection blurRad="12700" stA="38000" endPos="28000" dist="38100" dir="5400000" sy="-100000" algn="bl" rotWithShape="0"/>
          </a:effectLst>
        </p:spPr>
      </p:pic>
      <p:sp>
        <p:nvSpPr>
          <p:cNvPr id="3" name="TextBox 2"/>
          <p:cNvSpPr txBox="1"/>
          <p:nvPr/>
        </p:nvSpPr>
        <p:spPr bwMode="auto">
          <a:xfrm>
            <a:off x="4953000" y="4572000"/>
            <a:ext cx="2438400" cy="215444"/>
          </a:xfrm>
          <a:prstGeom prst="rect">
            <a:avLst/>
          </a:prstGeom>
          <a:noFill/>
          <a:ln w="9525">
            <a:noFill/>
            <a:miter lim="800000"/>
            <a:headEnd/>
            <a:tailEnd/>
          </a:ln>
        </p:spPr>
        <p:txBody>
          <a:bodyPr wrap="square" rtlCol="0">
            <a:spAutoFit/>
          </a:bodyPr>
          <a:lstStyle/>
          <a:p>
            <a:r>
              <a:rPr lang="en-US" sz="800" dirty="0"/>
              <a:t>© John S. </a:t>
            </a:r>
            <a:r>
              <a:rPr lang="en-US" sz="800" dirty="0" smtClean="0"/>
              <a:t>Sfondilias/shutterstock.com</a:t>
            </a:r>
            <a:endParaRPr lang="en-US" sz="800" dirty="0"/>
          </a:p>
        </p:txBody>
      </p:sp>
    </p:spTree>
    <p:extLst>
      <p:ext uri="{BB962C8B-B14F-4D97-AF65-F5344CB8AC3E}">
        <p14:creationId xmlns:p14="http://schemas.microsoft.com/office/powerpoint/2010/main" val="325680669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LIC Presentation 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template-New</Template>
  <TotalTime>1056</TotalTime>
  <Words>624</Words>
  <Application>Microsoft Office PowerPoint</Application>
  <PresentationFormat>On-screen Show (4:3)</PresentationFormat>
  <Paragraphs>73</Paragraphs>
  <Slides>24</Slides>
  <Notes>19</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LIC Presentation template-New</vt:lpstr>
      <vt:lpstr>Water Symbols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pintern</cp:lastModifiedBy>
  <cp:revision>232</cp:revision>
  <dcterms:created xsi:type="dcterms:W3CDTF">2011-06-08T19:56:13Z</dcterms:created>
  <dcterms:modified xsi:type="dcterms:W3CDTF">2012-02-15T17:19:21Z</dcterms:modified>
</cp:coreProperties>
</file>