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63" r:id="rId3"/>
    <p:sldId id="364" r:id="rId4"/>
    <p:sldId id="365" r:id="rId5"/>
    <p:sldId id="366" r:id="rId6"/>
    <p:sldId id="367" r:id="rId7"/>
    <p:sldId id="368" r:id="rId8"/>
    <p:sldId id="369" r:id="rId9"/>
    <p:sldId id="370" r:id="rId10"/>
    <p:sldId id="371" r:id="rId11"/>
    <p:sldId id="372" r:id="rId12"/>
    <p:sldId id="374" r:id="rId13"/>
    <p:sldId id="375" r:id="rId14"/>
    <p:sldId id="376" r:id="rId15"/>
    <p:sldId id="377" r:id="rId16"/>
    <p:sldId id="378" r:id="rId17"/>
    <p:sldId id="379" r:id="rId18"/>
    <p:sldId id="381" r:id="rId19"/>
    <p:sldId id="380" r:id="rId20"/>
    <p:sldId id="38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anna Dailey" initials="jd" lastIdx="8"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04" autoAdjust="0"/>
    <p:restoredTop sz="82460" autoAdjust="0"/>
  </p:normalViewPr>
  <p:slideViewPr>
    <p:cSldViewPr>
      <p:cViewPr varScale="1">
        <p:scale>
          <a:sx n="78" d="100"/>
          <a:sy n="78" d="100"/>
        </p:scale>
        <p:origin x="181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58396-7F3C-418A-A7F3-9E8EE033637A}" type="datetimeFigureOut">
              <a:rPr lang="en-US" smtClean="0"/>
              <a:pPr/>
              <a:t>12/5/2013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FD797C-81A0-4169-8DE1-DF1E0532C5DA}" type="slidenum">
              <a:rPr lang="en-US" smtClean="0"/>
              <a:pPr/>
              <a:t>‹#›</a:t>
            </a:fld>
            <a:endParaRPr lang="en-US"/>
          </a:p>
        </p:txBody>
      </p:sp>
    </p:spTree>
    <p:extLst>
      <p:ext uri="{BB962C8B-B14F-4D97-AF65-F5344CB8AC3E}">
        <p14:creationId xmlns:p14="http://schemas.microsoft.com/office/powerpoint/2010/main" val="875506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a:t>
            </a:fld>
            <a:endParaRPr lang="en-US"/>
          </a:p>
        </p:txBody>
      </p:sp>
    </p:spTree>
    <p:extLst>
      <p:ext uri="{BB962C8B-B14F-4D97-AF65-F5344CB8AC3E}">
        <p14:creationId xmlns:p14="http://schemas.microsoft.com/office/powerpoint/2010/main" val="33184383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Other important ministries at Mass are a variety of lay liturgical ministries. The need of each of these ministries is determined by the particular celebration.</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Alternate Image Option</a:t>
            </a:r>
            <a:r>
              <a:rPr lang="en-US" sz="1200" i="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group of lay ministers praying</a:t>
            </a:r>
            <a:r>
              <a:rPr lang="en-US" sz="1200" kern="1200" baseline="0" dirty="0" smtClean="0">
                <a:solidFill>
                  <a:schemeClr val="tx1"/>
                </a:solidFill>
                <a:effectLst/>
                <a:latin typeface="+mn-lt"/>
                <a:ea typeface="+mn-ea"/>
                <a:cs typeface="+mn-cs"/>
              </a:rPr>
              <a:t> before Mass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10</a:t>
            </a:fld>
            <a:endParaRPr lang="en-US"/>
          </a:p>
        </p:txBody>
      </p:sp>
    </p:spTree>
    <p:extLst>
      <p:ext uri="{BB962C8B-B14F-4D97-AF65-F5344CB8AC3E}">
        <p14:creationId xmlns:p14="http://schemas.microsoft.com/office/powerpoint/2010/main" val="2393000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There are greeters or hospitality members who welcome the assembly as it gathers.</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Alternate Image Option</a:t>
            </a:r>
            <a:r>
              <a:rPr lang="en-US" sz="1200" i="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h</a:t>
            </a:r>
            <a:r>
              <a:rPr lang="en-US" sz="1200" kern="1200" dirty="0" smtClean="0">
                <a:solidFill>
                  <a:schemeClr val="tx1"/>
                </a:solidFill>
                <a:effectLst/>
                <a:latin typeface="+mn-lt"/>
                <a:ea typeface="+mn-ea"/>
                <a:cs typeface="+mn-cs"/>
              </a:rPr>
              <a:t>ospitality ministers greeting people before Mass, handing out</a:t>
            </a:r>
            <a:r>
              <a:rPr lang="en-US" sz="1200" kern="1200" baseline="0" dirty="0" smtClean="0">
                <a:solidFill>
                  <a:schemeClr val="tx1"/>
                </a:solidFill>
                <a:effectLst/>
                <a:latin typeface="+mn-lt"/>
                <a:ea typeface="+mn-ea"/>
                <a:cs typeface="+mn-cs"/>
              </a:rPr>
              <a:t> songbooks, etc.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11</a:t>
            </a:fld>
            <a:endParaRPr lang="en-US"/>
          </a:p>
        </p:txBody>
      </p:sp>
    </p:spTree>
    <p:extLst>
      <p:ext uri="{BB962C8B-B14F-4D97-AF65-F5344CB8AC3E}">
        <p14:creationId xmlns:p14="http://schemas.microsoft.com/office/powerpoint/2010/main" val="4268576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There is a sacristan who arranges all of the liturgical books, vestments, chalices, and other elements for the celebration.</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Alternate Image</a:t>
            </a:r>
            <a:r>
              <a:rPr lang="en-US" sz="1200" i="1" kern="1200" baseline="0" dirty="0" smtClean="0">
                <a:solidFill>
                  <a:schemeClr val="tx1"/>
                </a:solidFill>
                <a:effectLst/>
                <a:latin typeface="+mn-lt"/>
                <a:ea typeface="+mn-ea"/>
                <a:cs typeface="+mn-cs"/>
              </a:rPr>
              <a:t> Option</a:t>
            </a:r>
            <a:r>
              <a:rPr lang="en-US" sz="1200" i="0" kern="1200" baseline="0" dirty="0" smtClean="0">
                <a:solidFill>
                  <a:schemeClr val="tx1"/>
                </a:solidFill>
                <a:effectLst/>
                <a:latin typeface="+mn-lt"/>
                <a:ea typeface="+mn-ea"/>
                <a:cs typeface="+mn-cs"/>
              </a:rPr>
              <a:t>: s</a:t>
            </a:r>
            <a:r>
              <a:rPr lang="en-US" sz="1200" kern="1200" baseline="0" dirty="0" smtClean="0">
                <a:solidFill>
                  <a:schemeClr val="tx1"/>
                </a:solidFill>
                <a:effectLst/>
                <a:latin typeface="+mn-lt"/>
                <a:ea typeface="+mn-ea"/>
                <a:cs typeface="+mn-cs"/>
              </a:rPr>
              <a:t>acristan lighting candles or placing the </a:t>
            </a:r>
            <a:r>
              <a:rPr lang="en-US" sz="1200" i="1" kern="1200" baseline="0" dirty="0" smtClean="0">
                <a:solidFill>
                  <a:schemeClr val="tx1"/>
                </a:solidFill>
                <a:effectLst/>
                <a:latin typeface="+mn-lt"/>
                <a:ea typeface="+mn-ea"/>
                <a:cs typeface="+mn-cs"/>
              </a:rPr>
              <a:t>Roman Missal</a:t>
            </a:r>
            <a:r>
              <a:rPr lang="en-US" sz="1200" kern="1200" baseline="0" dirty="0" smtClean="0">
                <a:solidFill>
                  <a:schemeClr val="tx1"/>
                </a:solidFill>
                <a:effectLst/>
                <a:latin typeface="+mn-lt"/>
                <a:ea typeface="+mn-ea"/>
                <a:cs typeface="+mn-cs"/>
              </a:rPr>
              <a:t> on the altar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12</a:t>
            </a:fld>
            <a:endParaRPr lang="en-US"/>
          </a:p>
        </p:txBody>
      </p:sp>
    </p:spTree>
    <p:extLst>
      <p:ext uri="{BB962C8B-B14F-4D97-AF65-F5344CB8AC3E}">
        <p14:creationId xmlns:p14="http://schemas.microsoft.com/office/powerpoint/2010/main" val="742555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There are altar servers who help the priest and deacon during the Mass. Being an altar server is a privilege. Although most altar servers are young, many older people serve in this role as well. Altar servers must always be alert to the needs of the priest and deacon at the altar, and must assist in the liturgy in a dignified way.</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Alternate Image Option</a:t>
            </a:r>
            <a:r>
              <a:rPr lang="en-US" sz="1200" i="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altar servers</a:t>
            </a:r>
            <a:r>
              <a:rPr lang="en-US" sz="1200" kern="1200" baseline="0" dirty="0" smtClean="0">
                <a:solidFill>
                  <a:schemeClr val="tx1"/>
                </a:solidFill>
                <a:effectLst/>
                <a:latin typeface="+mn-lt"/>
                <a:ea typeface="+mn-ea"/>
                <a:cs typeface="+mn-cs"/>
              </a:rPr>
              <a:t> in procession or serving at the altar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13</a:t>
            </a:fld>
            <a:endParaRPr lang="en-US"/>
          </a:p>
        </p:txBody>
      </p:sp>
    </p:spTree>
    <p:extLst>
      <p:ext uri="{BB962C8B-B14F-4D97-AF65-F5344CB8AC3E}">
        <p14:creationId xmlns:p14="http://schemas.microsoft.com/office/powerpoint/2010/main" val="3788040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There are lectors who train and prepare to read the Word of God. The role of lector, or reader, is another ministry that can be fulfilled by laypeople. Being a lector requires preparation, meaning that the lector must first understand the Scripture passage he or she is assigned. Lectors are encouraged to practice their reading several times aloud at home, and even a few times in church, before reading it to the assembly. In public reading, it is easy to stumble over words we know quite well, much less unfamiliar words that we have never before tried to pronounce. </a:t>
            </a:r>
            <a:r>
              <a:rPr lang="en-US" sz="1200" kern="1200" dirty="0" err="1" smtClean="0">
                <a:solidFill>
                  <a:schemeClr val="tx1"/>
                </a:solidFill>
                <a:effectLst/>
                <a:latin typeface="+mn-lt"/>
                <a:ea typeface="+mn-ea"/>
                <a:cs typeface="+mn-cs"/>
              </a:rPr>
              <a:t>Lectoring</a:t>
            </a:r>
            <a:r>
              <a:rPr lang="en-US" sz="1200" kern="1200" dirty="0" smtClean="0">
                <a:solidFill>
                  <a:schemeClr val="tx1"/>
                </a:solidFill>
                <a:effectLst/>
                <a:latin typeface="+mn-lt"/>
                <a:ea typeface="+mn-ea"/>
                <a:cs typeface="+mn-cs"/>
              </a:rPr>
              <a:t> requires practice and best efforts </a:t>
            </a:r>
            <a:r>
              <a:rPr lang="en-US" sz="1200" i="1" kern="1200" dirty="0" smtClean="0">
                <a:solidFill>
                  <a:schemeClr val="tx1"/>
                </a:solidFill>
                <a:effectLst/>
                <a:latin typeface="+mn-lt"/>
                <a:ea typeface="+mn-ea"/>
                <a:cs typeface="+mn-cs"/>
              </a:rPr>
              <a:t>before</a:t>
            </a:r>
            <a:r>
              <a:rPr lang="en-US" sz="1200" kern="1200" dirty="0" smtClean="0">
                <a:solidFill>
                  <a:schemeClr val="tx1"/>
                </a:solidFill>
                <a:effectLst/>
                <a:latin typeface="+mn-lt"/>
                <a:ea typeface="+mn-ea"/>
                <a:cs typeface="+mn-cs"/>
              </a:rPr>
              <a:t> the Mass.</a:t>
            </a:r>
          </a:p>
        </p:txBody>
      </p:sp>
      <p:sp>
        <p:nvSpPr>
          <p:cNvPr id="4" name="Slide Number Placeholder 3"/>
          <p:cNvSpPr>
            <a:spLocks noGrp="1"/>
          </p:cNvSpPr>
          <p:nvPr>
            <p:ph type="sldNum" sz="quarter" idx="10"/>
          </p:nvPr>
        </p:nvSpPr>
        <p:spPr/>
        <p:txBody>
          <a:bodyPr/>
          <a:lstStyle/>
          <a:p>
            <a:fld id="{F2FD797C-81A0-4169-8DE1-DF1E0532C5DA}" type="slidenum">
              <a:rPr lang="en-US" smtClean="0"/>
              <a:pPr/>
              <a:t>14</a:t>
            </a:fld>
            <a:endParaRPr lang="en-US"/>
          </a:p>
        </p:txBody>
      </p:sp>
    </p:spTree>
    <p:extLst>
      <p:ext uri="{BB962C8B-B14F-4D97-AF65-F5344CB8AC3E}">
        <p14:creationId xmlns:p14="http://schemas.microsoft.com/office/powerpoint/2010/main" val="34207466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There are singers or choir </a:t>
            </a:r>
            <a:r>
              <a:rPr lang="en-US" sz="1200" i="1" kern="1200" dirty="0" smtClean="0">
                <a:solidFill>
                  <a:schemeClr val="tx1"/>
                </a:solidFill>
                <a:effectLst/>
                <a:latin typeface="+mn-lt"/>
                <a:ea typeface="+mn-ea"/>
                <a:cs typeface="+mn-cs"/>
              </a:rPr>
              <a:t>(</a:t>
            </a:r>
            <a:r>
              <a:rPr lang="en-US" sz="1200" i="1" kern="1200" dirty="0" err="1" smtClean="0">
                <a:solidFill>
                  <a:schemeClr val="tx1"/>
                </a:solidFill>
                <a:effectLst/>
                <a:latin typeface="+mn-lt"/>
                <a:ea typeface="+mn-ea"/>
                <a:cs typeface="+mn-cs"/>
              </a:rPr>
              <a:t>schola</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cantorum</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who augment the Word of God with song. (Quote St. Augustine, who said, “He who sings prays twice.”) Musicians are vital to the celebration.</a:t>
            </a:r>
          </a:p>
        </p:txBody>
      </p:sp>
      <p:sp>
        <p:nvSpPr>
          <p:cNvPr id="4" name="Slide Number Placeholder 3"/>
          <p:cNvSpPr>
            <a:spLocks noGrp="1"/>
          </p:cNvSpPr>
          <p:nvPr>
            <p:ph type="sldNum" sz="quarter" idx="10"/>
          </p:nvPr>
        </p:nvSpPr>
        <p:spPr/>
        <p:txBody>
          <a:bodyPr/>
          <a:lstStyle/>
          <a:p>
            <a:fld id="{F2FD797C-81A0-4169-8DE1-DF1E0532C5DA}" type="slidenum">
              <a:rPr lang="en-US" smtClean="0"/>
              <a:pPr/>
              <a:t>15</a:t>
            </a:fld>
            <a:endParaRPr lang="en-US"/>
          </a:p>
        </p:txBody>
      </p:sp>
    </p:spTree>
    <p:extLst>
      <p:ext uri="{BB962C8B-B14F-4D97-AF65-F5344CB8AC3E}">
        <p14:creationId xmlns:p14="http://schemas.microsoft.com/office/powerpoint/2010/main" val="19548750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There are Eucharistic Ministers that help the priest and deacon distribute the Body and Blood of Christ during Communion. They are also privileged to take Holy Communion to those who are sick or homebound and unable to participate in the Mass. This ministry is an ancient one in the Church, requiring preparation and prayerful dedication.</a:t>
            </a:r>
          </a:p>
        </p:txBody>
      </p:sp>
      <p:sp>
        <p:nvSpPr>
          <p:cNvPr id="4" name="Slide Number Placeholder 3"/>
          <p:cNvSpPr>
            <a:spLocks noGrp="1"/>
          </p:cNvSpPr>
          <p:nvPr>
            <p:ph type="sldNum" sz="quarter" idx="10"/>
          </p:nvPr>
        </p:nvSpPr>
        <p:spPr/>
        <p:txBody>
          <a:bodyPr/>
          <a:lstStyle/>
          <a:p>
            <a:fld id="{F2FD797C-81A0-4169-8DE1-DF1E0532C5DA}" type="slidenum">
              <a:rPr lang="en-US" smtClean="0"/>
              <a:pPr/>
              <a:t>16</a:t>
            </a:fld>
            <a:endParaRPr lang="en-US"/>
          </a:p>
        </p:txBody>
      </p:sp>
    </p:spTree>
    <p:extLst>
      <p:ext uri="{BB962C8B-B14F-4D97-AF65-F5344CB8AC3E}">
        <p14:creationId xmlns:p14="http://schemas.microsoft.com/office/powerpoint/2010/main" val="15229419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There are ushers who seat people in the assembly and who collect the </a:t>
            </a:r>
            <a:r>
              <a:rPr lang="en-US" sz="1200" kern="1200" smtClean="0">
                <a:solidFill>
                  <a:schemeClr val="tx1"/>
                </a:solidFill>
                <a:effectLst/>
                <a:latin typeface="+mn-lt"/>
                <a:ea typeface="+mn-ea"/>
                <a:cs typeface="+mn-cs"/>
              </a:rPr>
              <a:t>offerings.</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17</a:t>
            </a:fld>
            <a:endParaRPr lang="en-US"/>
          </a:p>
        </p:txBody>
      </p:sp>
    </p:spTree>
    <p:extLst>
      <p:ext uri="{BB962C8B-B14F-4D97-AF65-F5344CB8AC3E}">
        <p14:creationId xmlns:p14="http://schemas.microsoft.com/office/powerpoint/2010/main" val="23818545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 </a:t>
            </a:r>
          </a:p>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Some of these people are more visible than others, but all are important to the liturgical celebration. First, they are members of the assembly, and second, they fulfill a role as ministers.</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Alternate Image Option</a:t>
            </a:r>
            <a:r>
              <a:rPr lang="en-US" sz="1200" i="0" kern="1200" dirty="0" smtClean="0">
                <a:solidFill>
                  <a:schemeClr val="tx1"/>
                </a:solidFill>
                <a:effectLst/>
                <a:latin typeface="+mn-lt"/>
                <a:ea typeface="+mn-ea"/>
                <a:cs typeface="+mn-cs"/>
              </a:rPr>
              <a:t>: a</a:t>
            </a:r>
            <a:r>
              <a:rPr lang="en-US" sz="1200" i="0" kern="1200" baseline="0" dirty="0" smtClean="0">
                <a:solidFill>
                  <a:schemeClr val="tx1"/>
                </a:solidFill>
                <a:effectLst/>
                <a:latin typeface="+mn-lt"/>
                <a:ea typeface="+mn-ea"/>
                <a:cs typeface="+mn-cs"/>
              </a:rPr>
              <a:t> b</a:t>
            </a:r>
            <a:r>
              <a:rPr lang="en-US" sz="1200" kern="1200" dirty="0" smtClean="0">
                <a:solidFill>
                  <a:schemeClr val="tx1"/>
                </a:solidFill>
                <a:effectLst/>
                <a:latin typeface="+mn-lt"/>
                <a:ea typeface="+mn-ea"/>
                <a:cs typeface="+mn-cs"/>
              </a:rPr>
              <a:t>ird’s-eye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view</a:t>
            </a:r>
            <a:r>
              <a:rPr lang="en-US" sz="1200" kern="1200" baseline="0" dirty="0" smtClean="0">
                <a:solidFill>
                  <a:schemeClr val="tx1"/>
                </a:solidFill>
                <a:effectLst/>
                <a:latin typeface="+mn-lt"/>
                <a:ea typeface="+mn-ea"/>
                <a:cs typeface="+mn-cs"/>
              </a:rPr>
              <a:t> of sanctuary, with ministers visible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18</a:t>
            </a:fld>
            <a:endParaRPr lang="en-US"/>
          </a:p>
        </p:txBody>
      </p:sp>
    </p:spTree>
    <p:extLst>
      <p:ext uri="{BB962C8B-B14F-4D97-AF65-F5344CB8AC3E}">
        <p14:creationId xmlns:p14="http://schemas.microsoft.com/office/powerpoint/2010/main" val="6830565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All celebrate the Eucharist as members of the assembly or as liturgical ministers, but it is essential to remember that Christ is our High Priest who celebrates in and through all of us, offering himself to the Father for our salvation. Because he lived and died among us, as both God and man, he understands our frailties and our gifts. Therefore, he is able to make a perfect and perpetual offering to the Father through the Holy Spirit on our behalf.</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Alternate Image Option</a:t>
            </a:r>
            <a:r>
              <a:rPr lang="en-US" sz="1200" i="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con or fine art of Risen Christ, or Christ at the Last Supper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19</a:t>
            </a:fld>
            <a:endParaRPr lang="en-US"/>
          </a:p>
        </p:txBody>
      </p:sp>
    </p:spTree>
    <p:extLst>
      <p:ext uri="{BB962C8B-B14F-4D97-AF65-F5344CB8AC3E}">
        <p14:creationId xmlns:p14="http://schemas.microsoft.com/office/powerpoint/2010/main" val="317600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When we talk about ministries in the Church, we are talking about all of the various vocations through which we may be called to serve God’s people in the Church. There are various roles of service to be carried out by both ordained and lay ministers in the celebration of the Eucharist. HOWEVER, the greatest minister of all, the greatest “servant of all,” as he described himself (see Luke 22:27), is Jesus Christ.</a:t>
            </a:r>
          </a:p>
        </p:txBody>
      </p:sp>
      <p:sp>
        <p:nvSpPr>
          <p:cNvPr id="4" name="Slide Number Placeholder 3"/>
          <p:cNvSpPr>
            <a:spLocks noGrp="1"/>
          </p:cNvSpPr>
          <p:nvPr>
            <p:ph type="sldNum" sz="quarter" idx="10"/>
          </p:nvPr>
        </p:nvSpPr>
        <p:spPr/>
        <p:txBody>
          <a:bodyPr/>
          <a:lstStyle/>
          <a:p>
            <a:fld id="{F2FD797C-81A0-4169-8DE1-DF1E0532C5DA}" type="slidenum">
              <a:rPr lang="en-US" smtClean="0"/>
              <a:pPr/>
              <a:t>2</a:t>
            </a:fld>
            <a:endParaRPr lang="en-US"/>
          </a:p>
        </p:txBody>
      </p:sp>
    </p:spTree>
    <p:extLst>
      <p:ext uri="{BB962C8B-B14F-4D97-AF65-F5344CB8AC3E}">
        <p14:creationId xmlns:p14="http://schemas.microsoft.com/office/powerpoint/2010/main" val="36076869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Ask whether any of the students have served as a minister, and how. Afterward, briefly discuss the value of an assembly who consciously and intentionally celebrates the Eucharist together. Because they truly experience the Paschal Mystery, the transformation of death to life, they will undoubtedly become agents of transformation in society.</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Alternate Image Option</a:t>
            </a:r>
            <a:r>
              <a:rPr lang="en-US" sz="1200" i="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teens,</a:t>
            </a:r>
            <a:r>
              <a:rPr lang="en-US" sz="1200" kern="1200" baseline="0" dirty="0" smtClean="0">
                <a:solidFill>
                  <a:schemeClr val="tx1"/>
                </a:solidFill>
                <a:effectLst/>
                <a:latin typeface="+mn-lt"/>
                <a:ea typeface="+mn-ea"/>
                <a:cs typeface="+mn-cs"/>
              </a:rPr>
              <a:t> both male and female, serving as liturgical ministers (readers, altar servers, greeters, ushers</a:t>
            </a:r>
            <a:r>
              <a:rPr lang="en-US" sz="1200" kern="1200" baseline="0" smtClean="0">
                <a:solidFill>
                  <a:schemeClr val="tx1"/>
                </a:solidFill>
                <a:effectLst/>
                <a:latin typeface="+mn-lt"/>
                <a:ea typeface="+mn-ea"/>
                <a:cs typeface="+mn-cs"/>
              </a:rPr>
              <a:t>, singers, </a:t>
            </a:r>
            <a:r>
              <a:rPr lang="en-US" sz="1200" kern="1200" baseline="0" dirty="0" smtClean="0">
                <a:solidFill>
                  <a:schemeClr val="tx1"/>
                </a:solidFill>
                <a:effectLst/>
                <a:latin typeface="+mn-lt"/>
                <a:ea typeface="+mn-ea"/>
                <a:cs typeface="+mn-cs"/>
              </a:rPr>
              <a:t>or musicians)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20</a:t>
            </a:fld>
            <a:endParaRPr lang="en-US"/>
          </a:p>
        </p:txBody>
      </p:sp>
    </p:spTree>
    <p:extLst>
      <p:ext uri="{BB962C8B-B14F-4D97-AF65-F5344CB8AC3E}">
        <p14:creationId xmlns:p14="http://schemas.microsoft.com/office/powerpoint/2010/main" val="2710851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In every Eucharist, we are united with the entire Church. The liturgy is God’s work, in which the whole People of God participate. Every liturgy affects the entire Church, as well as the individual members of the Church.</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Alternate Image Option</a:t>
            </a:r>
            <a:r>
              <a:rPr lang="en-US" sz="1200" i="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assembly at Mass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3</a:t>
            </a:fld>
            <a:endParaRPr lang="en-US"/>
          </a:p>
        </p:txBody>
      </p:sp>
    </p:spTree>
    <p:extLst>
      <p:ext uri="{BB962C8B-B14F-4D97-AF65-F5344CB8AC3E}">
        <p14:creationId xmlns:p14="http://schemas.microsoft.com/office/powerpoint/2010/main" val="1686900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In the liturgy, every member of the Church has a role, in accordance with that member’s particular vocation, office, ministry, or participation in the Eucharist. Each person is called to carry out his or her role without taking on the role of another person. That is not to say that ministries cannot change over time, but they do not change during one liturgical celebration.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4</a:t>
            </a:fld>
            <a:endParaRPr lang="en-US"/>
          </a:p>
        </p:txBody>
      </p:sp>
    </p:spTree>
    <p:extLst>
      <p:ext uri="{BB962C8B-B14F-4D97-AF65-F5344CB8AC3E}">
        <p14:creationId xmlns:p14="http://schemas.microsoft.com/office/powerpoint/2010/main" val="3989174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The assembly already symbolizes and makes real the presence of Christ. All who celebrate the Eucharist, including ministers who will preside over the Eucharistic assembly, are first members of this body, called into being by Christ through the Holy Spirit.</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Alternate Image Option</a:t>
            </a:r>
            <a:r>
              <a:rPr lang="en-US" sz="1200" i="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people assembled at Mass, around</a:t>
            </a:r>
            <a:r>
              <a:rPr lang="en-US" sz="1200" kern="1200" baseline="0" dirty="0" smtClean="0">
                <a:solidFill>
                  <a:schemeClr val="tx1"/>
                </a:solidFill>
                <a:effectLst/>
                <a:latin typeface="+mn-lt"/>
                <a:ea typeface="+mn-ea"/>
                <a:cs typeface="+mn-cs"/>
              </a:rPr>
              <a:t> altar, or bird’s-eye view of entire church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5</a:t>
            </a:fld>
            <a:endParaRPr lang="en-US"/>
          </a:p>
        </p:txBody>
      </p:sp>
    </p:spTree>
    <p:extLst>
      <p:ext uri="{BB962C8B-B14F-4D97-AF65-F5344CB8AC3E}">
        <p14:creationId xmlns:p14="http://schemas.microsoft.com/office/powerpoint/2010/main" val="4278739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In every celebration of the Eucharist, we are particularly united with the Pope, who is a sign of unity, and with the bishop of our diocese. We name the bishop because he is responsible for the celebration of the Eucharist in our diocese, and he is present in spirit.</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Alternate Image Option</a:t>
            </a:r>
            <a:r>
              <a:rPr lang="en-US" sz="1200" i="0" kern="1200" dirty="0" smtClean="0">
                <a:solidFill>
                  <a:schemeClr val="tx1"/>
                </a:solidFill>
                <a:effectLst/>
                <a:latin typeface="+mn-lt"/>
                <a:ea typeface="+mn-ea"/>
                <a:cs typeface="+mn-cs"/>
              </a:rPr>
              <a:t>: </a:t>
            </a:r>
            <a:r>
              <a:rPr lang="en-US" sz="1200" kern="1200" baseline="0" dirty="0" smtClean="0">
                <a:solidFill>
                  <a:schemeClr val="tx1"/>
                </a:solidFill>
                <a:effectLst/>
                <a:latin typeface="+mn-lt"/>
                <a:ea typeface="+mn-ea"/>
                <a:cs typeface="+mn-cs"/>
              </a:rPr>
              <a:t>local bishop celebrating the Eucharist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6</a:t>
            </a:fld>
            <a:endParaRPr lang="en-US"/>
          </a:p>
        </p:txBody>
      </p:sp>
    </p:spTree>
    <p:extLst>
      <p:ext uri="{BB962C8B-B14F-4D97-AF65-F5344CB8AC3E}">
        <p14:creationId xmlns:p14="http://schemas.microsoft.com/office/powerpoint/2010/main" val="1065590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In every Eucharist the priest stands in the place of Christ over the people and presides in their prayer, proclaims the Word of God to them, includes them as he offers gifts of bread and wine in their name to the Father, and gives them the Bread of Life and the Cup of Salvation.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7</a:t>
            </a:fld>
            <a:endParaRPr lang="en-US"/>
          </a:p>
        </p:txBody>
      </p:sp>
    </p:spTree>
    <p:extLst>
      <p:ext uri="{BB962C8B-B14F-4D97-AF65-F5344CB8AC3E}">
        <p14:creationId xmlns:p14="http://schemas.microsoft.com/office/powerpoint/2010/main" val="1326076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 </a:t>
            </a:r>
          </a:p>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In many celebrations of the Eucharist, an ordained deacon will proclaim the Gospel, preach the homily, assist in the distribution of Holy Communion, offer the Sign of Peace, and dismiss the assembly.</a:t>
            </a:r>
          </a:p>
        </p:txBody>
      </p:sp>
      <p:sp>
        <p:nvSpPr>
          <p:cNvPr id="4" name="Slide Number Placeholder 3"/>
          <p:cNvSpPr>
            <a:spLocks noGrp="1"/>
          </p:cNvSpPr>
          <p:nvPr>
            <p:ph type="sldNum" sz="quarter" idx="10"/>
          </p:nvPr>
        </p:nvSpPr>
        <p:spPr/>
        <p:txBody>
          <a:bodyPr/>
          <a:lstStyle/>
          <a:p>
            <a:fld id="{F2FD797C-81A0-4169-8DE1-DF1E0532C5DA}" type="slidenum">
              <a:rPr lang="en-US" smtClean="0"/>
              <a:pPr/>
              <a:t>8</a:t>
            </a:fld>
            <a:endParaRPr lang="en-US"/>
          </a:p>
        </p:txBody>
      </p:sp>
    </p:spTree>
    <p:extLst>
      <p:ext uri="{BB962C8B-B14F-4D97-AF65-F5344CB8AC3E}">
        <p14:creationId xmlns:p14="http://schemas.microsoft.com/office/powerpoint/2010/main" val="3585251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Together with the priest, we offer Christ to the Father, and through Christ, we offer ourselves. As children of the Father, we are to make every effort to be a sign of unity to one another as brothers and sisters, and should not allow any individual preference, however devout, to detract from this unity. Whatever we do in the liturgy, we do as one body, whether that be listening to the Word of God, joining in the prayers, singing, or receiving Holy Communion. There is a beauty in the unity of liturgical gestures and postures (standing, sitting, or kneeling), which is a sign of the beautiful unity of the Body of Christ.</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Alternate Image Option</a:t>
            </a:r>
            <a:r>
              <a:rPr lang="en-US" sz="1200" i="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assembly, preferably at the Sign of Peace, greeting one another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9</a:t>
            </a:fld>
            <a:endParaRPr lang="en-US"/>
          </a:p>
        </p:txBody>
      </p:sp>
    </p:spTree>
    <p:extLst>
      <p:ext uri="{BB962C8B-B14F-4D97-AF65-F5344CB8AC3E}">
        <p14:creationId xmlns:p14="http://schemas.microsoft.com/office/powerpoint/2010/main" val="9363485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5"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Bullets">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Tex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3" cstate="email">
            <a:extLst>
              <a:ext uri="{28A0092B-C50C-407E-A947-70E740481C1C}">
                <a14:useLocalDpi xmlns:a14="http://schemas.microsoft.com/office/drawing/2010/main"/>
              </a:ext>
            </a:extLst>
          </a:blip>
          <a:stretch>
            <a:fillRect/>
          </a:stretch>
        </p:blipFill>
        <p:spPr bwMode="auto">
          <a:xfrm>
            <a:off x="1" y="199"/>
            <a:ext cx="9145586" cy="6859190"/>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solidFill>
                  <a:schemeClr val="bg1"/>
                </a:solidFill>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Bullets-2line">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8" name="Picture 11"/>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12/5/2013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6" r:id="rId4"/>
    <p:sldLayoutId id="2147483673" r:id="rId5"/>
    <p:sldLayoutId id="2147483672" r:id="rId6"/>
    <p:sldLayoutId id="2147483651" r:id="rId7"/>
    <p:sldLayoutId id="2147483674" r:id="rId8"/>
    <p:sldLayoutId id="2147483652" r:id="rId9"/>
    <p:sldLayoutId id="2147483655" r:id="rId10"/>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hutterstock.com/subscribe.m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9.xml.rels><?xml version="1.0" encoding="UTF-8" standalone="yes"?>
<Relationships xmlns="http://schemas.openxmlformats.org/package/2006/relationships"><Relationship Id="rId3" Type="http://schemas.openxmlformats.org/officeDocument/2006/relationships/hyperlink" Target="http://www.shutterstock.com/subscribe.m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3" Type="http://schemas.openxmlformats.org/officeDocument/2006/relationships/hyperlink" Target="http://www.shutterstock.com/subscribe.m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981200"/>
            <a:ext cx="8686800" cy="1470025"/>
          </a:xfrm>
        </p:spPr>
        <p:txBody>
          <a:bodyPr>
            <a:normAutofit/>
          </a:bodyPr>
          <a:lstStyle/>
          <a:p>
            <a:r>
              <a:rPr lang="en-US" dirty="0" smtClean="0"/>
              <a:t>The Ministries </a:t>
            </a:r>
            <a:r>
              <a:rPr lang="en-US" dirty="0"/>
              <a:t>at Mass</a:t>
            </a:r>
          </a:p>
        </p:txBody>
      </p:sp>
      <p:sp>
        <p:nvSpPr>
          <p:cNvPr id="3" name="Subtitle 2"/>
          <p:cNvSpPr>
            <a:spLocks noGrp="1"/>
          </p:cNvSpPr>
          <p:nvPr>
            <p:ph type="subTitle" idx="1"/>
          </p:nvPr>
        </p:nvSpPr>
        <p:spPr/>
        <p:txBody>
          <a:bodyPr/>
          <a:lstStyle/>
          <a:p>
            <a:r>
              <a:rPr lang="en-US" i="1"/>
              <a:t>The </a:t>
            </a:r>
            <a:r>
              <a:rPr lang="en-US" i="1" smtClean="0"/>
              <a:t>Sacraments</a:t>
            </a:r>
            <a:endParaRPr lang="en-US" dirty="0"/>
          </a:p>
        </p:txBody>
      </p:sp>
      <p:sp>
        <p:nvSpPr>
          <p:cNvPr id="4" name="Text Placeholder 8"/>
          <p:cNvSpPr>
            <a:spLocks noGrp="1"/>
          </p:cNvSpPr>
          <p:nvPr>
            <p:ph type="body" sz="quarter" idx="10"/>
          </p:nvPr>
        </p:nvSpPr>
        <p:spPr>
          <a:xfrm>
            <a:off x="7620000" y="6019800"/>
            <a:ext cx="1295400" cy="152400"/>
          </a:xfrm>
        </p:spPr>
        <p:txBody>
          <a:bodyPr>
            <a:noAutofit/>
          </a:bodyPr>
          <a:lstStyle>
            <a:lvl1pPr>
              <a:buNone/>
              <a:defRPr sz="800">
                <a:solidFill>
                  <a:schemeClr val="bg1">
                    <a:lumMod val="50000"/>
                  </a:schemeClr>
                </a:solidFill>
              </a:defRPr>
            </a:lvl1pPr>
          </a:lstStyle>
          <a:p>
            <a:pPr lvl="0"/>
            <a:r>
              <a:rPr lang="en-US" dirty="0" smtClean="0"/>
              <a:t>Document #: TX002150</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982" y="990600"/>
            <a:ext cx="8534400" cy="1077218"/>
          </a:xfrm>
          <a:prstGeom prst="rect">
            <a:avLst/>
          </a:prstGeom>
        </p:spPr>
        <p:txBody>
          <a:bodyPr wrap="square">
            <a:spAutoFit/>
          </a:bodyPr>
          <a:lstStyle/>
          <a:p>
            <a:pPr algn="ctr"/>
            <a:r>
              <a:rPr lang="en-US" sz="3200" b="1" dirty="0">
                <a:latin typeface="Arial" pitchFamily="34" charset="0"/>
                <a:cs typeface="Arial" pitchFamily="34" charset="0"/>
              </a:rPr>
              <a:t>There are a variety of lay liturgical ministries in the Church.</a:t>
            </a:r>
          </a:p>
        </p:txBody>
      </p:sp>
      <p:pic>
        <p:nvPicPr>
          <p:cNvPr id="24580" name="Picture 4"/>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2286000" y="2076450"/>
            <a:ext cx="4286250" cy="4286250"/>
          </a:xfrm>
          <a:prstGeom prst="rect">
            <a:avLst/>
          </a:prstGeom>
          <a:noFill/>
        </p:spPr>
      </p:pic>
      <p:sp>
        <p:nvSpPr>
          <p:cNvPr id="4" name="TextBox 3"/>
          <p:cNvSpPr txBox="1"/>
          <p:nvPr/>
        </p:nvSpPr>
        <p:spPr bwMode="auto">
          <a:xfrm>
            <a:off x="3519487" y="6030514"/>
            <a:ext cx="1819276" cy="215444"/>
          </a:xfrm>
          <a:prstGeom prst="rect">
            <a:avLst/>
          </a:prstGeom>
          <a:noFill/>
          <a:ln w="9525">
            <a:noFill/>
            <a:miter lim="800000"/>
            <a:headEnd/>
            <a:tailEnd/>
          </a:ln>
        </p:spPr>
        <p:txBody>
          <a:bodyPr wrap="square" rtlCol="0">
            <a:spAutoFit/>
          </a:bodyPr>
          <a:lstStyle/>
          <a:p>
            <a:r>
              <a:rPr lang="en-US" sz="800" dirty="0" smtClean="0"/>
              <a:t>© </a:t>
            </a:r>
            <a:r>
              <a:rPr lang="en-US" sz="800" dirty="0" err="1" smtClean="0"/>
              <a:t>antoshkaforever</a:t>
            </a:r>
            <a:r>
              <a:rPr lang="en-US" sz="800" dirty="0" smtClean="0"/>
              <a:t> /shutterstock.com</a:t>
            </a:r>
            <a:endParaRPr lang="en-US" sz="800" dirty="0"/>
          </a:p>
        </p:txBody>
      </p:sp>
    </p:spTree>
    <p:extLst>
      <p:ext uri="{BB962C8B-B14F-4D97-AF65-F5344CB8AC3E}">
        <p14:creationId xmlns:p14="http://schemas.microsoft.com/office/powerpoint/2010/main" val="413761825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667000"/>
            <a:ext cx="2590800" cy="1569660"/>
          </a:xfrm>
          <a:prstGeom prst="rect">
            <a:avLst/>
          </a:prstGeom>
        </p:spPr>
        <p:txBody>
          <a:bodyPr wrap="square">
            <a:spAutoFit/>
          </a:bodyPr>
          <a:lstStyle/>
          <a:p>
            <a:pPr algn="ctr"/>
            <a:r>
              <a:rPr lang="en-US" sz="3200" b="1" dirty="0">
                <a:latin typeface="Arial" pitchFamily="34" charset="0"/>
                <a:cs typeface="Arial" pitchFamily="34" charset="0"/>
              </a:rPr>
              <a:t>Hospitality Ministers (Greeters)</a:t>
            </a:r>
          </a:p>
        </p:txBody>
      </p:sp>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00400" y="1524000"/>
            <a:ext cx="5315702" cy="3812547"/>
          </a:xfrm>
          <a:prstGeom prst="rect">
            <a:avLst/>
          </a:prstGeom>
          <a:ln>
            <a:noFill/>
          </a:ln>
          <a:effectLst>
            <a:outerShdw blurRad="292100" dist="139700" dir="2700000" algn="tl" rotWithShape="0">
              <a:srgbClr val="333333">
                <a:alpha val="65000"/>
              </a:srgbClr>
            </a:outerShdw>
          </a:effectLst>
        </p:spPr>
      </p:pic>
      <p:sp>
        <p:nvSpPr>
          <p:cNvPr id="4" name="TextBox 6"/>
          <p:cNvSpPr txBox="1"/>
          <p:nvPr/>
        </p:nvSpPr>
        <p:spPr bwMode="auto">
          <a:xfrm>
            <a:off x="6781800" y="5334000"/>
            <a:ext cx="2438400" cy="215444"/>
          </a:xfrm>
          <a:prstGeom prst="rect">
            <a:avLst/>
          </a:prstGeom>
          <a:noFill/>
          <a:ln w="9525">
            <a:noFill/>
            <a:miter lim="800000"/>
            <a:headEnd/>
            <a:tailEnd/>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 </a:t>
            </a:r>
            <a:r>
              <a:rPr lang="en-US" sz="800" dirty="0" smtClean="0"/>
              <a:t>Bill </a:t>
            </a:r>
            <a:r>
              <a:rPr lang="en-US" sz="800" dirty="0" err="1" smtClean="0"/>
              <a:t>Wittman</a:t>
            </a:r>
            <a:r>
              <a:rPr lang="en-US" sz="800" dirty="0" smtClean="0"/>
              <a:t> / www.wpwittman.com</a:t>
            </a:r>
            <a:endParaRPr lang="en-US" sz="800" dirty="0"/>
          </a:p>
        </p:txBody>
      </p:sp>
    </p:spTree>
    <p:extLst>
      <p:ext uri="{BB962C8B-B14F-4D97-AF65-F5344CB8AC3E}">
        <p14:creationId xmlns:p14="http://schemas.microsoft.com/office/powerpoint/2010/main" val="426635263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939225"/>
            <a:ext cx="8534400" cy="584775"/>
          </a:xfrm>
          <a:prstGeom prst="rect">
            <a:avLst/>
          </a:prstGeom>
        </p:spPr>
        <p:txBody>
          <a:bodyPr wrap="square">
            <a:spAutoFit/>
          </a:bodyPr>
          <a:lstStyle/>
          <a:p>
            <a:pPr algn="ctr"/>
            <a:r>
              <a:rPr lang="en-US" sz="3200" b="1" dirty="0" smtClean="0">
                <a:latin typeface="Arial" pitchFamily="34" charset="0"/>
                <a:cs typeface="Arial" pitchFamily="34" charset="0"/>
              </a:rPr>
              <a:t>Sacristan</a:t>
            </a:r>
            <a:endParaRPr lang="en-US" sz="3200" b="1" dirty="0">
              <a:latin typeface="Arial" pitchFamily="34" charset="0"/>
              <a:cs typeface="Arial"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676400" y="1600200"/>
            <a:ext cx="5660875" cy="40322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3968899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2514600"/>
            <a:ext cx="2235758" cy="1077218"/>
          </a:xfrm>
          <a:prstGeom prst="rect">
            <a:avLst/>
          </a:prstGeom>
        </p:spPr>
        <p:txBody>
          <a:bodyPr wrap="square">
            <a:spAutoFit/>
          </a:bodyPr>
          <a:lstStyle/>
          <a:p>
            <a:pPr algn="ctr"/>
            <a:r>
              <a:rPr lang="en-US" sz="3200" b="1" dirty="0" smtClean="0">
                <a:latin typeface="Arial" pitchFamily="34" charset="0"/>
                <a:cs typeface="Arial" pitchFamily="34" charset="0"/>
              </a:rPr>
              <a:t>Altar Servers</a:t>
            </a:r>
            <a:endParaRPr lang="en-US" sz="3200" b="1" dirty="0">
              <a:latin typeface="Arial" pitchFamily="34" charset="0"/>
              <a:cs typeface="Arial" pitchFamily="34" charset="0"/>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76600" y="1524000"/>
            <a:ext cx="5283758" cy="400685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4" name="TextBox 6"/>
          <p:cNvSpPr txBox="1"/>
          <p:nvPr/>
        </p:nvSpPr>
        <p:spPr bwMode="auto">
          <a:xfrm>
            <a:off x="6248400" y="5651956"/>
            <a:ext cx="2438400" cy="215444"/>
          </a:xfrm>
          <a:prstGeom prst="rect">
            <a:avLst/>
          </a:prstGeom>
          <a:noFill/>
          <a:ln w="9525">
            <a:noFill/>
            <a:miter lim="800000"/>
            <a:headEnd/>
            <a:tailEnd/>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 </a:t>
            </a:r>
            <a:r>
              <a:rPr lang="en-US" sz="800" dirty="0" smtClean="0"/>
              <a:t>Bill </a:t>
            </a:r>
            <a:r>
              <a:rPr lang="en-US" sz="800" dirty="0" err="1" smtClean="0"/>
              <a:t>Wittman</a:t>
            </a:r>
            <a:r>
              <a:rPr lang="en-US" sz="800" dirty="0" smtClean="0"/>
              <a:t> / www.wpwittman.com</a:t>
            </a:r>
            <a:endParaRPr lang="en-US" sz="800" dirty="0"/>
          </a:p>
        </p:txBody>
      </p:sp>
    </p:spTree>
    <p:extLst>
      <p:ext uri="{BB962C8B-B14F-4D97-AF65-F5344CB8AC3E}">
        <p14:creationId xmlns:p14="http://schemas.microsoft.com/office/powerpoint/2010/main" val="323647778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43200" y="1905000"/>
            <a:ext cx="8534400" cy="584775"/>
          </a:xfrm>
          <a:prstGeom prst="rect">
            <a:avLst/>
          </a:prstGeom>
        </p:spPr>
        <p:txBody>
          <a:bodyPr wrap="square">
            <a:spAutoFit/>
          </a:bodyPr>
          <a:lstStyle/>
          <a:p>
            <a:pPr algn="ctr"/>
            <a:r>
              <a:rPr lang="en-US" sz="3200" b="1" dirty="0" smtClean="0">
                <a:latin typeface="Arial" pitchFamily="34" charset="0"/>
                <a:cs typeface="Arial" pitchFamily="34" charset="0"/>
              </a:rPr>
              <a:t>Lector</a:t>
            </a:r>
            <a:endParaRPr lang="en-US" sz="3200" b="1" dirty="0">
              <a:latin typeface="Arial" pitchFamily="34" charset="0"/>
              <a:cs typeface="Arial"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219200" y="1210416"/>
            <a:ext cx="3886200" cy="41997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Box 6"/>
          <p:cNvSpPr txBox="1"/>
          <p:nvPr/>
        </p:nvSpPr>
        <p:spPr bwMode="auto">
          <a:xfrm>
            <a:off x="1447800" y="5418984"/>
            <a:ext cx="1828800" cy="219816"/>
          </a:xfrm>
          <a:prstGeom prst="rect">
            <a:avLst/>
          </a:prstGeom>
          <a:noFill/>
          <a:ln w="9525">
            <a:noFill/>
            <a:miter lim="800000"/>
            <a:headEnd/>
            <a:tailEnd/>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 </a:t>
            </a:r>
            <a:r>
              <a:rPr lang="en-US" sz="800" dirty="0" smtClean="0"/>
              <a:t>Bill </a:t>
            </a:r>
            <a:r>
              <a:rPr lang="en-US" sz="800" dirty="0" err="1" smtClean="0"/>
              <a:t>Wittman</a:t>
            </a:r>
            <a:r>
              <a:rPr lang="en-US" sz="800" dirty="0" smtClean="0"/>
              <a:t> / www.wpwittman.com</a:t>
            </a:r>
            <a:endParaRPr lang="en-US" sz="800" dirty="0"/>
          </a:p>
        </p:txBody>
      </p:sp>
    </p:spTree>
    <p:extLst>
      <p:ext uri="{BB962C8B-B14F-4D97-AF65-F5344CB8AC3E}">
        <p14:creationId xmlns:p14="http://schemas.microsoft.com/office/powerpoint/2010/main" val="3586159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742182"/>
            <a:ext cx="3962400" cy="1077218"/>
          </a:xfrm>
          <a:prstGeom prst="rect">
            <a:avLst/>
          </a:prstGeom>
        </p:spPr>
        <p:txBody>
          <a:bodyPr wrap="square">
            <a:spAutoFit/>
          </a:bodyPr>
          <a:lstStyle/>
          <a:p>
            <a:pPr algn="ctr"/>
            <a:r>
              <a:rPr lang="en-US" sz="3200" b="1" dirty="0" smtClean="0">
                <a:latin typeface="Arial" pitchFamily="34" charset="0"/>
                <a:cs typeface="Arial" pitchFamily="34" charset="0"/>
              </a:rPr>
              <a:t>Choir</a:t>
            </a:r>
          </a:p>
          <a:p>
            <a:pPr algn="ctr"/>
            <a:r>
              <a:rPr lang="en-US" sz="3200" b="1" dirty="0" smtClean="0">
                <a:latin typeface="Arial" pitchFamily="34" charset="0"/>
                <a:cs typeface="Arial" pitchFamily="34" charset="0"/>
              </a:rPr>
              <a:t>(</a:t>
            </a:r>
            <a:r>
              <a:rPr lang="en-US" sz="3200" b="1" dirty="0" err="1" smtClean="0">
                <a:latin typeface="Arial" pitchFamily="34" charset="0"/>
                <a:cs typeface="Arial" pitchFamily="34" charset="0"/>
              </a:rPr>
              <a:t>Schola</a:t>
            </a:r>
            <a:r>
              <a:rPr lang="en-US" sz="3200" b="1" dirty="0" smtClean="0">
                <a:latin typeface="Arial" pitchFamily="34" charset="0"/>
                <a:cs typeface="Arial" pitchFamily="34" charset="0"/>
              </a:rPr>
              <a:t> </a:t>
            </a:r>
            <a:r>
              <a:rPr lang="en-US" sz="3200" b="1" dirty="0" err="1" smtClean="0">
                <a:latin typeface="Arial" pitchFamily="34" charset="0"/>
                <a:cs typeface="Arial" pitchFamily="34" charset="0"/>
              </a:rPr>
              <a:t>Cantorun</a:t>
            </a:r>
            <a:r>
              <a:rPr lang="en-US" sz="3200" b="1" dirty="0" smtClean="0">
                <a:latin typeface="Arial" pitchFamily="34" charset="0"/>
                <a:cs typeface="Arial" pitchFamily="34" charset="0"/>
              </a:rPr>
              <a:t>)</a:t>
            </a:r>
            <a:endParaRPr lang="en-US" sz="3200" b="1" dirty="0">
              <a:latin typeface="Arial" pitchFamily="34" charset="0"/>
              <a:cs typeface="Arial" pitchFamily="34" charset="0"/>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85880" y="1524000"/>
            <a:ext cx="4863829" cy="3657600"/>
          </a:xfrm>
          <a:prstGeom prst="rect">
            <a:avLst/>
          </a:prstGeom>
          <a:ln>
            <a:noFill/>
          </a:ln>
          <a:effectLst>
            <a:outerShdw blurRad="292100" dist="139700" dir="2700000" algn="tl" rotWithShape="0">
              <a:srgbClr val="333333">
                <a:alpha val="65000"/>
              </a:srgbClr>
            </a:outerShdw>
          </a:effectLst>
        </p:spPr>
      </p:pic>
      <p:sp>
        <p:nvSpPr>
          <p:cNvPr id="4" name="TextBox 6"/>
          <p:cNvSpPr txBox="1"/>
          <p:nvPr/>
        </p:nvSpPr>
        <p:spPr bwMode="auto">
          <a:xfrm>
            <a:off x="7086600" y="5181600"/>
            <a:ext cx="2438400" cy="215444"/>
          </a:xfrm>
          <a:prstGeom prst="rect">
            <a:avLst/>
          </a:prstGeom>
          <a:noFill/>
          <a:ln w="9525">
            <a:noFill/>
            <a:miter lim="800000"/>
            <a:headEnd/>
            <a:tailEnd/>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 </a:t>
            </a:r>
            <a:r>
              <a:rPr lang="en-US" sz="800" dirty="0" smtClean="0"/>
              <a:t>Bill </a:t>
            </a:r>
            <a:r>
              <a:rPr lang="en-US" sz="800" dirty="0" err="1" smtClean="0"/>
              <a:t>Wittman</a:t>
            </a:r>
            <a:r>
              <a:rPr lang="en-US" sz="800" dirty="0" smtClean="0"/>
              <a:t> / www.wpwittman.com</a:t>
            </a:r>
            <a:endParaRPr lang="en-US" sz="800" dirty="0"/>
          </a:p>
        </p:txBody>
      </p:sp>
    </p:spTree>
    <p:extLst>
      <p:ext uri="{BB962C8B-B14F-4D97-AF65-F5344CB8AC3E}">
        <p14:creationId xmlns:p14="http://schemas.microsoft.com/office/powerpoint/2010/main" val="4189140960"/>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981200"/>
            <a:ext cx="3048000" cy="1077218"/>
          </a:xfrm>
          <a:prstGeom prst="rect">
            <a:avLst/>
          </a:prstGeom>
        </p:spPr>
        <p:txBody>
          <a:bodyPr wrap="square">
            <a:spAutoFit/>
          </a:bodyPr>
          <a:lstStyle/>
          <a:p>
            <a:pPr algn="ctr"/>
            <a:r>
              <a:rPr lang="en-US" sz="3200" b="1" dirty="0" smtClean="0">
                <a:latin typeface="Arial" pitchFamily="34" charset="0"/>
                <a:cs typeface="Arial" pitchFamily="34" charset="0"/>
              </a:rPr>
              <a:t>Eucharistic Ministers</a:t>
            </a:r>
            <a:endParaRPr lang="en-US" sz="3200" b="1" dirty="0">
              <a:latin typeface="Arial" pitchFamily="34" charset="0"/>
              <a:cs typeface="Arial"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581400" y="1524000"/>
            <a:ext cx="5083342" cy="3863340"/>
          </a:xfrm>
          <a:prstGeom prst="rect">
            <a:avLst/>
          </a:prstGeom>
          <a:ln>
            <a:noFill/>
          </a:ln>
          <a:effectLst>
            <a:outerShdw blurRad="292100" dist="139700" dir="2700000" algn="tl" rotWithShape="0">
              <a:srgbClr val="333333">
                <a:alpha val="65000"/>
              </a:srgbClr>
            </a:outerShdw>
          </a:effectLst>
        </p:spPr>
      </p:pic>
      <p:sp>
        <p:nvSpPr>
          <p:cNvPr id="4" name="TextBox 6"/>
          <p:cNvSpPr txBox="1"/>
          <p:nvPr/>
        </p:nvSpPr>
        <p:spPr bwMode="auto">
          <a:xfrm>
            <a:off x="6858000" y="5414404"/>
            <a:ext cx="2438400" cy="215444"/>
          </a:xfrm>
          <a:prstGeom prst="rect">
            <a:avLst/>
          </a:prstGeom>
          <a:noFill/>
          <a:ln w="9525">
            <a:noFill/>
            <a:miter lim="800000"/>
            <a:headEnd/>
            <a:tailEnd/>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 </a:t>
            </a:r>
            <a:r>
              <a:rPr lang="en-US" sz="800" dirty="0" smtClean="0"/>
              <a:t>Bill </a:t>
            </a:r>
            <a:r>
              <a:rPr lang="en-US" sz="800" dirty="0" err="1" smtClean="0"/>
              <a:t>Wittman</a:t>
            </a:r>
            <a:r>
              <a:rPr lang="en-US" sz="800" dirty="0" smtClean="0"/>
              <a:t> / www.wpwittman.com</a:t>
            </a:r>
            <a:endParaRPr lang="en-US" sz="800" dirty="0"/>
          </a:p>
        </p:txBody>
      </p:sp>
    </p:spTree>
    <p:extLst>
      <p:ext uri="{BB962C8B-B14F-4D97-AF65-F5344CB8AC3E}">
        <p14:creationId xmlns:p14="http://schemas.microsoft.com/office/powerpoint/2010/main" val="777268931"/>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1524000"/>
            <a:ext cx="1828800" cy="584775"/>
          </a:xfrm>
          <a:prstGeom prst="rect">
            <a:avLst/>
          </a:prstGeom>
        </p:spPr>
        <p:txBody>
          <a:bodyPr wrap="square">
            <a:spAutoFit/>
          </a:bodyPr>
          <a:lstStyle/>
          <a:p>
            <a:pPr algn="ctr"/>
            <a:r>
              <a:rPr lang="en-US" sz="3200" b="1" dirty="0" smtClean="0">
                <a:latin typeface="Arial" pitchFamily="34" charset="0"/>
                <a:cs typeface="Arial" pitchFamily="34" charset="0"/>
              </a:rPr>
              <a:t>Ushers</a:t>
            </a:r>
            <a:endParaRPr lang="en-US" sz="3200" b="1" dirty="0">
              <a:latin typeface="Arial" pitchFamily="34" charset="0"/>
              <a:cs typeface="Arial" pitchFamily="34" charset="0"/>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24200" y="1371600"/>
            <a:ext cx="5589022" cy="4150057"/>
          </a:xfrm>
          <a:prstGeom prst="rect">
            <a:avLst/>
          </a:prstGeom>
          <a:ln>
            <a:noFill/>
          </a:ln>
          <a:effectLst>
            <a:outerShdw blurRad="292100" dist="139700" dir="2700000" algn="tl" rotWithShape="0">
              <a:srgbClr val="333333">
                <a:alpha val="65000"/>
              </a:srgbClr>
            </a:outerShdw>
          </a:effectLst>
        </p:spPr>
      </p:pic>
      <p:sp>
        <p:nvSpPr>
          <p:cNvPr id="5" name="TextBox 6"/>
          <p:cNvSpPr txBox="1"/>
          <p:nvPr/>
        </p:nvSpPr>
        <p:spPr bwMode="auto">
          <a:xfrm>
            <a:off x="7722622" y="5521657"/>
            <a:ext cx="1828800" cy="219816"/>
          </a:xfrm>
          <a:prstGeom prst="rect">
            <a:avLst/>
          </a:prstGeom>
          <a:noFill/>
          <a:ln w="9525">
            <a:noFill/>
            <a:miter lim="800000"/>
            <a:headEnd/>
            <a:tailEnd/>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 </a:t>
            </a:r>
            <a:r>
              <a:rPr lang="en-US" sz="800" dirty="0" err="1" smtClean="0"/>
              <a:t>lisafx</a:t>
            </a:r>
            <a:r>
              <a:rPr lang="en-US" sz="800" dirty="0" smtClean="0"/>
              <a:t>/ iStock.com</a:t>
            </a:r>
            <a:endParaRPr lang="en-US" sz="800" dirty="0"/>
          </a:p>
        </p:txBody>
      </p:sp>
    </p:spTree>
    <p:extLst>
      <p:ext uri="{BB962C8B-B14F-4D97-AF65-F5344CB8AC3E}">
        <p14:creationId xmlns:p14="http://schemas.microsoft.com/office/powerpoint/2010/main" val="312283252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2362200" y="2514600"/>
            <a:ext cx="4286250" cy="3171825"/>
          </a:xfrm>
          <a:prstGeom prst="rect">
            <a:avLst/>
          </a:prstGeom>
          <a:ln>
            <a:noFill/>
          </a:ln>
          <a:effectLst>
            <a:outerShdw blurRad="190500" algn="tl" rotWithShape="0">
              <a:srgbClr val="000000">
                <a:alpha val="70000"/>
              </a:srgbClr>
            </a:outerShdw>
          </a:effectLst>
        </p:spPr>
      </p:pic>
      <p:sp>
        <p:nvSpPr>
          <p:cNvPr id="4" name="Rectangle 3"/>
          <p:cNvSpPr/>
          <p:nvPr/>
        </p:nvSpPr>
        <p:spPr>
          <a:xfrm>
            <a:off x="304800" y="1371600"/>
            <a:ext cx="8534400" cy="1077218"/>
          </a:xfrm>
          <a:prstGeom prst="rect">
            <a:avLst/>
          </a:prstGeom>
        </p:spPr>
        <p:txBody>
          <a:bodyPr wrap="square">
            <a:spAutoFit/>
          </a:bodyPr>
          <a:lstStyle/>
          <a:p>
            <a:pPr algn="ctr"/>
            <a:r>
              <a:rPr lang="en-US" sz="3200" b="1" dirty="0">
                <a:latin typeface="Arial" pitchFamily="34" charset="0"/>
                <a:cs typeface="Arial" pitchFamily="34" charset="0"/>
              </a:rPr>
              <a:t>All ministers are important to the </a:t>
            </a:r>
            <a:br>
              <a:rPr lang="en-US" sz="3200" b="1" dirty="0">
                <a:latin typeface="Arial" pitchFamily="34" charset="0"/>
                <a:cs typeface="Arial" pitchFamily="34" charset="0"/>
              </a:rPr>
            </a:br>
            <a:r>
              <a:rPr lang="en-US" sz="3200" b="1" dirty="0">
                <a:latin typeface="Arial" pitchFamily="34" charset="0"/>
                <a:cs typeface="Arial" pitchFamily="34" charset="0"/>
              </a:rPr>
              <a:t>liturgical celebration.</a:t>
            </a:r>
          </a:p>
        </p:txBody>
      </p:sp>
      <p:sp>
        <p:nvSpPr>
          <p:cNvPr id="5" name="TextBox 4"/>
          <p:cNvSpPr txBox="1"/>
          <p:nvPr/>
        </p:nvSpPr>
        <p:spPr bwMode="auto">
          <a:xfrm>
            <a:off x="5410200" y="5715000"/>
            <a:ext cx="1295400" cy="215444"/>
          </a:xfrm>
          <a:prstGeom prst="rect">
            <a:avLst/>
          </a:prstGeom>
          <a:noFill/>
          <a:ln w="9525">
            <a:noFill/>
            <a:miter lim="800000"/>
            <a:headEnd/>
            <a:tailEnd/>
          </a:ln>
        </p:spPr>
        <p:txBody>
          <a:bodyPr wrap="square" rtlCol="0">
            <a:spAutoFit/>
          </a:bodyPr>
          <a:lstStyle/>
          <a:p>
            <a:r>
              <a:rPr lang="en-US" sz="800" dirty="0" smtClean="0"/>
              <a:t>© </a:t>
            </a:r>
            <a:r>
              <a:rPr lang="en-US" sz="800" dirty="0" err="1" smtClean="0"/>
              <a:t>Palto</a:t>
            </a:r>
            <a:r>
              <a:rPr lang="en-US" sz="800" dirty="0" smtClean="0"/>
              <a:t> /shutterstock.com</a:t>
            </a:r>
            <a:endParaRPr lang="en-US" sz="800" dirty="0"/>
          </a:p>
        </p:txBody>
      </p:sp>
    </p:spTree>
    <p:extLst>
      <p:ext uri="{BB962C8B-B14F-4D97-AF65-F5344CB8AC3E}">
        <p14:creationId xmlns:p14="http://schemas.microsoft.com/office/powerpoint/2010/main" val="1876733735"/>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3552444" y="5501374"/>
            <a:ext cx="2743200" cy="215444"/>
          </a:xfrm>
          <a:prstGeom prst="rect">
            <a:avLst/>
          </a:prstGeom>
          <a:noFill/>
          <a:ln w="9525">
            <a:noFill/>
            <a:miter lim="800000"/>
            <a:headEnd/>
            <a:tailEnd/>
          </a:ln>
        </p:spPr>
        <p:txBody>
          <a:bodyPr wrap="square" rtlCol="0">
            <a:spAutoFit/>
          </a:bodyPr>
          <a:lstStyle/>
          <a:p>
            <a:r>
              <a:rPr lang="en-US" sz="800" dirty="0" smtClean="0">
                <a:solidFill>
                  <a:schemeClr val="bg1">
                    <a:lumMod val="65000"/>
                  </a:schemeClr>
                </a:solidFill>
              </a:rPr>
              <a:t>Image from </a:t>
            </a:r>
            <a:r>
              <a:rPr lang="en-US" sz="800" dirty="0" err="1" smtClean="0">
                <a:solidFill>
                  <a:schemeClr val="bg1">
                    <a:lumMod val="65000"/>
                  </a:schemeClr>
                </a:solidFill>
              </a:rPr>
              <a:t>Shutterstock</a:t>
            </a:r>
            <a:endParaRPr lang="en-US" sz="800" dirty="0">
              <a:solidFill>
                <a:schemeClr val="bg1">
                  <a:lumMod val="65000"/>
                </a:schemeClr>
              </a:solidFill>
            </a:endParaRPr>
          </a:p>
        </p:txBody>
      </p:sp>
      <p:pic>
        <p:nvPicPr>
          <p:cNvPr id="4098" name="Picture 2">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2514600" y="1752600"/>
            <a:ext cx="4038600" cy="4033753"/>
          </a:xfrm>
          <a:prstGeom prst="rect">
            <a:avLst/>
          </a:prstGeom>
          <a:ln>
            <a:noFill/>
          </a:ln>
          <a:effectLst>
            <a:outerShdw blurRad="190500" algn="tl" rotWithShape="0">
              <a:srgbClr val="000000">
                <a:alpha val="70000"/>
              </a:srgbClr>
            </a:outerShdw>
          </a:effectLst>
        </p:spPr>
      </p:pic>
      <p:sp>
        <p:nvSpPr>
          <p:cNvPr id="6" name="Rectangle 5"/>
          <p:cNvSpPr/>
          <p:nvPr/>
        </p:nvSpPr>
        <p:spPr>
          <a:xfrm>
            <a:off x="304800" y="990600"/>
            <a:ext cx="8534400" cy="584775"/>
          </a:xfrm>
          <a:prstGeom prst="rect">
            <a:avLst/>
          </a:prstGeom>
        </p:spPr>
        <p:txBody>
          <a:bodyPr wrap="square">
            <a:spAutoFit/>
          </a:bodyPr>
          <a:lstStyle/>
          <a:p>
            <a:pPr algn="ctr"/>
            <a:r>
              <a:rPr lang="en-US" sz="3200" b="1" dirty="0" smtClean="0">
                <a:latin typeface="Arial" pitchFamily="34" charset="0"/>
                <a:cs typeface="Arial" pitchFamily="34" charset="0"/>
              </a:rPr>
              <a:t>Christ is our High Priest</a:t>
            </a:r>
            <a:endParaRPr lang="en-US" sz="3200" b="1" dirty="0">
              <a:latin typeface="Arial" pitchFamily="34" charset="0"/>
              <a:cs typeface="Arial" pitchFamily="34" charset="0"/>
            </a:endParaRPr>
          </a:p>
        </p:txBody>
      </p:sp>
      <p:sp>
        <p:nvSpPr>
          <p:cNvPr id="7" name="TextBox 6"/>
          <p:cNvSpPr txBox="1"/>
          <p:nvPr/>
        </p:nvSpPr>
        <p:spPr bwMode="auto">
          <a:xfrm>
            <a:off x="5181600" y="5804356"/>
            <a:ext cx="1447800" cy="215444"/>
          </a:xfrm>
          <a:prstGeom prst="rect">
            <a:avLst/>
          </a:prstGeom>
          <a:noFill/>
          <a:ln w="9525">
            <a:noFill/>
            <a:miter lim="800000"/>
            <a:headEnd/>
            <a:tailEnd/>
          </a:ln>
        </p:spPr>
        <p:txBody>
          <a:bodyPr wrap="square" rtlCol="0">
            <a:spAutoFit/>
          </a:bodyPr>
          <a:lstStyle/>
          <a:p>
            <a:r>
              <a:rPr lang="en-US" sz="800" dirty="0" smtClean="0"/>
              <a:t>© VLADJ55 /shutterstock.com</a:t>
            </a:r>
            <a:endParaRPr lang="en-US" sz="800" dirty="0"/>
          </a:p>
        </p:txBody>
      </p:sp>
    </p:spTree>
    <p:extLst>
      <p:ext uri="{BB962C8B-B14F-4D97-AF65-F5344CB8AC3E}">
        <p14:creationId xmlns:p14="http://schemas.microsoft.com/office/powerpoint/2010/main" val="182009306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62099" y="1752600"/>
            <a:ext cx="6096000" cy="584775"/>
          </a:xfrm>
          <a:prstGeom prst="rect">
            <a:avLst/>
          </a:prstGeom>
        </p:spPr>
        <p:txBody>
          <a:bodyPr wrap="square">
            <a:spAutoFit/>
          </a:bodyPr>
          <a:lstStyle/>
          <a:p>
            <a:pPr algn="ctr"/>
            <a:r>
              <a:rPr lang="en-US" sz="1600" b="1" dirty="0">
                <a:latin typeface="Arial" pitchFamily="34" charset="0"/>
                <a:cs typeface="Arial" pitchFamily="34" charset="0"/>
              </a:rPr>
              <a:t>Ministries are all of the official roles that people play in the celebration of the Eucharist.</a:t>
            </a:r>
          </a:p>
        </p:txBody>
      </p:sp>
      <p:sp>
        <p:nvSpPr>
          <p:cNvPr id="2" name="Rectangle 1"/>
          <p:cNvSpPr/>
          <p:nvPr/>
        </p:nvSpPr>
        <p:spPr>
          <a:xfrm>
            <a:off x="190500" y="990600"/>
            <a:ext cx="8763000" cy="584775"/>
          </a:xfrm>
          <a:prstGeom prst="rect">
            <a:avLst/>
          </a:prstGeom>
        </p:spPr>
        <p:txBody>
          <a:bodyPr wrap="square">
            <a:spAutoFit/>
          </a:bodyPr>
          <a:lstStyle/>
          <a:p>
            <a:pPr algn="ctr"/>
            <a:r>
              <a:rPr lang="en-US" sz="3200" b="1" dirty="0">
                <a:latin typeface="Arial" pitchFamily="34" charset="0"/>
                <a:cs typeface="Arial" pitchFamily="34" charset="0"/>
              </a:rPr>
              <a:t>The word </a:t>
            </a:r>
            <a:r>
              <a:rPr lang="en-US" sz="3200" b="1" i="1" dirty="0">
                <a:latin typeface="Arial" pitchFamily="34" charset="0"/>
                <a:cs typeface="Arial" pitchFamily="34" charset="0"/>
              </a:rPr>
              <a:t>ministry</a:t>
            </a:r>
            <a:r>
              <a:rPr lang="en-US" sz="3200" b="1" dirty="0">
                <a:latin typeface="Arial" pitchFamily="34" charset="0"/>
                <a:cs typeface="Arial" pitchFamily="34" charset="0"/>
              </a:rPr>
              <a:t> means “service.”</a:t>
            </a:r>
          </a:p>
        </p:txBody>
      </p:sp>
      <p:pic>
        <p:nvPicPr>
          <p:cNvPr id="40962" name="Picture 2">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2286000" y="2458343"/>
            <a:ext cx="4286250" cy="3684389"/>
          </a:xfrm>
          <a:prstGeom prst="rect">
            <a:avLst/>
          </a:prstGeom>
          <a:noFill/>
        </p:spPr>
      </p:pic>
      <p:sp>
        <p:nvSpPr>
          <p:cNvPr id="6" name="TextBox 5"/>
          <p:cNvSpPr txBox="1"/>
          <p:nvPr/>
        </p:nvSpPr>
        <p:spPr bwMode="auto">
          <a:xfrm>
            <a:off x="3644660" y="6019800"/>
            <a:ext cx="2743200" cy="215444"/>
          </a:xfrm>
          <a:prstGeom prst="rect">
            <a:avLst/>
          </a:prstGeom>
          <a:noFill/>
          <a:ln w="9525">
            <a:noFill/>
            <a:miter lim="800000"/>
            <a:headEnd/>
            <a:tailEnd/>
          </a:ln>
        </p:spPr>
        <p:txBody>
          <a:bodyPr wrap="square" rtlCol="0">
            <a:spAutoFit/>
          </a:bodyPr>
          <a:lstStyle/>
          <a:p>
            <a:r>
              <a:rPr lang="en-US" sz="800" dirty="0"/>
              <a:t>© Vibe Images </a:t>
            </a:r>
            <a:r>
              <a:rPr lang="en-US" sz="800" dirty="0" smtClean="0"/>
              <a:t>/shutterstock.com</a:t>
            </a:r>
            <a:endParaRPr lang="en-US" sz="800" dirty="0"/>
          </a:p>
        </p:txBody>
      </p:sp>
    </p:spTree>
    <p:extLst>
      <p:ext uri="{BB962C8B-B14F-4D97-AF65-F5344CB8AC3E}">
        <p14:creationId xmlns:p14="http://schemas.microsoft.com/office/powerpoint/2010/main" val="1780731873"/>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4909" y="2890391"/>
            <a:ext cx="8534400" cy="1077218"/>
          </a:xfrm>
          <a:prstGeom prst="rect">
            <a:avLst/>
          </a:prstGeom>
        </p:spPr>
        <p:txBody>
          <a:bodyPr wrap="square">
            <a:spAutoFit/>
          </a:bodyPr>
          <a:lstStyle/>
          <a:p>
            <a:pPr algn="ctr"/>
            <a:r>
              <a:rPr lang="en-US" sz="3200" b="1" dirty="0">
                <a:latin typeface="Arial" pitchFamily="34" charset="0"/>
                <a:cs typeface="Arial" pitchFamily="34" charset="0"/>
              </a:rPr>
              <a:t>Have you served as a lay </a:t>
            </a:r>
            <a:r>
              <a:rPr lang="en-US" sz="3200" b="1" dirty="0" smtClean="0">
                <a:latin typeface="Arial" pitchFamily="34" charset="0"/>
                <a:cs typeface="Arial" pitchFamily="34" charset="0"/>
              </a:rPr>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liturgical </a:t>
            </a:r>
            <a:r>
              <a:rPr lang="en-US" sz="3200" b="1" dirty="0">
                <a:latin typeface="Arial" pitchFamily="34" charset="0"/>
                <a:cs typeface="Arial" pitchFamily="34" charset="0"/>
              </a:rPr>
              <a:t>minister?</a:t>
            </a:r>
          </a:p>
        </p:txBody>
      </p:sp>
    </p:spTree>
    <p:extLst>
      <p:ext uri="{BB962C8B-B14F-4D97-AF65-F5344CB8AC3E}">
        <p14:creationId xmlns:p14="http://schemas.microsoft.com/office/powerpoint/2010/main" val="313647385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0100" y="2885182"/>
            <a:ext cx="7543800" cy="1077218"/>
          </a:xfrm>
          <a:prstGeom prst="rect">
            <a:avLst/>
          </a:prstGeom>
        </p:spPr>
        <p:txBody>
          <a:bodyPr wrap="square">
            <a:spAutoFit/>
          </a:bodyPr>
          <a:lstStyle/>
          <a:p>
            <a:pPr algn="ctr"/>
            <a:r>
              <a:rPr lang="en-US" sz="3200" b="1" dirty="0">
                <a:latin typeface="Arial" pitchFamily="34" charset="0"/>
                <a:cs typeface="Arial" pitchFamily="34" charset="0"/>
              </a:rPr>
              <a:t>The People of God participate in God’s work through the liturgy.</a:t>
            </a:r>
          </a:p>
        </p:txBody>
      </p:sp>
    </p:spTree>
    <p:extLst>
      <p:ext uri="{BB962C8B-B14F-4D97-AF65-F5344CB8AC3E}">
        <p14:creationId xmlns:p14="http://schemas.microsoft.com/office/powerpoint/2010/main" val="386804405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6775" y="1867926"/>
            <a:ext cx="3429000" cy="3046988"/>
          </a:xfrm>
          <a:prstGeom prst="rect">
            <a:avLst/>
          </a:prstGeom>
        </p:spPr>
        <p:txBody>
          <a:bodyPr wrap="square">
            <a:spAutoFit/>
          </a:bodyPr>
          <a:lstStyle/>
          <a:p>
            <a:pPr algn="ctr"/>
            <a:r>
              <a:rPr lang="en-US" sz="3200" b="1" dirty="0">
                <a:latin typeface="Arial" pitchFamily="34" charset="0"/>
                <a:cs typeface="Arial" pitchFamily="34" charset="0"/>
              </a:rPr>
              <a:t>Roles are determined by vocations, offices, ministries, and participation.</a:t>
            </a:r>
          </a:p>
        </p:txBody>
      </p:sp>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81600" y="1124842"/>
            <a:ext cx="3023616" cy="4533157"/>
          </a:xfrm>
          <a:prstGeom prst="rect">
            <a:avLst/>
          </a:prstGeom>
          <a:ln>
            <a:noFill/>
          </a:ln>
          <a:effectLst>
            <a:outerShdw blurRad="292100" dist="139700" dir="2700000" algn="tl" rotWithShape="0">
              <a:srgbClr val="333333">
                <a:alpha val="65000"/>
              </a:srgbClr>
            </a:outerShdw>
          </a:effectLst>
        </p:spPr>
      </p:pic>
      <p:sp>
        <p:nvSpPr>
          <p:cNvPr id="4" name="TextBox 3"/>
          <p:cNvSpPr txBox="1"/>
          <p:nvPr/>
        </p:nvSpPr>
        <p:spPr bwMode="auto">
          <a:xfrm>
            <a:off x="5105400" y="5728156"/>
            <a:ext cx="2743200" cy="215444"/>
          </a:xfrm>
          <a:prstGeom prst="rect">
            <a:avLst/>
          </a:prstGeom>
          <a:noFill/>
          <a:ln w="9525">
            <a:noFill/>
            <a:miter lim="800000"/>
            <a:headEnd/>
            <a:tailEnd/>
          </a:ln>
        </p:spPr>
        <p:txBody>
          <a:bodyPr wrap="square" rtlCol="0">
            <a:spAutoFit/>
          </a:bodyPr>
          <a:lstStyle/>
          <a:p>
            <a:r>
              <a:rPr lang="en-US" sz="800" dirty="0" smtClean="0"/>
              <a:t>© </a:t>
            </a:r>
            <a:r>
              <a:rPr lang="en-US" sz="800" dirty="0" err="1" smtClean="0"/>
              <a:t>Ferenc</a:t>
            </a:r>
            <a:r>
              <a:rPr lang="en-US" sz="800" dirty="0" smtClean="0"/>
              <a:t> </a:t>
            </a:r>
            <a:r>
              <a:rPr lang="en-US" sz="800" dirty="0" err="1"/>
              <a:t>Szelepcsenyi</a:t>
            </a:r>
            <a:r>
              <a:rPr lang="en-US" sz="800" dirty="0"/>
              <a:t> </a:t>
            </a:r>
            <a:r>
              <a:rPr lang="en-US" sz="800" dirty="0" smtClean="0"/>
              <a:t>/Shutterstock</a:t>
            </a:r>
            <a:endParaRPr lang="en-US" sz="800" dirty="0"/>
          </a:p>
        </p:txBody>
      </p:sp>
    </p:spTree>
    <p:extLst>
      <p:ext uri="{BB962C8B-B14F-4D97-AF65-F5344CB8AC3E}">
        <p14:creationId xmlns:p14="http://schemas.microsoft.com/office/powerpoint/2010/main" val="383391312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66800"/>
            <a:ext cx="2971800" cy="4524315"/>
          </a:xfrm>
          <a:prstGeom prst="rect">
            <a:avLst/>
          </a:prstGeom>
        </p:spPr>
        <p:txBody>
          <a:bodyPr wrap="square">
            <a:spAutoFit/>
          </a:bodyPr>
          <a:lstStyle/>
          <a:p>
            <a:pPr algn="ctr"/>
            <a:r>
              <a:rPr lang="en-US" sz="3200" b="1" dirty="0">
                <a:latin typeface="Arial" pitchFamily="34" charset="0"/>
                <a:cs typeface="Arial" pitchFamily="34" charset="0"/>
              </a:rPr>
              <a:t>The assembly that gathers for the celebration of the Eucharist assembles the </a:t>
            </a:r>
            <a:r>
              <a:rPr lang="en-US" sz="3200" b="1" dirty="0" smtClean="0">
                <a:latin typeface="Arial" pitchFamily="34" charset="0"/>
                <a:cs typeface="Arial" pitchFamily="34" charset="0"/>
              </a:rPr>
              <a:t>Body </a:t>
            </a:r>
            <a:r>
              <a:rPr lang="en-US" sz="3200" b="1" dirty="0">
                <a:latin typeface="Arial" pitchFamily="34" charset="0"/>
                <a:cs typeface="Arial" pitchFamily="34" charset="0"/>
              </a:rPr>
              <a:t>of Christ in the world.</a:t>
            </a:r>
          </a:p>
        </p:txBody>
      </p:sp>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733800" y="1437323"/>
            <a:ext cx="5009583" cy="3972877"/>
          </a:xfrm>
          <a:prstGeom prst="rect">
            <a:avLst/>
          </a:prstGeom>
          <a:ln>
            <a:noFill/>
          </a:ln>
          <a:effectLst>
            <a:softEdge rad="112500"/>
          </a:effectLst>
        </p:spPr>
      </p:pic>
      <p:sp>
        <p:nvSpPr>
          <p:cNvPr id="4" name="TextBox 6"/>
          <p:cNvSpPr txBox="1"/>
          <p:nvPr/>
        </p:nvSpPr>
        <p:spPr bwMode="auto">
          <a:xfrm>
            <a:off x="6858000" y="5334000"/>
            <a:ext cx="2438400" cy="215444"/>
          </a:xfrm>
          <a:prstGeom prst="rect">
            <a:avLst/>
          </a:prstGeom>
          <a:noFill/>
          <a:ln w="9525">
            <a:noFill/>
            <a:miter lim="800000"/>
            <a:headEnd/>
            <a:tailEnd/>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 </a:t>
            </a:r>
            <a:r>
              <a:rPr lang="en-US" sz="800" dirty="0" smtClean="0"/>
              <a:t>Bill </a:t>
            </a:r>
            <a:r>
              <a:rPr lang="en-US" sz="800" dirty="0" err="1" smtClean="0"/>
              <a:t>Wittman</a:t>
            </a:r>
            <a:r>
              <a:rPr lang="en-US" sz="800" dirty="0" smtClean="0"/>
              <a:t> / www.wpwittman.com</a:t>
            </a:r>
            <a:endParaRPr lang="en-US" sz="800" dirty="0"/>
          </a:p>
        </p:txBody>
      </p:sp>
    </p:spTree>
    <p:extLst>
      <p:ext uri="{BB962C8B-B14F-4D97-AF65-F5344CB8AC3E}">
        <p14:creationId xmlns:p14="http://schemas.microsoft.com/office/powerpoint/2010/main" val="108217320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21169084">
            <a:off x="621126" y="2546609"/>
            <a:ext cx="7922442" cy="1569526"/>
          </a:xfrm>
          <a:prstGeom prst="rect">
            <a:avLst/>
          </a:prstGeom>
        </p:spPr>
        <p:txBody>
          <a:bodyPr wrap="square">
            <a:spAutoFit/>
          </a:bodyPr>
          <a:lstStyle/>
          <a:p>
            <a:pPr algn="ctr"/>
            <a:r>
              <a:rPr lang="en-US" sz="3200" b="1" dirty="0">
                <a:latin typeface="Arial" pitchFamily="34" charset="0"/>
                <a:cs typeface="Arial" pitchFamily="34" charset="0"/>
              </a:rPr>
              <a:t>Every Eucharist is a celebration of a local church gathered around its bishop.</a:t>
            </a:r>
          </a:p>
        </p:txBody>
      </p:sp>
    </p:spTree>
    <p:extLst>
      <p:ext uri="{BB962C8B-B14F-4D97-AF65-F5344CB8AC3E}">
        <p14:creationId xmlns:p14="http://schemas.microsoft.com/office/powerpoint/2010/main" val="229422374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207448"/>
            <a:ext cx="2362200" cy="2062103"/>
          </a:xfrm>
          <a:prstGeom prst="rect">
            <a:avLst/>
          </a:prstGeom>
        </p:spPr>
        <p:txBody>
          <a:bodyPr wrap="square">
            <a:spAutoFit/>
          </a:bodyPr>
          <a:lstStyle/>
          <a:p>
            <a:pPr algn="ctr"/>
            <a:r>
              <a:rPr lang="en-US" sz="3200" b="1" dirty="0">
                <a:latin typeface="Arial" pitchFamily="34" charset="0"/>
                <a:cs typeface="Arial" pitchFamily="34" charset="0"/>
              </a:rPr>
              <a:t>The priest stands in the place of Christ.</a:t>
            </a:r>
          </a:p>
        </p:txBody>
      </p:sp>
      <p:pic>
        <p:nvPicPr>
          <p:cNvPr id="3" name="Picture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810000" y="1371600"/>
            <a:ext cx="4800600" cy="3733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Box 6"/>
          <p:cNvSpPr txBox="1"/>
          <p:nvPr/>
        </p:nvSpPr>
        <p:spPr bwMode="auto">
          <a:xfrm>
            <a:off x="6477000" y="5105400"/>
            <a:ext cx="2438400" cy="215444"/>
          </a:xfrm>
          <a:prstGeom prst="rect">
            <a:avLst/>
          </a:prstGeom>
          <a:noFill/>
          <a:ln w="9525">
            <a:noFill/>
            <a:miter lim="800000"/>
            <a:headEnd/>
            <a:tailEnd/>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 </a:t>
            </a:r>
            <a:r>
              <a:rPr lang="en-US" sz="800" dirty="0" smtClean="0"/>
              <a:t>Bill </a:t>
            </a:r>
            <a:r>
              <a:rPr lang="en-US" sz="800" dirty="0" err="1" smtClean="0"/>
              <a:t>Wittman</a:t>
            </a:r>
            <a:r>
              <a:rPr lang="en-US" sz="800" dirty="0" smtClean="0"/>
              <a:t> / www.wpwittman.com</a:t>
            </a:r>
            <a:endParaRPr lang="en-US" sz="800" dirty="0"/>
          </a:p>
        </p:txBody>
      </p:sp>
    </p:spTree>
    <p:extLst>
      <p:ext uri="{BB962C8B-B14F-4D97-AF65-F5344CB8AC3E}">
        <p14:creationId xmlns:p14="http://schemas.microsoft.com/office/powerpoint/2010/main" val="332796060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219200"/>
            <a:ext cx="3429000" cy="4031873"/>
          </a:xfrm>
          <a:prstGeom prst="rect">
            <a:avLst/>
          </a:prstGeom>
        </p:spPr>
        <p:txBody>
          <a:bodyPr wrap="square">
            <a:spAutoFit/>
          </a:bodyPr>
          <a:lstStyle/>
          <a:p>
            <a:pPr algn="ctr"/>
            <a:r>
              <a:rPr lang="en-US" sz="3200" b="1" dirty="0">
                <a:latin typeface="Arial" pitchFamily="34" charset="0"/>
                <a:cs typeface="Arial" pitchFamily="34" charset="0"/>
              </a:rPr>
              <a:t>The deacon serves by proclaiming the Gospel, preaching the homily, and distributing Holy Communion.</a:t>
            </a:r>
          </a:p>
        </p:txBody>
      </p:sp>
      <p:pic>
        <p:nvPicPr>
          <p:cNvPr id="3" name="Picture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810000" y="1371600"/>
            <a:ext cx="4800600" cy="3733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Box 6"/>
          <p:cNvSpPr txBox="1"/>
          <p:nvPr/>
        </p:nvSpPr>
        <p:spPr bwMode="auto">
          <a:xfrm>
            <a:off x="6477000" y="5105400"/>
            <a:ext cx="2438400" cy="215444"/>
          </a:xfrm>
          <a:prstGeom prst="rect">
            <a:avLst/>
          </a:prstGeom>
          <a:noFill/>
          <a:ln w="9525">
            <a:noFill/>
            <a:miter lim="800000"/>
            <a:headEnd/>
            <a:tailEnd/>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 </a:t>
            </a:r>
            <a:r>
              <a:rPr lang="en-US" sz="800" dirty="0" smtClean="0"/>
              <a:t>Bill </a:t>
            </a:r>
            <a:r>
              <a:rPr lang="en-US" sz="800" dirty="0" err="1" smtClean="0"/>
              <a:t>Wittman</a:t>
            </a:r>
            <a:r>
              <a:rPr lang="en-US" sz="800" dirty="0" smtClean="0"/>
              <a:t> / www.wpwittman.com</a:t>
            </a:r>
            <a:endParaRPr lang="en-US" sz="800" dirty="0"/>
          </a:p>
        </p:txBody>
      </p:sp>
    </p:spTree>
    <p:extLst>
      <p:ext uri="{BB962C8B-B14F-4D97-AF65-F5344CB8AC3E}">
        <p14:creationId xmlns:p14="http://schemas.microsoft.com/office/powerpoint/2010/main" val="224378430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438400"/>
            <a:ext cx="3180783" cy="2062103"/>
          </a:xfrm>
          <a:prstGeom prst="rect">
            <a:avLst/>
          </a:prstGeom>
        </p:spPr>
        <p:txBody>
          <a:bodyPr wrap="square">
            <a:spAutoFit/>
          </a:bodyPr>
          <a:lstStyle/>
          <a:p>
            <a:pPr algn="ctr"/>
            <a:r>
              <a:rPr lang="en-US" sz="3200" b="1" dirty="0">
                <a:latin typeface="Arial" pitchFamily="34" charset="0"/>
                <a:cs typeface="Arial" pitchFamily="34" charset="0"/>
              </a:rPr>
              <a:t>The assembly as a whole has a </a:t>
            </a:r>
            <a:r>
              <a:rPr lang="en-US" sz="3200" b="1" dirty="0" smtClean="0">
                <a:latin typeface="Arial" pitchFamily="34" charset="0"/>
                <a:cs typeface="Arial" pitchFamily="34" charset="0"/>
              </a:rPr>
              <a:t>role </a:t>
            </a:r>
            <a:r>
              <a:rPr lang="en-US" sz="3200" b="1" dirty="0">
                <a:latin typeface="Arial" pitchFamily="34" charset="0"/>
                <a:cs typeface="Arial" pitchFamily="34" charset="0"/>
              </a:rPr>
              <a:t>in the liturgy.</a:t>
            </a:r>
          </a:p>
        </p:txBody>
      </p:sp>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733800" y="1437323"/>
            <a:ext cx="5009583" cy="3972877"/>
          </a:xfrm>
          <a:prstGeom prst="rect">
            <a:avLst/>
          </a:prstGeom>
          <a:ln>
            <a:noFill/>
          </a:ln>
          <a:effectLst>
            <a:softEdge rad="112500"/>
          </a:effectLst>
        </p:spPr>
      </p:pic>
      <p:sp>
        <p:nvSpPr>
          <p:cNvPr id="4" name="TextBox 6"/>
          <p:cNvSpPr txBox="1"/>
          <p:nvPr/>
        </p:nvSpPr>
        <p:spPr bwMode="auto">
          <a:xfrm>
            <a:off x="6858000" y="5334000"/>
            <a:ext cx="2438400" cy="215444"/>
          </a:xfrm>
          <a:prstGeom prst="rect">
            <a:avLst/>
          </a:prstGeom>
          <a:noFill/>
          <a:ln w="9525">
            <a:noFill/>
            <a:miter lim="800000"/>
            <a:headEnd/>
            <a:tailEnd/>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 </a:t>
            </a:r>
            <a:r>
              <a:rPr lang="en-US" sz="800" dirty="0" smtClean="0"/>
              <a:t>Bill </a:t>
            </a:r>
            <a:r>
              <a:rPr lang="en-US" sz="800" dirty="0" err="1" smtClean="0"/>
              <a:t>Wittman</a:t>
            </a:r>
            <a:r>
              <a:rPr lang="en-US" sz="800" dirty="0" smtClean="0"/>
              <a:t> / www.wpwittman.com</a:t>
            </a:r>
            <a:endParaRPr lang="en-US" sz="800" dirty="0"/>
          </a:p>
        </p:txBody>
      </p:sp>
    </p:spTree>
    <p:extLst>
      <p:ext uri="{BB962C8B-B14F-4D97-AF65-F5344CB8AC3E}">
        <p14:creationId xmlns:p14="http://schemas.microsoft.com/office/powerpoint/2010/main" val="319355531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IC Presentation template-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template-New</Template>
  <TotalTime>1091</TotalTime>
  <Words>1464</Words>
  <Application>Microsoft Office PowerPoint</Application>
  <PresentationFormat>On-screen Show (4:3)</PresentationFormat>
  <Paragraphs>104</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LIC Presentation template-New</vt:lpstr>
      <vt:lpstr>The Ministries at Mass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bmartinka</dc:creator>
  <cp:lastModifiedBy>Brian Holzworth</cp:lastModifiedBy>
  <cp:revision>266</cp:revision>
  <dcterms:created xsi:type="dcterms:W3CDTF">2011-06-08T19:56:13Z</dcterms:created>
  <dcterms:modified xsi:type="dcterms:W3CDTF">2013-12-05T15:33:08Z</dcterms:modified>
</cp:coreProperties>
</file>