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5" r:id="rId6"/>
    <p:sldId id="257"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89525" autoAdjust="0"/>
  </p:normalViewPr>
  <p:slideViewPr>
    <p:cSldViewPr>
      <p:cViewPr>
        <p:scale>
          <a:sx n="110" d="100"/>
          <a:sy n="110" d="100"/>
        </p:scale>
        <p:origin x="-924"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58396-7F3C-418A-A7F3-9E8EE033637A}"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FD797C-81A0-4169-8DE1-DF1E0532C5DA}" type="slidenum">
              <a:rPr lang="en-US" smtClean="0"/>
              <a:pPr/>
              <a:t>‹#›</a:t>
            </a:fld>
            <a:endParaRPr lang="en-US"/>
          </a:p>
        </p:txBody>
      </p:sp>
    </p:spTree>
    <p:extLst>
      <p:ext uri="{BB962C8B-B14F-4D97-AF65-F5344CB8AC3E}">
        <p14:creationId xmlns:p14="http://schemas.microsoft.com/office/powerpoint/2010/main" val="3976545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quotations labeled </a:t>
            </a:r>
            <a:r>
              <a:rPr lang="en-US" sz="1200" i="1" kern="1200" dirty="0" smtClean="0">
                <a:solidFill>
                  <a:schemeClr val="tx1"/>
                </a:solidFill>
                <a:latin typeface="+mn-lt"/>
                <a:ea typeface="+mn-ea"/>
                <a:cs typeface="+mn-cs"/>
              </a:rPr>
              <a:t>RCIA</a:t>
            </a:r>
            <a:r>
              <a:rPr lang="en-US" sz="1200" kern="1200" dirty="0" smtClean="0">
                <a:solidFill>
                  <a:schemeClr val="tx1"/>
                </a:solidFill>
                <a:latin typeface="+mn-lt"/>
                <a:ea typeface="+mn-ea"/>
                <a:cs typeface="+mn-cs"/>
              </a:rPr>
              <a:t> are from the English translation of the </a:t>
            </a:r>
            <a:r>
              <a:rPr lang="en-US" sz="1200" i="1" kern="1200" dirty="0" smtClean="0">
                <a:solidFill>
                  <a:schemeClr val="tx1"/>
                </a:solidFill>
                <a:latin typeface="+mn-lt"/>
                <a:ea typeface="+mn-ea"/>
                <a:cs typeface="+mn-cs"/>
              </a:rPr>
              <a:t>Rite of Christian Initiation of</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Adults</a:t>
            </a:r>
            <a:r>
              <a:rPr lang="en-US" sz="1200" kern="1200" dirty="0" smtClean="0">
                <a:solidFill>
                  <a:schemeClr val="tx1"/>
                </a:solidFill>
                <a:latin typeface="+mn-lt"/>
                <a:ea typeface="+mn-ea"/>
                <a:cs typeface="+mn-cs"/>
              </a:rPr>
              <a:t> ©1985 International Commission on English in the Liturgy (ICEL), numbers 141 and 139, in </a:t>
            </a:r>
            <a:r>
              <a:rPr lang="en-US" sz="1200" i="1" kern="1200" dirty="0" smtClean="0">
                <a:solidFill>
                  <a:schemeClr val="tx1"/>
                </a:solidFill>
                <a:latin typeface="+mn-lt"/>
                <a:ea typeface="+mn-ea"/>
                <a:cs typeface="+mn-cs"/>
              </a:rPr>
              <a:t>The Rites of the Catholic Church</a:t>
            </a:r>
            <a:r>
              <a:rPr lang="en-US" sz="1200" kern="1200" dirty="0" smtClean="0">
                <a:solidFill>
                  <a:schemeClr val="tx1"/>
                </a:solidFill>
                <a:latin typeface="+mn-lt"/>
                <a:ea typeface="+mn-ea"/>
                <a:cs typeface="+mn-cs"/>
              </a:rPr>
              <a:t>, volume one, prepared by the ICEL, a Joint Commission of Catholic Bishops’ Conferences (Collegeville, MN: Liturgical Press, 1990). Copyright © 1990 by the Order of St. Benedict, Collegeville, MN.</a:t>
            </a:r>
          </a:p>
        </p:txBody>
      </p:sp>
      <p:sp>
        <p:nvSpPr>
          <p:cNvPr id="4" name="Slide Number Placeholder 3"/>
          <p:cNvSpPr>
            <a:spLocks noGrp="1"/>
          </p:cNvSpPr>
          <p:nvPr>
            <p:ph type="sldNum" sz="quarter" idx="10"/>
          </p:nvPr>
        </p:nvSpPr>
        <p:spPr/>
        <p:txBody>
          <a:bodyPr/>
          <a:lstStyle/>
          <a:p>
            <a:fld id="{F2FD797C-81A0-4169-8DE1-DF1E0532C5DA}"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2FD797C-81A0-4169-8DE1-DF1E0532C5D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FD797C-81A0-4169-8DE1-DF1E0532C5D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buNone/>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Bullets-2line">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73" r:id="rId4"/>
    <p:sldLayoutId id="2147483672" r:id="rId5"/>
    <p:sldLayoutId id="2147483651" r:id="rId6"/>
    <p:sldLayoutId id="2147483674" r:id="rId7"/>
    <p:sldLayoutId id="2147483652" r:id="rId8"/>
    <p:sldLayoutId id="2147483655" r:id="rId9"/>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Lenten </a:t>
            </a:r>
            <a:r>
              <a:rPr lang="en-US" dirty="0" err="1" smtClean="0"/>
              <a:t>Scrutinies</a:t>
            </a:r>
            <a:endParaRPr lang="en-US" dirty="0"/>
          </a:p>
        </p:txBody>
      </p:sp>
      <p:sp>
        <p:nvSpPr>
          <p:cNvPr id="3" name="Subtitle 2"/>
          <p:cNvSpPr>
            <a:spLocks noGrp="1"/>
          </p:cNvSpPr>
          <p:nvPr>
            <p:ph type="subTitle" idx="1"/>
          </p:nvPr>
        </p:nvSpPr>
        <p:spPr/>
        <p:txBody>
          <a:bodyPr/>
          <a:lstStyle/>
          <a:p>
            <a:r>
              <a:rPr lang="en-US" i="1" smtClean="0"/>
              <a:t>Christian </a:t>
            </a:r>
            <a:r>
              <a:rPr lang="en-US" i="1" smtClean="0"/>
              <a:t>Morality</a:t>
            </a:r>
            <a:endParaRPr lang="en-US" dirty="0"/>
          </a:p>
        </p:txBody>
      </p:sp>
      <p:sp>
        <p:nvSpPr>
          <p:cNvPr id="4" name="Text Placeholder 8"/>
          <p:cNvSpPr>
            <a:spLocks noGrp="1"/>
          </p:cNvSpPr>
          <p:nvPr>
            <p:ph type="body" sz="quarter" idx="10"/>
          </p:nvPr>
        </p:nvSpPr>
        <p:spPr>
          <a:xfrm>
            <a:off x="76200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TX001822</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Gospel for the third scrutiny is John 11:1–44, Jesus raises Lazarus from the dead.</a:t>
            </a:r>
            <a:endParaRPr lang="en-US" dirty="0"/>
          </a:p>
        </p:txBody>
      </p:sp>
      <p:sp>
        <p:nvSpPr>
          <p:cNvPr id="4" name="Content Placeholder 3"/>
          <p:cNvSpPr>
            <a:spLocks noGrp="1"/>
          </p:cNvSpPr>
          <p:nvPr>
            <p:ph idx="1"/>
          </p:nvPr>
        </p:nvSpPr>
        <p:spPr>
          <a:xfrm>
            <a:off x="914400" y="2209800"/>
            <a:ext cx="7162800" cy="3916363"/>
          </a:xfrm>
        </p:spPr>
        <p:txBody>
          <a:bodyPr/>
          <a:lstStyle/>
          <a:p>
            <a:pPr marL="0" indent="0">
              <a:buNone/>
            </a:pPr>
            <a:r>
              <a:rPr lang="en-US" dirty="0" smtClean="0">
                <a:solidFill>
                  <a:schemeClr val="accent3">
                    <a:lumMod val="75000"/>
                  </a:schemeClr>
                </a:solidFill>
              </a:rPr>
              <a:t>Jesus is sent to save us from death and sin and to lead us to a new life lived in full communion with the Holy Trinity. Freed from the power of evil, we bear witness to new life in the Risen Christ.</a:t>
            </a:r>
            <a:endParaRPr lang="en-US" dirty="0">
              <a:solidFill>
                <a:schemeClr val="accent3">
                  <a:lumMod val="75000"/>
                </a:schemeClr>
              </a:solidFill>
            </a:endParaRPr>
          </a:p>
        </p:txBody>
      </p:sp>
      <p:pic>
        <p:nvPicPr>
          <p:cNvPr id="6" name="Picture 5" descr="9-Raising-of-Lazarus-wikimedia.jpg"/>
          <p:cNvPicPr>
            <a:picLocks noChangeAspect="1"/>
          </p:cNvPicPr>
          <p:nvPr/>
        </p:nvPicPr>
        <p:blipFill>
          <a:blip r:embed="rId3" cstate="print"/>
          <a:stretch>
            <a:fillRect/>
          </a:stretch>
        </p:blipFill>
        <p:spPr>
          <a:xfrm>
            <a:off x="2209800" y="3921442"/>
            <a:ext cx="4495800" cy="275367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5"/>
          <p:cNvSpPr txBox="1">
            <a:spLocks noChangeArrowheads="1"/>
          </p:cNvSpPr>
          <p:nvPr/>
        </p:nvSpPr>
        <p:spPr bwMode="auto">
          <a:xfrm rot="16200000">
            <a:off x="5990138" y="5058861"/>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1447800"/>
          </a:xfrm>
        </p:spPr>
        <p:txBody>
          <a:bodyPr>
            <a:normAutofit/>
          </a:bodyPr>
          <a:lstStyle/>
          <a:p>
            <a:pPr algn="ctr"/>
            <a:r>
              <a:rPr lang="en-US" sz="2400" b="0" dirty="0" smtClean="0">
                <a:solidFill>
                  <a:schemeClr val="accent6">
                    <a:lumMod val="75000"/>
                  </a:schemeClr>
                </a:solidFill>
              </a:rPr>
              <a:t>During Lent all Christians are called to strengthen their resolve to turn away from sin and to embrace God’s grace.</a:t>
            </a:r>
            <a:endParaRPr lang="en-US" sz="2400" b="0" dirty="0">
              <a:solidFill>
                <a:schemeClr val="accent6">
                  <a:lumMod val="75000"/>
                </a:schemeClr>
              </a:solidFill>
            </a:endParaRPr>
          </a:p>
        </p:txBody>
      </p:sp>
      <p:pic>
        <p:nvPicPr>
          <p:cNvPr id="4" name="Content Placeholder 3" descr="2-Heiliges_Grab_Fulpmes-wikimedia.JPG"/>
          <p:cNvPicPr>
            <a:picLocks noGrp="1" noChangeAspect="1"/>
          </p:cNvPicPr>
          <p:nvPr>
            <p:ph idx="1"/>
          </p:nvPr>
        </p:nvPicPr>
        <p:blipFill>
          <a:blip r:embed="rId3" cstate="print"/>
          <a:stretch>
            <a:fillRect/>
          </a:stretch>
        </p:blipFill>
        <p:spPr>
          <a:xfrm>
            <a:off x="2286000" y="2414698"/>
            <a:ext cx="4572000" cy="4193918"/>
          </a:xfrm>
        </p:spPr>
      </p:pic>
      <p:sp>
        <p:nvSpPr>
          <p:cNvPr id="5" name="TextBox 5"/>
          <p:cNvSpPr txBox="1">
            <a:spLocks noChangeArrowheads="1"/>
          </p:cNvSpPr>
          <p:nvPr/>
        </p:nvSpPr>
        <p:spPr bwMode="auto">
          <a:xfrm>
            <a:off x="2667000" y="6553200"/>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3-FontJNJocotitlan-wikimedia.JPG"/>
          <p:cNvPicPr>
            <a:picLocks noChangeAspect="1"/>
          </p:cNvPicPr>
          <p:nvPr/>
        </p:nvPicPr>
        <p:blipFill>
          <a:blip r:embed="rId3" cstate="print"/>
          <a:stretch>
            <a:fillRect/>
          </a:stretch>
        </p:blipFill>
        <p:spPr>
          <a:xfrm>
            <a:off x="5638800" y="1116777"/>
            <a:ext cx="3127248" cy="4671375"/>
          </a:xfrm>
          <a:prstGeom prst="rect">
            <a:avLst/>
          </a:prstGeom>
          <a:ln>
            <a:noFill/>
          </a:ln>
          <a:effectLst>
            <a:softEdge rad="112500"/>
          </a:effectLst>
        </p:spPr>
      </p:pic>
      <p:sp>
        <p:nvSpPr>
          <p:cNvPr id="6" name="Content Placeholder 5"/>
          <p:cNvSpPr>
            <a:spLocks noGrp="1"/>
          </p:cNvSpPr>
          <p:nvPr>
            <p:ph idx="1"/>
          </p:nvPr>
        </p:nvSpPr>
        <p:spPr>
          <a:xfrm>
            <a:off x="1371600" y="1219200"/>
            <a:ext cx="4038600" cy="5257800"/>
          </a:xfrm>
        </p:spPr>
        <p:txBody>
          <a:bodyPr>
            <a:normAutofit/>
          </a:bodyPr>
          <a:lstStyle/>
          <a:p>
            <a:r>
              <a:rPr lang="en-US" dirty="0" smtClean="0"/>
              <a:t>During Lent adults who are seeking to become Catholics enter into a period called “purification and enlightenment.” These adults are called the “elect.”</a:t>
            </a:r>
          </a:p>
          <a:p>
            <a:r>
              <a:rPr lang="en-US" dirty="0" smtClean="0"/>
              <a:t>These elect are preparing to receive the Sacraments of Baptism, the Eucharist, and Confirmation at the Easter Vigil liturgy.</a:t>
            </a:r>
          </a:p>
          <a:p>
            <a:endParaRPr lang="en-US" dirty="0"/>
          </a:p>
        </p:txBody>
      </p:sp>
      <p:sp>
        <p:nvSpPr>
          <p:cNvPr id="7" name="TextBox 5"/>
          <p:cNvSpPr txBox="1">
            <a:spLocks noChangeArrowheads="1"/>
          </p:cNvSpPr>
          <p:nvPr/>
        </p:nvSpPr>
        <p:spPr bwMode="auto">
          <a:xfrm>
            <a:off x="7391400" y="5638800"/>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4-OrdinationMCC-wikimedia.JPG"/>
          <p:cNvPicPr>
            <a:picLocks noChangeAspect="1"/>
          </p:cNvPicPr>
          <p:nvPr/>
        </p:nvPicPr>
        <p:blipFill>
          <a:blip r:embed="rId3" cstate="print"/>
          <a:stretch>
            <a:fillRect/>
          </a:stretch>
        </p:blipFill>
        <p:spPr>
          <a:xfrm>
            <a:off x="5181600" y="1143000"/>
            <a:ext cx="3487318" cy="40719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Content Placeholder 5"/>
          <p:cNvSpPr>
            <a:spLocks noGrp="1"/>
          </p:cNvSpPr>
          <p:nvPr>
            <p:ph sz="half" idx="1"/>
          </p:nvPr>
        </p:nvSpPr>
        <p:spPr>
          <a:xfrm>
            <a:off x="914400" y="1219200"/>
            <a:ext cx="3733800" cy="4830763"/>
          </a:xfrm>
        </p:spPr>
        <p:txBody>
          <a:bodyPr>
            <a:normAutofit/>
          </a:bodyPr>
          <a:lstStyle/>
          <a:p>
            <a:pPr marL="0" indent="0">
              <a:buNone/>
            </a:pPr>
            <a:r>
              <a:rPr lang="en-US" sz="2400" dirty="0" smtClean="0"/>
              <a:t>On the third, fourth, and fifth Sundays of Lent, the elect celebrate the </a:t>
            </a:r>
            <a:r>
              <a:rPr lang="en-US" sz="2400" dirty="0" err="1" smtClean="0"/>
              <a:t>scrutinies</a:t>
            </a:r>
            <a:r>
              <a:rPr lang="en-US" sz="2400" dirty="0" smtClean="0"/>
              <a:t>. These are prayerful rites that occur during Mass in which the elect examine the hold sin has on their lives and seek the healing grace that restores their relationship with God.</a:t>
            </a:r>
            <a:endParaRPr lang="en-US" sz="2400" dirty="0"/>
          </a:p>
        </p:txBody>
      </p:sp>
      <p:sp>
        <p:nvSpPr>
          <p:cNvPr id="9" name="TextBox 5"/>
          <p:cNvSpPr txBox="1">
            <a:spLocks noChangeArrowheads="1"/>
          </p:cNvSpPr>
          <p:nvPr/>
        </p:nvSpPr>
        <p:spPr bwMode="auto">
          <a:xfrm rot="16200000">
            <a:off x="7924801" y="3763462"/>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4-OrdinationMCC-wikimedia.JPG"/>
          <p:cNvPicPr>
            <a:picLocks noChangeAspect="1"/>
          </p:cNvPicPr>
          <p:nvPr/>
        </p:nvPicPr>
        <p:blipFill>
          <a:blip r:embed="rId3" cstate="print"/>
          <a:stretch>
            <a:fillRect/>
          </a:stretch>
        </p:blipFill>
        <p:spPr>
          <a:xfrm>
            <a:off x="5181600" y="1143000"/>
            <a:ext cx="3487318" cy="40719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Content Placeholder 5"/>
          <p:cNvSpPr>
            <a:spLocks noGrp="1"/>
          </p:cNvSpPr>
          <p:nvPr>
            <p:ph sz="half" idx="1"/>
          </p:nvPr>
        </p:nvSpPr>
        <p:spPr>
          <a:xfrm>
            <a:off x="914400" y="1219200"/>
            <a:ext cx="3733800" cy="4830763"/>
          </a:xfrm>
        </p:spPr>
        <p:txBody>
          <a:bodyPr>
            <a:normAutofit/>
          </a:bodyPr>
          <a:lstStyle/>
          <a:p>
            <a:r>
              <a:rPr lang="en-US" sz="2400" dirty="0" smtClean="0"/>
              <a:t>A scrutiny is defined as a searching study, an inquiry, and an examination.</a:t>
            </a:r>
          </a:p>
          <a:p>
            <a:pPr>
              <a:spcBef>
                <a:spcPts val="576"/>
              </a:spcBef>
            </a:pPr>
            <a:r>
              <a:rPr lang="en-US" sz="2400" dirty="0" smtClean="0"/>
              <a:t>The </a:t>
            </a:r>
            <a:r>
              <a:rPr lang="en-US" sz="2400" dirty="0" err="1" smtClean="0"/>
              <a:t>scrutinies</a:t>
            </a:r>
            <a:r>
              <a:rPr lang="en-US" sz="2400" dirty="0" smtClean="0"/>
              <a:t> “are meant to uncover, then heal, all that is weak     .  .  .  or sinful in the hearts of the elect” (</a:t>
            </a:r>
            <a:r>
              <a:rPr lang="en-US" sz="2400" i="1" dirty="0" smtClean="0"/>
              <a:t>RCIA, </a:t>
            </a:r>
            <a:r>
              <a:rPr lang="en-US" sz="2400" dirty="0" smtClean="0"/>
              <a:t>141).</a:t>
            </a:r>
          </a:p>
        </p:txBody>
      </p:sp>
      <p:sp>
        <p:nvSpPr>
          <p:cNvPr id="4" name="TextBox 5"/>
          <p:cNvSpPr txBox="1">
            <a:spLocks noChangeArrowheads="1"/>
          </p:cNvSpPr>
          <p:nvPr/>
        </p:nvSpPr>
        <p:spPr bwMode="auto">
          <a:xfrm rot="16200000">
            <a:off x="7924801" y="3763462"/>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914400" y="4800600"/>
            <a:ext cx="7162800" cy="1524000"/>
          </a:xfrm>
        </p:spPr>
        <p:txBody>
          <a:bodyPr/>
          <a:lstStyle/>
          <a:p>
            <a:pPr marL="0" indent="0"/>
            <a:r>
              <a:rPr lang="en-US" dirty="0" smtClean="0">
                <a:solidFill>
                  <a:schemeClr val="tx1"/>
                </a:solidFill>
              </a:rPr>
              <a:t>Lent “is intended as well to enlighten the minds and hearts of the elect with a deeper knowledge of Christ the Savior” (</a:t>
            </a:r>
            <a:r>
              <a:rPr lang="en-US" i="1" dirty="0" smtClean="0">
                <a:solidFill>
                  <a:schemeClr val="tx1"/>
                </a:solidFill>
              </a:rPr>
              <a:t>RCIA,</a:t>
            </a:r>
            <a:r>
              <a:rPr lang="en-US" dirty="0" smtClean="0">
                <a:solidFill>
                  <a:schemeClr val="tx1"/>
                </a:solidFill>
              </a:rPr>
              <a:t> 139).</a:t>
            </a:r>
          </a:p>
          <a:p>
            <a:endParaRPr lang="en-US" dirty="0"/>
          </a:p>
        </p:txBody>
      </p:sp>
      <p:pic>
        <p:nvPicPr>
          <p:cNvPr id="7" name="Picture 6" descr="5-Teelicht_2009-wikimedia.JPG"/>
          <p:cNvPicPr>
            <a:picLocks noChangeAspect="1"/>
          </p:cNvPicPr>
          <p:nvPr/>
        </p:nvPicPr>
        <p:blipFill>
          <a:blip r:embed="rId3" cstate="print"/>
          <a:srcRect l="6122" t="2721" r="6122" b="2041"/>
          <a:stretch>
            <a:fillRect/>
          </a:stretch>
        </p:blipFill>
        <p:spPr>
          <a:xfrm>
            <a:off x="2157549" y="838200"/>
            <a:ext cx="4624251" cy="3763926"/>
          </a:xfrm>
          <a:prstGeom prst="ellipse">
            <a:avLst/>
          </a:prstGeom>
          <a:ln>
            <a:noFill/>
          </a:ln>
          <a:effectLst>
            <a:softEdge rad="112500"/>
          </a:effectLst>
        </p:spPr>
      </p:pic>
      <p:sp>
        <p:nvSpPr>
          <p:cNvPr id="8" name="TextBox 5"/>
          <p:cNvSpPr txBox="1">
            <a:spLocks noChangeArrowheads="1"/>
          </p:cNvSpPr>
          <p:nvPr/>
        </p:nvSpPr>
        <p:spPr bwMode="auto">
          <a:xfrm rot="18516855">
            <a:off x="5898378" y="3588532"/>
            <a:ext cx="928643"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609600" y="4114800"/>
            <a:ext cx="7620000" cy="2286000"/>
          </a:xfrm>
        </p:spPr>
        <p:txBody>
          <a:bodyPr>
            <a:normAutofit/>
          </a:bodyPr>
          <a:lstStyle/>
          <a:p>
            <a:pPr marL="0" indent="0"/>
            <a:r>
              <a:rPr lang="en-US" dirty="0" smtClean="0">
                <a:solidFill>
                  <a:schemeClr val="tx1"/>
                </a:solidFill>
              </a:rPr>
              <a:t>Carefully chosen passages from the Gospel of John are read on the Lenten Sundays for the rite of scrutiny. These Gospel passages invite us to identify what binds us to sin, blinds us to truth, and takes away our freedom to live in perfect relationship with God.</a:t>
            </a:r>
          </a:p>
        </p:txBody>
      </p:sp>
      <p:pic>
        <p:nvPicPr>
          <p:cNvPr id="7" name="Picture 6" descr="6-Thebible33-wikimedia.jpg"/>
          <p:cNvPicPr>
            <a:picLocks noChangeAspect="1"/>
          </p:cNvPicPr>
          <p:nvPr/>
        </p:nvPicPr>
        <p:blipFill>
          <a:blip r:embed="rId3" cstate="print"/>
          <a:stretch>
            <a:fillRect/>
          </a:stretch>
        </p:blipFill>
        <p:spPr>
          <a:xfrm>
            <a:off x="2336800" y="914400"/>
            <a:ext cx="4064000" cy="3048000"/>
          </a:xfrm>
          <a:prstGeom prst="rect">
            <a:avLst/>
          </a:prstGeom>
          <a:ln>
            <a:noFill/>
          </a:ln>
          <a:effectLst>
            <a:outerShdw blurRad="190500" algn="tl" rotWithShape="0">
              <a:srgbClr val="000000">
                <a:alpha val="70000"/>
              </a:srgbClr>
            </a:outerShdw>
          </a:effectLst>
        </p:spPr>
      </p:pic>
      <p:sp>
        <p:nvSpPr>
          <p:cNvPr id="8" name="TextBox 5"/>
          <p:cNvSpPr txBox="1">
            <a:spLocks noChangeArrowheads="1"/>
          </p:cNvSpPr>
          <p:nvPr/>
        </p:nvSpPr>
        <p:spPr bwMode="auto">
          <a:xfrm rot="16200000">
            <a:off x="5647240" y="2849061"/>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Gospel for the first scrutiny is John 4:4–42, the Samaritan woman at the well.</a:t>
            </a:r>
            <a:endParaRPr lang="en-US" dirty="0"/>
          </a:p>
        </p:txBody>
      </p:sp>
      <p:sp>
        <p:nvSpPr>
          <p:cNvPr id="4" name="Content Placeholder 3"/>
          <p:cNvSpPr>
            <a:spLocks noGrp="1"/>
          </p:cNvSpPr>
          <p:nvPr>
            <p:ph idx="1"/>
          </p:nvPr>
        </p:nvSpPr>
        <p:spPr>
          <a:xfrm>
            <a:off x="1066800" y="2209800"/>
            <a:ext cx="3581400" cy="3916363"/>
          </a:xfrm>
        </p:spPr>
        <p:txBody>
          <a:bodyPr/>
          <a:lstStyle/>
          <a:p>
            <a:pPr marL="0" indent="0">
              <a:buNone/>
            </a:pPr>
            <a:r>
              <a:rPr lang="en-US" dirty="0" smtClean="0">
                <a:solidFill>
                  <a:schemeClr val="accent2"/>
                </a:solidFill>
              </a:rPr>
              <a:t>Jesus touches the heart of the sinful woman, and she receives his living water. Through her testimony others are drawn to seek out Jesus, the Lord.</a:t>
            </a:r>
            <a:endParaRPr lang="en-US" dirty="0">
              <a:solidFill>
                <a:schemeClr val="accent2"/>
              </a:solidFill>
            </a:endParaRPr>
          </a:p>
        </p:txBody>
      </p:sp>
      <p:pic>
        <p:nvPicPr>
          <p:cNvPr id="5" name="Picture 4" descr="7-Duccio,_Christ_and_the_Samaritan_Woman-wikimedia.jpg"/>
          <p:cNvPicPr>
            <a:picLocks noChangeAspect="1"/>
          </p:cNvPicPr>
          <p:nvPr/>
        </p:nvPicPr>
        <p:blipFill>
          <a:blip r:embed="rId3" cstate="print"/>
          <a:stretch>
            <a:fillRect/>
          </a:stretch>
        </p:blipFill>
        <p:spPr>
          <a:xfrm>
            <a:off x="4942880" y="2133600"/>
            <a:ext cx="3820120"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a:spLocks noChangeArrowheads="1"/>
          </p:cNvSpPr>
          <p:nvPr/>
        </p:nvSpPr>
        <p:spPr bwMode="auto">
          <a:xfrm rot="16200000">
            <a:off x="8001002" y="3763462"/>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Gospel for the second scrutiny is John 9:1–41, Jesus and the man born blind.</a:t>
            </a:r>
            <a:endParaRPr lang="en-US" dirty="0"/>
          </a:p>
        </p:txBody>
      </p:sp>
      <p:sp>
        <p:nvSpPr>
          <p:cNvPr id="4" name="Content Placeholder 3"/>
          <p:cNvSpPr>
            <a:spLocks noGrp="1"/>
          </p:cNvSpPr>
          <p:nvPr>
            <p:ph idx="1"/>
          </p:nvPr>
        </p:nvSpPr>
        <p:spPr/>
        <p:txBody>
          <a:bodyPr/>
          <a:lstStyle/>
          <a:p>
            <a:pPr marL="0" indent="0">
              <a:buNone/>
            </a:pPr>
            <a:r>
              <a:rPr lang="en-US" dirty="0" smtClean="0">
                <a:solidFill>
                  <a:schemeClr val="accent4">
                    <a:lumMod val="75000"/>
                  </a:schemeClr>
                </a:solidFill>
              </a:rPr>
              <a:t>Jesus leads the man born blind to the Kingdom of light. Others remain blind to the false values surrounding them.</a:t>
            </a:r>
            <a:endParaRPr lang="en-US" dirty="0">
              <a:solidFill>
                <a:schemeClr val="accent4">
                  <a:lumMod val="75000"/>
                </a:schemeClr>
              </a:solidFill>
            </a:endParaRPr>
          </a:p>
        </p:txBody>
      </p:sp>
      <p:pic>
        <p:nvPicPr>
          <p:cNvPr id="5" name="Picture 4" descr="8-Ottheinrich_Folio100v-wikimedia.jpg"/>
          <p:cNvPicPr>
            <a:picLocks noChangeAspect="1"/>
          </p:cNvPicPr>
          <p:nvPr/>
        </p:nvPicPr>
        <p:blipFill>
          <a:blip r:embed="rId3" cstate="print"/>
          <a:srcRect l="2941" t="3224" r="16176" b="3288"/>
          <a:stretch>
            <a:fillRect/>
          </a:stretch>
        </p:blipFill>
        <p:spPr>
          <a:xfrm>
            <a:off x="1534510" y="3581400"/>
            <a:ext cx="5780690" cy="30480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a:spLocks noChangeArrowheads="1"/>
          </p:cNvSpPr>
          <p:nvPr/>
        </p:nvSpPr>
        <p:spPr bwMode="auto">
          <a:xfrm rot="16200000">
            <a:off x="6599738" y="5135061"/>
            <a:ext cx="1600200" cy="169277"/>
          </a:xfrm>
          <a:prstGeom prst="rect">
            <a:avLst/>
          </a:prstGeom>
          <a:noFill/>
          <a:ln w="9525">
            <a:noFill/>
            <a:miter lim="800000"/>
            <a:headEnd/>
            <a:tailEnd/>
          </a:ln>
        </p:spPr>
        <p:txBody>
          <a:bodyPr wrap="square">
            <a:spAutoFit/>
          </a:bodyPr>
          <a:lstStyle/>
          <a:p>
            <a:r>
              <a:rPr lang="en-US" sz="500" dirty="0"/>
              <a:t>Image in public domain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LIC Presentation templat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template-New</Template>
  <TotalTime>98</TotalTime>
  <Words>533</Words>
  <Application>Microsoft Office PowerPoint</Application>
  <PresentationFormat>On-screen Show (4:3)</PresentationFormat>
  <Paragraphs>37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LIC Presentation template-New</vt:lpstr>
      <vt:lpstr>The Lenten Scrutinies</vt:lpstr>
      <vt:lpstr>During Lent all Christians are called to strengthen their resolve to turn away from sin and to embrace God’s grace.</vt:lpstr>
      <vt:lpstr>PowerPoint Presentation</vt:lpstr>
      <vt:lpstr>PowerPoint Presentation</vt:lpstr>
      <vt:lpstr>PowerPoint Presentation</vt:lpstr>
      <vt:lpstr>PowerPoint Presentation</vt:lpstr>
      <vt:lpstr>PowerPoint Presentation</vt:lpstr>
      <vt:lpstr>The Gospel for the first scrutiny is John 4:4–42, the Samaritan woman at the well.</vt:lpstr>
      <vt:lpstr>The Gospel for the second scrutiny is John 9:1–41, Jesus and the man born blind.</vt:lpstr>
      <vt:lpstr>The Gospel for the third scrutiny is John 11:1–44, Jesus raises Lazarus from the dead.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pintern</cp:lastModifiedBy>
  <cp:revision>20</cp:revision>
  <dcterms:created xsi:type="dcterms:W3CDTF">2011-06-08T19:56:13Z</dcterms:created>
  <dcterms:modified xsi:type="dcterms:W3CDTF">2012-02-15T17:15:32Z</dcterms:modified>
</cp:coreProperties>
</file>