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58" r:id="rId3"/>
    <p:sldId id="336" r:id="rId4"/>
    <p:sldId id="359" r:id="rId5"/>
    <p:sldId id="360" r:id="rId6"/>
    <p:sldId id="361" r:id="rId7"/>
    <p:sldId id="364" r:id="rId8"/>
    <p:sldId id="3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key points in chapter 15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245521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 you discuss this topic, be sensitive to the likelihood that some students have dealt with end-of-life issues in their families.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81791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05804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Point out that in many cultures around the world, family members care for those who are aged or ill at home. They also prepare the body of deceased relatives for burial or cremation at home.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18018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a student to read aloud, or direct the students to read silently, the description of Heaven on pages 162–164 of the student handbook. </a:t>
            </a:r>
            <a:r>
              <a:rPr lang="en-US" sz="1200" kern="1200" smtClean="0">
                <a:solidFill>
                  <a:schemeClr val="tx1"/>
                </a:solidFill>
                <a:effectLst/>
                <a:latin typeface="+mn-lt"/>
                <a:ea typeface="+mn-ea"/>
                <a:cs typeface="+mn-cs"/>
              </a:rPr>
              <a:t>Point out that Heaven is about restoring our joyful relationship with God; it is about the joy of perfect love.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66758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these statements summarize some of the teachings about eternal life found in the Gospel of John.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234077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Christ will come again, and the Kingdom of God will be fully established for all eternity.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12298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104441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Last Things</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TX003146</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15</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p:cNvSpPr txBox="1">
            <a:spLocks noChangeArrowheads="1"/>
          </p:cNvSpPr>
          <p:nvPr/>
        </p:nvSpPr>
        <p:spPr bwMode="auto">
          <a:xfrm>
            <a:off x="6629400" y="5012323"/>
            <a:ext cx="2184041"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Elnur</a:t>
            </a:r>
            <a:r>
              <a:rPr lang="en-US" sz="500" dirty="0">
                <a:latin typeface="Arial" pitchFamily="34" charset="0"/>
                <a:cs typeface="Arial" pitchFamily="34" charset="0"/>
              </a:rPr>
              <a:t> / www.shutterstock.com</a:t>
            </a:r>
          </a:p>
        </p:txBody>
      </p:sp>
      <p:sp>
        <p:nvSpPr>
          <p:cNvPr id="19" name="Content Placeholder 6"/>
          <p:cNvSpPr txBox="1">
            <a:spLocks/>
          </p:cNvSpPr>
          <p:nvPr/>
        </p:nvSpPr>
        <p:spPr>
          <a:xfrm>
            <a:off x="533400" y="2438400"/>
            <a:ext cx="5565696" cy="876300"/>
          </a:xfrm>
          <a:prstGeom prst="rect">
            <a:avLst/>
          </a:prstGeom>
        </p:spPr>
        <p:txBody>
          <a:bodyPr>
            <a:noAutofit/>
          </a:bodyPr>
          <a:lstStyle/>
          <a:p>
            <a:pPr algn="ctr"/>
            <a:r>
              <a:rPr lang="en-US" sz="2400" b="1" dirty="0">
                <a:latin typeface="Arial" pitchFamily="34" charset="0"/>
                <a:cs typeface="Arial" pitchFamily="34" charset="0"/>
              </a:rPr>
              <a:t>Fearful of Death</a:t>
            </a:r>
          </a:p>
        </p:txBody>
      </p:sp>
      <p:sp>
        <p:nvSpPr>
          <p:cNvPr id="20" name="TextBox 19"/>
          <p:cNvSpPr txBox="1"/>
          <p:nvPr/>
        </p:nvSpPr>
        <p:spPr bwMode="auto">
          <a:xfrm>
            <a:off x="652118" y="3352800"/>
            <a:ext cx="6205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spend money to hold off the moment of death.</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652118" y="3962400"/>
            <a:ext cx="574868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do people use consumer goods or medical treatments to maintain the illusion of youth?</a:t>
            </a:r>
            <a:endParaRPr lang="en-US" dirty="0">
              <a:solidFill>
                <a:schemeClr val="bg1">
                  <a:lumMod val="65000"/>
                </a:schemeClr>
              </a:solidFill>
              <a:latin typeface="Arial" pitchFamily="34" charset="0"/>
              <a:cs typeface="Arial" pitchFamily="34" charset="0"/>
            </a:endParaRPr>
          </a:p>
        </p:txBody>
      </p:sp>
      <p:sp>
        <p:nvSpPr>
          <p:cNvPr id="22" name="TextBox 21"/>
          <p:cNvSpPr txBox="1"/>
          <p:nvPr/>
        </p:nvSpPr>
        <p:spPr bwMode="auto">
          <a:xfrm>
            <a:off x="652117" y="4812268"/>
            <a:ext cx="574868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are other signs that people fear death? </a:t>
            </a:r>
            <a:endParaRPr lang="en-US" dirty="0">
              <a:solidFill>
                <a:schemeClr val="bg1">
                  <a:lumMod val="65000"/>
                </a:schemeClr>
              </a:solidFill>
              <a:latin typeface="Arial" pitchFamily="34" charset="0"/>
              <a:cs typeface="Arial" pitchFamily="34" charset="0"/>
            </a:endParaRPr>
          </a:p>
        </p:txBody>
      </p:sp>
      <p:pic>
        <p:nvPicPr>
          <p:cNvPr id="3" name="Picture 4" descr="E:\powerpoint images\chapter15\shutterstock_110950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300703"/>
            <a:ext cx="2438400" cy="3680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971800" y="6477000"/>
            <a:ext cx="273411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MCarper</a:t>
            </a:r>
            <a:r>
              <a:rPr lang="en-US" sz="500" dirty="0">
                <a:latin typeface="Arial" pitchFamily="34" charset="0"/>
                <a:cs typeface="Arial" pitchFamily="34" charset="0"/>
              </a:rPr>
              <a:t> / www.shutterstock.com</a:t>
            </a:r>
          </a:p>
        </p:txBody>
      </p:sp>
      <p:sp>
        <p:nvSpPr>
          <p:cNvPr id="4" name="Content Placeholder 6"/>
          <p:cNvSpPr txBox="1">
            <a:spLocks/>
          </p:cNvSpPr>
          <p:nvPr/>
        </p:nvSpPr>
        <p:spPr>
          <a:xfrm>
            <a:off x="1673304" y="1253342"/>
            <a:ext cx="5565696" cy="876300"/>
          </a:xfrm>
          <a:prstGeom prst="rect">
            <a:avLst/>
          </a:prstGeom>
        </p:spPr>
        <p:txBody>
          <a:bodyPr>
            <a:noAutofit/>
          </a:bodyPr>
          <a:lstStyle/>
          <a:p>
            <a:pPr algn="ctr"/>
            <a:r>
              <a:rPr lang="en-US" sz="2400" b="1" dirty="0">
                <a:latin typeface="Arial" pitchFamily="34" charset="0"/>
                <a:cs typeface="Arial" pitchFamily="34" charset="0"/>
              </a:rPr>
              <a:t>Fascinated by Death</a:t>
            </a:r>
          </a:p>
        </p:txBody>
      </p:sp>
      <p:sp>
        <p:nvSpPr>
          <p:cNvPr id="6" name="TextBox 5"/>
          <p:cNvSpPr txBox="1"/>
          <p:nvPr/>
        </p:nvSpPr>
        <p:spPr bwMode="auto">
          <a:xfrm>
            <a:off x="1447800" y="1980708"/>
            <a:ext cx="64061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Many people seem attracted to violent death portrayed in the media.</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1447801" y="2706469"/>
            <a:ext cx="6406136"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Why do you think movies, TV shows, and video games have become more violent? </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447801" y="3392269"/>
            <a:ext cx="6406136"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Do you think that violence in the media causes us </a:t>
            </a:r>
            <a:r>
              <a:rPr lang="en-US" dirty="0" smtClean="0">
                <a:latin typeface="Arial" pitchFamily="34" charset="0"/>
                <a:cs typeface="Arial" pitchFamily="34" charset="0"/>
              </a:rPr>
              <a:t>to </a:t>
            </a:r>
            <a:r>
              <a:rPr lang="en-US" dirty="0">
                <a:latin typeface="Arial" pitchFamily="34" charset="0"/>
                <a:cs typeface="Arial" pitchFamily="34" charset="0"/>
              </a:rPr>
              <a:t>be more or less afraid of death?</a:t>
            </a:r>
            <a:endParaRPr lang="en-US" dirty="0">
              <a:solidFill>
                <a:schemeClr val="bg1">
                  <a:lumMod val="65000"/>
                </a:schemeClr>
              </a:solidFill>
              <a:latin typeface="Arial" pitchFamily="34" charset="0"/>
              <a:cs typeface="Arial" pitchFamily="34" charset="0"/>
            </a:endParaRPr>
          </a:p>
        </p:txBody>
      </p:sp>
      <p:pic>
        <p:nvPicPr>
          <p:cNvPr id="2052" name="Picture 4" descr="E:\powerpoint images\chapter15\shutterstock_870474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857" y="4267200"/>
            <a:ext cx="3195406"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172200" y="5943600"/>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Orhan</a:t>
            </a:r>
            <a:r>
              <a:rPr lang="en-US" sz="500" dirty="0">
                <a:latin typeface="Arial" pitchFamily="34" charset="0"/>
                <a:cs typeface="Arial" pitchFamily="34" charset="0"/>
              </a:rPr>
              <a:t> Cam / www.shutterstock.com</a:t>
            </a:r>
          </a:p>
        </p:txBody>
      </p:sp>
      <p:pic>
        <p:nvPicPr>
          <p:cNvPr id="3076" name="Picture 4" descr="E:\powerpoint images\chapter15\shutterstock_1033163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727" y="1927845"/>
            <a:ext cx="2559473" cy="38633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4" name="Content Placeholder 6"/>
          <p:cNvSpPr txBox="1">
            <a:spLocks/>
          </p:cNvSpPr>
          <p:nvPr/>
        </p:nvSpPr>
        <p:spPr>
          <a:xfrm>
            <a:off x="533400" y="1409700"/>
            <a:ext cx="5565696" cy="876300"/>
          </a:xfrm>
          <a:prstGeom prst="rect">
            <a:avLst/>
          </a:prstGeom>
        </p:spPr>
        <p:txBody>
          <a:bodyPr>
            <a:noAutofit/>
          </a:bodyPr>
          <a:lstStyle/>
          <a:p>
            <a:pPr algn="ctr"/>
            <a:r>
              <a:rPr lang="en-US" sz="2400" b="1" dirty="0">
                <a:latin typeface="Arial" pitchFamily="34" charset="0"/>
                <a:cs typeface="Arial" pitchFamily="34" charset="0"/>
              </a:rPr>
              <a:t>The Reality of Death</a:t>
            </a:r>
          </a:p>
        </p:txBody>
      </p:sp>
      <p:sp>
        <p:nvSpPr>
          <p:cNvPr id="15" name="TextBox 14"/>
          <p:cNvSpPr txBox="1"/>
          <p:nvPr/>
        </p:nvSpPr>
        <p:spPr bwMode="auto">
          <a:xfrm>
            <a:off x="604263" y="2362200"/>
            <a:ext cx="54155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culture tends to “protect” us from direct contact with death. </a:t>
            </a:r>
            <a:endParaRPr lang="en-US" dirty="0">
              <a:solidFill>
                <a:schemeClr val="bg1">
                  <a:lumMod val="65000"/>
                </a:schemeClr>
              </a:solidFill>
              <a:latin typeface="Arial" pitchFamily="34" charset="0"/>
              <a:cs typeface="Arial" pitchFamily="34" charset="0"/>
            </a:endParaRPr>
          </a:p>
        </p:txBody>
      </p:sp>
      <p:sp>
        <p:nvSpPr>
          <p:cNvPr id="17" name="TextBox 16"/>
          <p:cNvSpPr txBox="1"/>
          <p:nvPr/>
        </p:nvSpPr>
        <p:spPr bwMode="auto">
          <a:xfrm>
            <a:off x="604263" y="3230939"/>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are some examples? </a:t>
            </a:r>
            <a:endParaRPr lang="en-US" dirty="0">
              <a:solidFill>
                <a:schemeClr val="bg1">
                  <a:lumMod val="65000"/>
                </a:schemeClr>
              </a:solidFill>
              <a:latin typeface="Arial" pitchFamily="34" charset="0"/>
              <a:cs typeface="Arial" pitchFamily="34" charset="0"/>
            </a:endParaRPr>
          </a:p>
        </p:txBody>
      </p:sp>
      <p:sp>
        <p:nvSpPr>
          <p:cNvPr id="18" name="TextBox 17"/>
          <p:cNvSpPr txBox="1"/>
          <p:nvPr/>
        </p:nvSpPr>
        <p:spPr bwMode="auto">
          <a:xfrm>
            <a:off x="604263" y="3801070"/>
            <a:ext cx="5613552"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Do you think we would regard death differently if we had grown up with closer contact to those who are dying?</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2590800" y="6231523"/>
            <a:ext cx="2493417"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idiz</a:t>
            </a:r>
            <a:r>
              <a:rPr lang="en-US" sz="500" dirty="0">
                <a:latin typeface="Arial" pitchFamily="34" charset="0"/>
                <a:cs typeface="Arial" pitchFamily="34" charset="0"/>
              </a:rPr>
              <a:t> / www.shutterstock.com</a:t>
            </a:r>
          </a:p>
        </p:txBody>
      </p:sp>
      <p:sp>
        <p:nvSpPr>
          <p:cNvPr id="13" name="Content Placeholder 6"/>
          <p:cNvSpPr txBox="1">
            <a:spLocks/>
          </p:cNvSpPr>
          <p:nvPr/>
        </p:nvSpPr>
        <p:spPr>
          <a:xfrm>
            <a:off x="1286522" y="1905000"/>
            <a:ext cx="7010400" cy="685800"/>
          </a:xfrm>
          <a:prstGeom prst="rect">
            <a:avLst/>
          </a:prstGeom>
        </p:spPr>
        <p:txBody>
          <a:bodyPr>
            <a:noAutofit/>
          </a:bodyPr>
          <a:lstStyle/>
          <a:p>
            <a:pPr algn="ctr"/>
            <a:r>
              <a:rPr lang="en-US" dirty="0">
                <a:latin typeface="Arial" pitchFamily="34" charset="0"/>
                <a:cs typeface="Arial" pitchFamily="34" charset="0"/>
              </a:rPr>
              <a:t>Our faith helps us to understand that death is not a final ending but a new and glorious beginning.</a:t>
            </a:r>
          </a:p>
        </p:txBody>
      </p:sp>
      <p:pic>
        <p:nvPicPr>
          <p:cNvPr id="4100" name="Picture 4" descr="E:\powerpoint images\chapter15\shutterstock_980594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563" y="3318103"/>
            <a:ext cx="4016237" cy="27778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630240" y="2489537"/>
            <a:ext cx="554196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Believe in God’s only Son. </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630239" y="2983468"/>
            <a:ext cx="5334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Obey Jesus.</a:t>
            </a:r>
          </a:p>
        </p:txBody>
      </p:sp>
      <p:sp>
        <p:nvSpPr>
          <p:cNvPr id="16" name="Content Placeholder 6"/>
          <p:cNvSpPr txBox="1">
            <a:spLocks/>
          </p:cNvSpPr>
          <p:nvPr/>
        </p:nvSpPr>
        <p:spPr>
          <a:xfrm>
            <a:off x="1904015" y="1600200"/>
            <a:ext cx="5030185" cy="685800"/>
          </a:xfrm>
          <a:prstGeom prst="rect">
            <a:avLst/>
          </a:prstGeom>
        </p:spPr>
        <p:txBody>
          <a:bodyPr>
            <a:noAutofit/>
          </a:bodyPr>
          <a:lstStyle/>
          <a:p>
            <a:pPr algn="ctr"/>
            <a:r>
              <a:rPr lang="en-US" sz="2400" b="1" dirty="0">
                <a:latin typeface="Arial" pitchFamily="34" charset="0"/>
                <a:cs typeface="Arial" pitchFamily="34" charset="0"/>
              </a:rPr>
              <a:t>How to Inherit Everlasting Life</a:t>
            </a:r>
          </a:p>
        </p:txBody>
      </p:sp>
      <p:sp>
        <p:nvSpPr>
          <p:cNvPr id="11" name="TextBox 5"/>
          <p:cNvSpPr txBox="1">
            <a:spLocks noChangeArrowheads="1"/>
          </p:cNvSpPr>
          <p:nvPr/>
        </p:nvSpPr>
        <p:spPr bwMode="auto">
          <a:xfrm>
            <a:off x="5105400" y="58505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Vilius</a:t>
            </a:r>
            <a:r>
              <a:rPr lang="en-US" sz="500" dirty="0">
                <a:latin typeface="Arial" pitchFamily="34" charset="0"/>
                <a:cs typeface="Arial" pitchFamily="34" charset="0"/>
              </a:rPr>
              <a:t> / www.shutterstock.com</a:t>
            </a:r>
          </a:p>
        </p:txBody>
      </p:sp>
      <p:sp>
        <p:nvSpPr>
          <p:cNvPr id="10" name="TextBox 9"/>
          <p:cNvSpPr txBox="1"/>
          <p:nvPr/>
        </p:nvSpPr>
        <p:spPr bwMode="auto">
          <a:xfrm>
            <a:off x="630239" y="3516868"/>
            <a:ext cx="5334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Hear Jesus and believe his Father.</a:t>
            </a:r>
          </a:p>
        </p:txBody>
      </p:sp>
      <p:sp>
        <p:nvSpPr>
          <p:cNvPr id="12" name="TextBox 11"/>
          <p:cNvSpPr txBox="1"/>
          <p:nvPr/>
        </p:nvSpPr>
        <p:spPr bwMode="auto">
          <a:xfrm>
            <a:off x="630239" y="4050268"/>
            <a:ext cx="5334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Eat Jesus’ Body and drink his Blood. </a:t>
            </a:r>
          </a:p>
        </p:txBody>
      </p:sp>
      <p:pic>
        <p:nvPicPr>
          <p:cNvPr id="5124" name="Picture 4" descr="E:\powerpoint images\chapter15\shutterstock_88533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086" y="3347313"/>
            <a:ext cx="3660114" cy="2443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12"/>
          <p:cNvSpPr txBox="1"/>
          <p:nvPr/>
        </p:nvSpPr>
        <p:spPr bwMode="auto">
          <a:xfrm>
            <a:off x="642115" y="4583668"/>
            <a:ext cx="5334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Do not be attached to things in this life.</a:t>
            </a: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762000" y="1752600"/>
            <a:ext cx="5105400" cy="838200"/>
          </a:xfrm>
          <a:prstGeom prst="rect">
            <a:avLst/>
          </a:prstGeom>
        </p:spPr>
        <p:txBody>
          <a:bodyPr>
            <a:noAutofit/>
          </a:bodyPr>
          <a:lstStyle/>
          <a:p>
            <a:pPr algn="ctr"/>
            <a:r>
              <a:rPr lang="en-US" sz="2400" b="1" dirty="0">
                <a:latin typeface="Arial" pitchFamily="34" charset="0"/>
                <a:cs typeface="Arial" pitchFamily="34" charset="0"/>
              </a:rPr>
              <a:t>Final Judgment</a:t>
            </a:r>
          </a:p>
        </p:txBody>
      </p:sp>
      <p:sp>
        <p:nvSpPr>
          <p:cNvPr id="2" name="TextBox 1"/>
          <p:cNvSpPr txBox="1"/>
          <p:nvPr/>
        </p:nvSpPr>
        <p:spPr bwMode="auto">
          <a:xfrm>
            <a:off x="685800" y="3009543"/>
            <a:ext cx="842433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day that the dead will be raised</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6096000" y="5926723"/>
            <a:ext cx="18288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leigh</a:t>
            </a:r>
            <a:r>
              <a:rPr lang="en-US" sz="500" dirty="0">
                <a:latin typeface="Arial" pitchFamily="34" charset="0"/>
                <a:cs typeface="Arial" pitchFamily="34" charset="0"/>
              </a:rPr>
              <a:t> / www.shutterstock.com</a:t>
            </a:r>
          </a:p>
        </p:txBody>
      </p:sp>
      <p:sp>
        <p:nvSpPr>
          <p:cNvPr id="11" name="TextBox 10"/>
          <p:cNvSpPr txBox="1"/>
          <p:nvPr/>
        </p:nvSpPr>
        <p:spPr bwMode="auto">
          <a:xfrm>
            <a:off x="685800" y="3593068"/>
            <a:ext cx="5492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Signaled by Christ’s second coming, or </a:t>
            </a:r>
            <a:r>
              <a:rPr lang="en-US" dirty="0" err="1">
                <a:latin typeface="Arial" pitchFamily="34" charset="0"/>
                <a:cs typeface="Arial" pitchFamily="34" charset="0"/>
              </a:rPr>
              <a:t>Parousia</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685800" y="4154269"/>
            <a:ext cx="549219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souls will be reunited with new bodies that will never know illness or death.</a:t>
            </a:r>
            <a:endParaRPr lang="en-US" dirty="0">
              <a:solidFill>
                <a:schemeClr val="bg1">
                  <a:lumMod val="65000"/>
                </a:schemeClr>
              </a:solidFill>
              <a:latin typeface="Arial" pitchFamily="34" charset="0"/>
              <a:cs typeface="Arial" pitchFamily="34" charset="0"/>
            </a:endParaRPr>
          </a:p>
        </p:txBody>
      </p:sp>
      <p:pic>
        <p:nvPicPr>
          <p:cNvPr id="6148" name="Picture 4" descr="E:\powerpoint images\chapter15\shutterstock_20730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999" y="2341784"/>
            <a:ext cx="2699301" cy="3525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E:\powerpoint images\chapter15\shutterstock_10813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022" y="1190069"/>
            <a:ext cx="3458052" cy="2301764"/>
          </a:xfrm>
          <a:prstGeom prst="rect">
            <a:avLst/>
          </a:prstGeom>
          <a:ln>
            <a:noFill/>
          </a:ln>
          <a:effectLst>
            <a:softEdge rad="112500"/>
          </a:effectLst>
          <a:extLst/>
        </p:spPr>
      </p:pic>
      <p:sp>
        <p:nvSpPr>
          <p:cNvPr id="10" name="Content Placeholder 6"/>
          <p:cNvSpPr txBox="1">
            <a:spLocks/>
          </p:cNvSpPr>
          <p:nvPr/>
        </p:nvSpPr>
        <p:spPr>
          <a:xfrm>
            <a:off x="973777" y="1981200"/>
            <a:ext cx="5046023" cy="673128"/>
          </a:xfrm>
          <a:prstGeom prst="rect">
            <a:avLst/>
          </a:prstGeom>
        </p:spPr>
        <p:txBody>
          <a:bodyPr>
            <a:noAutofit/>
          </a:bodyPr>
          <a:lstStyle/>
          <a:p>
            <a:r>
              <a:rPr lang="en-US" sz="2400" b="1" dirty="0">
                <a:latin typeface="Arial" pitchFamily="34" charset="0"/>
                <a:cs typeface="Arial" pitchFamily="34" charset="0"/>
              </a:rPr>
              <a:t>The Communion of Saints</a:t>
            </a:r>
          </a:p>
        </p:txBody>
      </p:sp>
      <p:sp>
        <p:nvSpPr>
          <p:cNvPr id="15" name="Content Placeholder 6"/>
          <p:cNvSpPr txBox="1">
            <a:spLocks/>
          </p:cNvSpPr>
          <p:nvPr/>
        </p:nvSpPr>
        <p:spPr>
          <a:xfrm>
            <a:off x="592778" y="3975767"/>
            <a:ext cx="7759534"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We continue to pray for those who have died and are being purified. </a:t>
            </a:r>
          </a:p>
        </p:txBody>
      </p:sp>
      <p:sp>
        <p:nvSpPr>
          <p:cNvPr id="7" name="TextBox 6"/>
          <p:cNvSpPr txBox="1"/>
          <p:nvPr/>
        </p:nvSpPr>
        <p:spPr bwMode="auto">
          <a:xfrm>
            <a:off x="592778" y="3200400"/>
            <a:ext cx="478773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All believers, living and dead, are part of the Church.</a:t>
            </a:r>
          </a:p>
        </p:txBody>
      </p:sp>
      <p:sp>
        <p:nvSpPr>
          <p:cNvPr id="9" name="Content Placeholder 6"/>
          <p:cNvSpPr txBox="1">
            <a:spLocks/>
          </p:cNvSpPr>
          <p:nvPr/>
        </p:nvSpPr>
        <p:spPr>
          <a:xfrm>
            <a:off x="592777" y="4509167"/>
            <a:ext cx="8475023"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We hope and pray that all people will be saved and that we will all be joined together in Heaven.</a:t>
            </a:r>
          </a:p>
        </p:txBody>
      </p:sp>
      <p:sp>
        <p:nvSpPr>
          <p:cNvPr id="11" name="TextBox 5"/>
          <p:cNvSpPr txBox="1">
            <a:spLocks noChangeArrowheads="1"/>
          </p:cNvSpPr>
          <p:nvPr/>
        </p:nvSpPr>
        <p:spPr bwMode="auto">
          <a:xfrm>
            <a:off x="6248400" y="3505200"/>
            <a:ext cx="2667000" cy="169277"/>
          </a:xfrm>
          <a:prstGeom prst="rect">
            <a:avLst/>
          </a:prstGeom>
          <a:noFill/>
          <a:ln w="9525">
            <a:noFill/>
            <a:miter lim="800000"/>
            <a:headEnd/>
            <a:tailEnd/>
          </a:ln>
        </p:spPr>
        <p:txBody>
          <a:bodyPr wrap="square">
            <a:spAutoFit/>
          </a:bodyPr>
          <a:lstStyle/>
          <a:p>
            <a:pPr algn="r"/>
            <a:r>
              <a:rPr lang="it-IT" sz="500" dirty="0">
                <a:latin typeface="Arial" pitchFamily="34" charset="0"/>
                <a:cs typeface="Arial" pitchFamily="34" charset="0"/>
              </a:rPr>
              <a:t>Copyright: Bonita R. Cheshier / www.shutterstock.com</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9"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1014</TotalTime>
  <Words>512</Words>
  <Application>Microsoft Office PowerPoint</Application>
  <PresentationFormat>On-screen Show (4:3)</PresentationFormat>
  <Paragraphs>52</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LIC Presentation template-New</vt:lpstr>
      <vt:lpstr>The Last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200</cp:revision>
  <dcterms:created xsi:type="dcterms:W3CDTF">2011-06-08T19:56:13Z</dcterms:created>
  <dcterms:modified xsi:type="dcterms:W3CDTF">2013-02-05T15:42:27Z</dcterms:modified>
</cp:coreProperties>
</file>