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91" r:id="rId2"/>
    <p:sldId id="275" r:id="rId3"/>
    <p:sldId id="276" r:id="rId4"/>
    <p:sldId id="277" r:id="rId5"/>
    <p:sldId id="280" r:id="rId6"/>
    <p:sldId id="281" r:id="rId7"/>
    <p:sldId id="283" r:id="rId8"/>
    <p:sldId id="285" r:id="rId9"/>
    <p:sldId id="286" r:id="rId10"/>
    <p:sldId id="287" r:id="rId11"/>
    <p:sldId id="288" r:id="rId12"/>
    <p:sldId id="289" r:id="rId13"/>
    <p:sldId id="29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Saron" initials="BS" lastIdx="16" clrIdx="0"/>
  <p:cmAuthor id="1" name="Steven Ellair" initials="S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0528" autoAdjust="0"/>
  </p:normalViewPr>
  <p:slideViewPr>
    <p:cSldViewPr>
      <p:cViewPr varScale="1">
        <p:scale>
          <a:sx n="73" d="100"/>
          <a:sy n="73" d="100"/>
        </p:scale>
        <p:origin x="16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F18D048-0B69-459D-99EA-E7ECED669043}" type="datetimeFigureOut">
              <a:rPr lang="en-US"/>
              <a:pPr>
                <a:defRPr/>
              </a:pPr>
              <a:t>4/2/2015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A5CBDA-8BBC-4D42-833E-C284B9BE9CC2}" type="slidenum">
              <a:rPr lang="en-US"/>
              <a:pPr>
                <a:defRPr/>
              </a:pPr>
              <a:t>‹#›</a:t>
            </a:fld>
            <a:endParaRPr lang="en-US" dirty="0"/>
          </a:p>
        </p:txBody>
      </p:sp>
    </p:spTree>
    <p:extLst>
      <p:ext uri="{BB962C8B-B14F-4D97-AF65-F5344CB8AC3E}">
        <p14:creationId xmlns:p14="http://schemas.microsoft.com/office/powerpoint/2010/main" val="414309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A5CBDA-8BBC-4D42-833E-C284B9BE9CC2}" type="slidenum">
              <a:rPr lang="en-US" smtClean="0"/>
              <a:pPr>
                <a:defRPr/>
              </a:pPr>
              <a:t>1</a:t>
            </a:fld>
            <a:endParaRPr lang="en-US" dirty="0"/>
          </a:p>
        </p:txBody>
      </p:sp>
    </p:spTree>
    <p:extLst>
      <p:ext uri="{BB962C8B-B14F-4D97-AF65-F5344CB8AC3E}">
        <p14:creationId xmlns:p14="http://schemas.microsoft.com/office/powerpoint/2010/main" val="373587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dirty="0" smtClean="0"/>
              <a:t>Invite</a:t>
            </a:r>
            <a:r>
              <a:rPr lang="en-US" i="0" baseline="0" dirty="0" smtClean="0"/>
              <a:t> </a:t>
            </a:r>
            <a:r>
              <a:rPr lang="en-US" i="0" baseline="0" dirty="0" smtClean="0"/>
              <a:t>the </a:t>
            </a:r>
            <a:r>
              <a:rPr lang="en-US" dirty="0" smtClean="0"/>
              <a:t>students to share what they are “taking away”</a:t>
            </a:r>
            <a:r>
              <a:rPr lang="en-US" baseline="0" dirty="0" smtClean="0"/>
              <a:t> f</a:t>
            </a:r>
            <a:r>
              <a:rPr lang="en-US" dirty="0" smtClean="0"/>
              <a:t>rom this presentation. Make a note of the points they share. The next two slides contain key points—make sure they recognize these before moving forward.</a:t>
            </a:r>
          </a:p>
        </p:txBody>
      </p:sp>
      <p:sp>
        <p:nvSpPr>
          <p:cNvPr id="4" name="Slide Number Placeholder 3"/>
          <p:cNvSpPr>
            <a:spLocks noGrp="1"/>
          </p:cNvSpPr>
          <p:nvPr>
            <p:ph type="sldNum" sz="quarter" idx="5"/>
          </p:nvPr>
        </p:nvSpPr>
        <p:spPr/>
        <p:txBody>
          <a:bodyPr/>
          <a:lstStyle/>
          <a:p>
            <a:pPr>
              <a:defRPr/>
            </a:pPr>
            <a:fld id="{FC9BA6C2-B2BB-453C-9308-0995F0307921}" type="slidenum">
              <a:rPr lang="en-US" smtClean="0"/>
              <a:pPr>
                <a:defRPr/>
              </a:pPr>
              <a:t>11</a:t>
            </a:fld>
            <a:endParaRPr lang="en-US" dirty="0"/>
          </a:p>
        </p:txBody>
      </p:sp>
    </p:spTree>
    <p:extLst>
      <p:ext uri="{BB962C8B-B14F-4D97-AF65-F5344CB8AC3E}">
        <p14:creationId xmlns:p14="http://schemas.microsoft.com/office/powerpoint/2010/main" val="39710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dirty="0" smtClean="0"/>
              <a:t>Notes: </a:t>
            </a:r>
            <a:r>
              <a:rPr lang="en-US" i="0" dirty="0" smtClean="0"/>
              <a:t>Begin</a:t>
            </a:r>
            <a:r>
              <a:rPr lang="en-US" dirty="0" smtClean="0"/>
              <a:t> </a:t>
            </a:r>
            <a:r>
              <a:rPr lang="en-US" dirty="0" smtClean="0"/>
              <a:t>by asking the students what they know about the Book of Genesis. Invite them to also identify stories from Genesis with which they are familiar. You may wish to reiterate the students’ understanding of a </a:t>
            </a:r>
            <a:r>
              <a:rPr lang="en-US" dirty="0" err="1" smtClean="0"/>
              <a:t>contextualist</a:t>
            </a:r>
            <a:r>
              <a:rPr lang="en-US" dirty="0" smtClean="0"/>
              <a:t> approach to Scripture rather than a fundamentalist approach.</a:t>
            </a:r>
          </a:p>
        </p:txBody>
      </p:sp>
      <p:sp>
        <p:nvSpPr>
          <p:cNvPr id="4" name="Slide Number Placeholder 3"/>
          <p:cNvSpPr>
            <a:spLocks noGrp="1"/>
          </p:cNvSpPr>
          <p:nvPr>
            <p:ph type="sldNum" sz="quarter" idx="5"/>
          </p:nvPr>
        </p:nvSpPr>
        <p:spPr/>
        <p:txBody>
          <a:bodyPr/>
          <a:lstStyle/>
          <a:p>
            <a:pPr>
              <a:defRPr/>
            </a:pPr>
            <a:fld id="{3C268A98-469A-4317-93A8-899A4EA43157}" type="slidenum">
              <a:rPr lang="en-US" smtClean="0"/>
              <a:pPr>
                <a:defRPr/>
              </a:pPr>
              <a:t>2</a:t>
            </a:fld>
            <a:endParaRPr lang="en-US" dirty="0"/>
          </a:p>
        </p:txBody>
      </p:sp>
    </p:spTree>
    <p:extLst>
      <p:ext uri="{BB962C8B-B14F-4D97-AF65-F5344CB8AC3E}">
        <p14:creationId xmlns:p14="http://schemas.microsoft.com/office/powerpoint/2010/main" val="121626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E7D09C60-8D55-413E-9A29-A88FEC2F48AF}" type="slidenum">
              <a:rPr lang="en-US" smtClean="0"/>
              <a:pPr>
                <a:defRPr/>
              </a:pPr>
              <a:t>3</a:t>
            </a:fld>
            <a:endParaRPr lang="en-US" dirty="0"/>
          </a:p>
        </p:txBody>
      </p:sp>
    </p:spTree>
    <p:extLst>
      <p:ext uri="{BB962C8B-B14F-4D97-AF65-F5344CB8AC3E}">
        <p14:creationId xmlns:p14="http://schemas.microsoft.com/office/powerpoint/2010/main" val="148028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dirty="0" smtClean="0"/>
              <a:t>H</a:t>
            </a:r>
            <a:r>
              <a:rPr lang="en-US" dirty="0" smtClean="0"/>
              <a:t>ave </a:t>
            </a:r>
            <a:r>
              <a:rPr lang="en-US" dirty="0" smtClean="0"/>
              <a:t>a student read aloud Genesis 1:1</a:t>
            </a:r>
            <a:r>
              <a:rPr lang="en-US" sz="1200" kern="1200" dirty="0" smtClean="0">
                <a:solidFill>
                  <a:schemeClr val="tx1"/>
                </a:solidFill>
                <a:latin typeface="+mn-lt"/>
                <a:ea typeface="+mn-ea"/>
                <a:cs typeface="+mn-cs"/>
              </a:rPr>
              <a:t>–</a:t>
            </a:r>
            <a:r>
              <a:rPr lang="en-US" dirty="0" smtClean="0"/>
              <a:t>2:3 before presenting the points on this slide.</a:t>
            </a:r>
          </a:p>
        </p:txBody>
      </p:sp>
      <p:sp>
        <p:nvSpPr>
          <p:cNvPr id="4" name="Slide Number Placeholder 3"/>
          <p:cNvSpPr>
            <a:spLocks noGrp="1"/>
          </p:cNvSpPr>
          <p:nvPr>
            <p:ph type="sldNum" sz="quarter" idx="5"/>
          </p:nvPr>
        </p:nvSpPr>
        <p:spPr/>
        <p:txBody>
          <a:bodyPr/>
          <a:lstStyle/>
          <a:p>
            <a:pPr>
              <a:defRPr/>
            </a:pPr>
            <a:fld id="{81FD72AD-828F-4DED-A0D1-C1E6F59A7679}" type="slidenum">
              <a:rPr lang="en-US" smtClean="0"/>
              <a:pPr>
                <a:defRPr/>
              </a:pPr>
              <a:t>4</a:t>
            </a:fld>
            <a:endParaRPr lang="en-US" dirty="0"/>
          </a:p>
        </p:txBody>
      </p:sp>
    </p:spTree>
    <p:extLst>
      <p:ext uri="{BB962C8B-B14F-4D97-AF65-F5344CB8AC3E}">
        <p14:creationId xmlns:p14="http://schemas.microsoft.com/office/powerpoint/2010/main" val="6465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A34112CE-B6B7-48D1-A5F5-8F2D08D9286B}" type="slidenum">
              <a:rPr lang="en-US" smtClean="0"/>
              <a:pPr>
                <a:defRPr/>
              </a:pPr>
              <a:t>5</a:t>
            </a:fld>
            <a:endParaRPr lang="en-US" dirty="0"/>
          </a:p>
        </p:txBody>
      </p:sp>
    </p:spTree>
    <p:extLst>
      <p:ext uri="{BB962C8B-B14F-4D97-AF65-F5344CB8AC3E}">
        <p14:creationId xmlns:p14="http://schemas.microsoft.com/office/powerpoint/2010/main" val="47265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baseline="0" dirty="0" smtClean="0"/>
              <a:t>H</a:t>
            </a:r>
            <a:r>
              <a:rPr lang="en-US" dirty="0" smtClean="0"/>
              <a:t>ave </a:t>
            </a:r>
            <a:r>
              <a:rPr lang="en-US" dirty="0" smtClean="0"/>
              <a:t>a student(s) read aloud Genesis 3:1</a:t>
            </a:r>
            <a:r>
              <a:rPr lang="en-US" sz="1200" kern="1200" dirty="0" smtClean="0">
                <a:solidFill>
                  <a:schemeClr val="tx1"/>
                </a:solidFill>
                <a:latin typeface="+mn-lt"/>
                <a:ea typeface="+mn-ea"/>
                <a:cs typeface="+mn-cs"/>
              </a:rPr>
              <a:t>–</a:t>
            </a:r>
            <a:r>
              <a:rPr lang="en-US" dirty="0" smtClean="0"/>
              <a:t>24 before presenting the points on this slide.</a:t>
            </a:r>
          </a:p>
          <a:p>
            <a:endParaRPr lang="en-US" dirty="0" smtClean="0"/>
          </a:p>
        </p:txBody>
      </p:sp>
      <p:sp>
        <p:nvSpPr>
          <p:cNvPr id="4" name="Slide Number Placeholder 3"/>
          <p:cNvSpPr>
            <a:spLocks noGrp="1"/>
          </p:cNvSpPr>
          <p:nvPr>
            <p:ph type="sldNum" sz="quarter" idx="5"/>
          </p:nvPr>
        </p:nvSpPr>
        <p:spPr/>
        <p:txBody>
          <a:bodyPr/>
          <a:lstStyle/>
          <a:p>
            <a:pPr>
              <a:defRPr/>
            </a:pPr>
            <a:fld id="{DDDD860B-A7F2-464E-8D01-0876AF921A5A}" type="slidenum">
              <a:rPr lang="en-US" smtClean="0"/>
              <a:pPr>
                <a:defRPr/>
              </a:pPr>
              <a:t>6</a:t>
            </a:fld>
            <a:endParaRPr lang="en-US" dirty="0"/>
          </a:p>
        </p:txBody>
      </p:sp>
    </p:spTree>
    <p:extLst>
      <p:ext uri="{BB962C8B-B14F-4D97-AF65-F5344CB8AC3E}">
        <p14:creationId xmlns:p14="http://schemas.microsoft.com/office/powerpoint/2010/main" val="12688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Ask </a:t>
            </a:r>
            <a:r>
              <a:rPr lang="en-US" dirty="0" smtClean="0"/>
              <a:t>the students the question, and then have them read </a:t>
            </a:r>
            <a:r>
              <a:rPr lang="en-US" dirty="0" smtClean="0"/>
              <a:t>Genesis,</a:t>
            </a:r>
            <a:r>
              <a:rPr lang="en-US" baseline="0" dirty="0" smtClean="0"/>
              <a:t> </a:t>
            </a:r>
            <a:r>
              <a:rPr lang="en-US" baseline="0" dirty="0" smtClean="0"/>
              <a:t>chapters </a:t>
            </a:r>
            <a:r>
              <a:rPr lang="en-US" dirty="0" smtClean="0"/>
              <a:t>4</a:t>
            </a:r>
            <a:r>
              <a:rPr lang="en-US" sz="1200" kern="1200" dirty="0" smtClean="0">
                <a:solidFill>
                  <a:schemeClr val="tx1"/>
                </a:solidFill>
                <a:latin typeface="+mn-lt"/>
                <a:ea typeface="+mn-ea"/>
                <a:cs typeface="+mn-cs"/>
              </a:rPr>
              <a:t>–</a:t>
            </a:r>
            <a:r>
              <a:rPr lang="en-US" dirty="0" smtClean="0"/>
              <a:t>16. Invite the students to </a:t>
            </a:r>
            <a:r>
              <a:rPr lang="en-US" sz="1200" dirty="0" smtClean="0"/>
              <a:t>see</a:t>
            </a:r>
            <a:r>
              <a:rPr lang="en-US" sz="1200" baseline="0" dirty="0" smtClean="0"/>
              <a:t> that t</a:t>
            </a:r>
            <a:r>
              <a:rPr lang="en-US" sz="1200" dirty="0" smtClean="0"/>
              <a:t>he effects of Original Sin continue </a:t>
            </a:r>
            <a:br>
              <a:rPr lang="en-US" sz="1200" dirty="0" smtClean="0"/>
            </a:br>
            <a:r>
              <a:rPr lang="en-US" sz="1200" dirty="0" smtClean="0"/>
              <a:t>in the story of Cain and Abel.</a:t>
            </a:r>
          </a:p>
          <a:p>
            <a:endParaRPr lang="en-US" sz="1200"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19CD6A1-E4AC-4142-B36C-009EB8D680E1}" type="slidenum">
              <a:rPr lang="en-US" smtClean="0"/>
              <a:pPr>
                <a:defRPr/>
              </a:pPr>
              <a:t>8</a:t>
            </a:fld>
            <a:endParaRPr lang="en-US" dirty="0"/>
          </a:p>
        </p:txBody>
      </p:sp>
    </p:spTree>
    <p:extLst>
      <p:ext uri="{BB962C8B-B14F-4D97-AF65-F5344CB8AC3E}">
        <p14:creationId xmlns:p14="http://schemas.microsoft.com/office/powerpoint/2010/main" val="238774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i="0" dirty="0" smtClean="0"/>
              <a:t>Ask</a:t>
            </a:r>
            <a:r>
              <a:rPr lang="en-US" i="0" baseline="0" dirty="0" smtClean="0"/>
              <a:t> the students the question, and then make sure to cover the following points:</a:t>
            </a:r>
          </a:p>
          <a:p>
            <a:pPr marL="171450" indent="-171450">
              <a:buFont typeface="Arial" panose="020B0604020202020204" pitchFamily="34" charset="0"/>
              <a:buChar char="•"/>
            </a:pPr>
            <a:r>
              <a:rPr lang="en-US" sz="1200" dirty="0" smtClean="0"/>
              <a:t>In the story of Noah and the Flood, human beings fall prey to the sinful and evil ways of the world.</a:t>
            </a:r>
          </a:p>
          <a:p>
            <a:pPr marL="171450" indent="-171450">
              <a:buFont typeface="Arial" panose="020B0604020202020204" pitchFamily="34" charset="0"/>
              <a:buChar char="•"/>
            </a:pPr>
            <a:r>
              <a:rPr lang="en-US" sz="1200" dirty="0" smtClean="0"/>
              <a:t>Following the Flood a rainbow appears as a sign of God’s Covenant with Noah and all living beings. </a:t>
            </a:r>
          </a:p>
          <a:p>
            <a:pPr marL="171450" indent="-171450">
              <a:buFont typeface="Arial" panose="020B0604020202020204" pitchFamily="34" charset="0"/>
              <a:buChar char="•"/>
            </a:pPr>
            <a:r>
              <a:rPr lang="en-US" sz="1200" dirty="0" smtClean="0"/>
              <a:t>The Covenant with Noah foreshadows God’s Covenant with Abraham.</a:t>
            </a:r>
          </a:p>
          <a:p>
            <a:pPr marL="171450" indent="-171450">
              <a:buFont typeface="Arial" panose="020B0604020202020204" pitchFamily="34" charset="0"/>
              <a:buChar char="•"/>
            </a:pPr>
            <a:r>
              <a:rPr lang="en-US" sz="1200" dirty="0" smtClean="0"/>
              <a:t>God chooses Noah to escape the Flood because of his obedience to God’s Law and respect for creation.</a:t>
            </a:r>
          </a:p>
          <a:p>
            <a:endParaRPr lang="en-US" i="0" dirty="0" smtClean="0"/>
          </a:p>
        </p:txBody>
      </p:sp>
      <p:sp>
        <p:nvSpPr>
          <p:cNvPr id="4" name="Slide Number Placeholder 3"/>
          <p:cNvSpPr>
            <a:spLocks noGrp="1"/>
          </p:cNvSpPr>
          <p:nvPr>
            <p:ph type="sldNum" sz="quarter" idx="5"/>
          </p:nvPr>
        </p:nvSpPr>
        <p:spPr/>
        <p:txBody>
          <a:bodyPr/>
          <a:lstStyle/>
          <a:p>
            <a:pPr>
              <a:defRPr/>
            </a:pPr>
            <a:fld id="{5400815A-8C3D-408A-B589-9527A459CF84}" type="slidenum">
              <a:rPr lang="en-US" smtClean="0"/>
              <a:pPr>
                <a:defRPr/>
              </a:pPr>
              <a:t>9</a:t>
            </a:fld>
            <a:endParaRPr lang="en-US" dirty="0"/>
          </a:p>
        </p:txBody>
      </p:sp>
    </p:spTree>
    <p:extLst>
      <p:ext uri="{BB962C8B-B14F-4D97-AF65-F5344CB8AC3E}">
        <p14:creationId xmlns:p14="http://schemas.microsoft.com/office/powerpoint/2010/main" val="197663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dirty="0" smtClean="0"/>
              <a:t>Ask </a:t>
            </a:r>
            <a:r>
              <a:rPr lang="en-US" i="0" dirty="0" smtClean="0"/>
              <a:t>the students</a:t>
            </a:r>
            <a:r>
              <a:rPr lang="en-US" i="0" baseline="0" dirty="0" smtClean="0"/>
              <a:t> the question, and then make sure to cover the following points:</a:t>
            </a:r>
          </a:p>
          <a:p>
            <a:pPr marL="171450" indent="-171450">
              <a:buFont typeface="Arial" panose="020B0604020202020204" pitchFamily="34" charset="0"/>
              <a:buChar char="•"/>
            </a:pPr>
            <a:r>
              <a:rPr lang="en-US" sz="1200" dirty="0" smtClean="0"/>
              <a:t>In the account of the Tower of Babel, power-hungry people of different nations together attempt to build a tower that will reach the heavens.</a:t>
            </a:r>
          </a:p>
          <a:p>
            <a:pPr marL="171450" indent="-171450">
              <a:buFont typeface="Arial" panose="020B0604020202020204" pitchFamily="34" charset="0"/>
              <a:buChar char="•"/>
            </a:pPr>
            <a:r>
              <a:rPr lang="en-US" sz="1200" dirty="0" smtClean="0"/>
              <a:t>Longing to be like God, lured by the hope to be famous, and forgetting about their covenantal relationship with God, the people will not be stopped from building a self-serving tower of greed</a:t>
            </a:r>
            <a:r>
              <a:rPr lang="en-US" sz="1100" dirty="0" smtClean="0"/>
              <a:t>—</a:t>
            </a:r>
            <a:r>
              <a:rPr lang="en-US" sz="1200" dirty="0" smtClean="0"/>
              <a:t>except by the hand of God.</a:t>
            </a:r>
          </a:p>
          <a:p>
            <a:pPr marL="171450" indent="-171450">
              <a:buFont typeface="Arial" panose="020B0604020202020204" pitchFamily="34" charset="0"/>
              <a:buChar char="•"/>
            </a:pPr>
            <a:r>
              <a:rPr lang="en-US" sz="1200" dirty="0" smtClean="0"/>
              <a:t>God stops the people from building the tower by confusing their speech, making it impossible for them to communicate and effectively carry out their plan.</a:t>
            </a:r>
          </a:p>
          <a:p>
            <a:endParaRPr lang="en-US" i="0" dirty="0" smtClean="0"/>
          </a:p>
        </p:txBody>
      </p:sp>
      <p:sp>
        <p:nvSpPr>
          <p:cNvPr id="4" name="Slide Number Placeholder 3"/>
          <p:cNvSpPr>
            <a:spLocks noGrp="1"/>
          </p:cNvSpPr>
          <p:nvPr>
            <p:ph type="sldNum" sz="quarter" idx="5"/>
          </p:nvPr>
        </p:nvSpPr>
        <p:spPr/>
        <p:txBody>
          <a:bodyPr/>
          <a:lstStyle/>
          <a:p>
            <a:pPr>
              <a:defRPr/>
            </a:pPr>
            <a:fld id="{BB4E0CAA-1CD6-4A2E-9771-D43A291021AE}" type="slidenum">
              <a:rPr lang="en-US" smtClean="0"/>
              <a:pPr>
                <a:defRPr/>
              </a:pPr>
              <a:t>10</a:t>
            </a:fld>
            <a:endParaRPr lang="en-US" dirty="0"/>
          </a:p>
        </p:txBody>
      </p:sp>
    </p:spTree>
    <p:extLst>
      <p:ext uri="{BB962C8B-B14F-4D97-AF65-F5344CB8AC3E}">
        <p14:creationId xmlns:p14="http://schemas.microsoft.com/office/powerpoint/2010/main" val="3734104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1AA73-4738-487B-878E-1EDE7D1418D1}"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1CD9E-ADD2-4589-8823-47B6D9A7E5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0"/>
            <a:ext cx="7772400" cy="1470025"/>
          </a:xfrm>
        </p:spPr>
        <p:txBody>
          <a:bodyPr/>
          <a:lstStyle/>
          <a:p>
            <a:r>
              <a:rPr lang="en-US" dirty="0" smtClean="0"/>
              <a:t>Introduction to the </a:t>
            </a:r>
            <a:br>
              <a:rPr lang="en-US" dirty="0" smtClean="0"/>
            </a:br>
            <a:r>
              <a:rPr lang="en-US" dirty="0" smtClean="0"/>
              <a:t>Book of Genesis</a:t>
            </a:r>
            <a:endParaRPr lang="en-US" dirty="0"/>
          </a:p>
        </p:txBody>
      </p:sp>
      <p:sp>
        <p:nvSpPr>
          <p:cNvPr id="4" name="Text Placeholder 3"/>
          <p:cNvSpPr>
            <a:spLocks noGrp="1"/>
          </p:cNvSpPr>
          <p:nvPr>
            <p:ph type="body" sz="quarter" idx="10"/>
          </p:nvPr>
        </p:nvSpPr>
        <p:spPr/>
        <p:txBody>
          <a:bodyPr>
            <a:noAutofit/>
          </a:bodyPr>
          <a:lstStyle/>
          <a:p>
            <a:r>
              <a:rPr lang="en-US" dirty="0" smtClean="0"/>
              <a:t>Document #: TX004704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ur_de_Babel-wikimedia.jpg"/>
          <p:cNvPicPr>
            <a:picLocks noChangeAspect="1"/>
          </p:cNvPicPr>
          <p:nvPr/>
        </p:nvPicPr>
        <p:blipFill>
          <a:blip r:embed="rId3" cstate="print"/>
          <a:srcRect l="5875" t="13429" r="34652"/>
          <a:stretch>
            <a:fillRect/>
          </a:stretch>
        </p:blipFill>
        <p:spPr>
          <a:xfrm>
            <a:off x="4419600" y="1398763"/>
            <a:ext cx="3810000" cy="4654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62" name="Title 1"/>
          <p:cNvSpPr>
            <a:spLocks noGrp="1"/>
          </p:cNvSpPr>
          <p:nvPr>
            <p:ph type="title"/>
          </p:nvPr>
        </p:nvSpPr>
        <p:spPr>
          <a:xfrm>
            <a:off x="1066800" y="990600"/>
            <a:ext cx="8229600" cy="533400"/>
          </a:xfrm>
        </p:spPr>
        <p:txBody>
          <a:bodyPr/>
          <a:lstStyle/>
          <a:p>
            <a:r>
              <a:rPr lang="en-US" dirty="0" smtClean="0"/>
              <a:t>Tower of Babel</a:t>
            </a:r>
          </a:p>
        </p:txBody>
      </p:sp>
      <p:sp>
        <p:nvSpPr>
          <p:cNvPr id="15363" name="Content Placeholder 2"/>
          <p:cNvSpPr>
            <a:spLocks noGrp="1"/>
          </p:cNvSpPr>
          <p:nvPr>
            <p:ph idx="1"/>
          </p:nvPr>
        </p:nvSpPr>
        <p:spPr>
          <a:xfrm>
            <a:off x="762000" y="2103437"/>
            <a:ext cx="3429000" cy="4373563"/>
          </a:xfrm>
        </p:spPr>
        <p:txBody>
          <a:bodyPr>
            <a:normAutofit/>
          </a:bodyPr>
          <a:lstStyle/>
          <a:p>
            <a:pPr>
              <a:buNone/>
            </a:pPr>
            <a:r>
              <a:rPr lang="en-US" dirty="0" smtClean="0"/>
              <a:t>	</a:t>
            </a:r>
            <a:r>
              <a:rPr lang="en-US" sz="2400" dirty="0" smtClean="0"/>
              <a:t>What do you know about the Tower of Babel?</a:t>
            </a:r>
          </a:p>
        </p:txBody>
      </p:sp>
      <p:sp>
        <p:nvSpPr>
          <p:cNvPr id="6" name="Text Box 10"/>
          <p:cNvSpPr txBox="1">
            <a:spLocks noChangeArrowheads="1"/>
          </p:cNvSpPr>
          <p:nvPr/>
        </p:nvSpPr>
        <p:spPr bwMode="auto">
          <a:xfrm>
            <a:off x="4419600" y="60791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524000" y="1189037"/>
            <a:ext cx="6477000" cy="4373563"/>
          </a:xfrm>
          <a:effectLst/>
        </p:spPr>
        <p:txBody>
          <a:bodyPr>
            <a:normAutofit/>
          </a:bodyPr>
          <a:lstStyle/>
          <a:p>
            <a:pPr marL="0" indent="0" algn="ctr">
              <a:buNone/>
            </a:pP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do you feel are the most important things to remember from </a:t>
            </a:r>
            <a:b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this presentation?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1143000"/>
            <a:ext cx="8229600" cy="533400"/>
          </a:xfrm>
        </p:spPr>
        <p:txBody>
          <a:bodyPr/>
          <a:lstStyle/>
          <a:p>
            <a:pPr algn="ctr"/>
            <a:r>
              <a:rPr lang="en-US" smtClean="0"/>
              <a:t>Important Teachings</a:t>
            </a:r>
          </a:p>
        </p:txBody>
      </p:sp>
      <p:sp>
        <p:nvSpPr>
          <p:cNvPr id="17411" name="Content Placeholder 2"/>
          <p:cNvSpPr>
            <a:spLocks noGrp="1"/>
          </p:cNvSpPr>
          <p:nvPr>
            <p:ph idx="1"/>
          </p:nvPr>
        </p:nvSpPr>
        <p:spPr>
          <a:xfrm>
            <a:off x="1447800" y="2103437"/>
            <a:ext cx="6477000" cy="4373563"/>
          </a:xfrm>
        </p:spPr>
        <p:txBody>
          <a:bodyPr>
            <a:normAutofit/>
          </a:bodyPr>
          <a:lstStyle/>
          <a:p>
            <a:r>
              <a:rPr lang="en-US" dirty="0" smtClean="0"/>
              <a:t>God created the earth and humanity as good.</a:t>
            </a:r>
          </a:p>
          <a:p>
            <a:r>
              <a:rPr lang="en-US" dirty="0" smtClean="0"/>
              <a:t>The history of our interaction with God began with God’s initiative in the Creation.</a:t>
            </a:r>
          </a:p>
          <a:p>
            <a:r>
              <a:rPr lang="en-US" dirty="0" smtClean="0"/>
              <a:t>Disobedience caused Original Sin, leading to humanity’s Fall.</a:t>
            </a:r>
          </a:p>
          <a:p>
            <a:r>
              <a:rPr lang="en-US" dirty="0" smtClean="0"/>
              <a:t>Disrespect for humanity and life is disrespect for God, the Creator, as shown in the story of Cain and Abel.</a:t>
            </a:r>
          </a:p>
          <a:p>
            <a:r>
              <a:rPr lang="en-US" dirty="0" smtClean="0"/>
              <a:t>God respects those who respect his creation and law (rules), as shown in the story of Noah.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143000"/>
            <a:ext cx="8229600" cy="533400"/>
          </a:xfrm>
        </p:spPr>
        <p:txBody>
          <a:bodyPr/>
          <a:lstStyle/>
          <a:p>
            <a:pPr algn="ctr"/>
            <a:r>
              <a:rPr lang="en-US" dirty="0" smtClean="0"/>
              <a:t>Important </a:t>
            </a:r>
            <a:r>
              <a:rPr lang="en-US" dirty="0" smtClean="0"/>
              <a:t>Teachings </a:t>
            </a:r>
            <a:r>
              <a:rPr lang="en-US" sz="1800" dirty="0" smtClean="0"/>
              <a:t>(cont’d.)</a:t>
            </a:r>
            <a:endParaRPr lang="en-US" sz="1800" dirty="0" smtClean="0"/>
          </a:p>
        </p:txBody>
      </p:sp>
      <p:sp>
        <p:nvSpPr>
          <p:cNvPr id="18435" name="Content Placeholder 2"/>
          <p:cNvSpPr>
            <a:spLocks noGrp="1"/>
          </p:cNvSpPr>
          <p:nvPr>
            <p:ph idx="1"/>
          </p:nvPr>
        </p:nvSpPr>
        <p:spPr>
          <a:xfrm>
            <a:off x="1371600" y="2133600"/>
            <a:ext cx="6477000" cy="4373563"/>
          </a:xfrm>
        </p:spPr>
        <p:txBody>
          <a:bodyPr>
            <a:normAutofit/>
          </a:bodyPr>
          <a:lstStyle/>
          <a:p>
            <a:r>
              <a:rPr lang="en-US" dirty="0" smtClean="0"/>
              <a:t>God desires to be in relationship with humanity, as shown by the stories of Adam and Eve and Noah.</a:t>
            </a:r>
          </a:p>
          <a:p>
            <a:r>
              <a:rPr lang="en-US" dirty="0" smtClean="0"/>
              <a:t>These stories are the opening moments of salvation history and the reason for it.</a:t>
            </a:r>
          </a:p>
          <a:p>
            <a:r>
              <a:rPr lang="en-US" dirty="0" smtClean="0"/>
              <a:t>God did not abandon humanity at the Fall. Instead, salvation history began at this point to help humanity return to a committed relationship with God.</a:t>
            </a:r>
          </a:p>
          <a:p>
            <a:r>
              <a:rPr lang="en-US" dirty="0" smtClean="0"/>
              <a:t>Salvation history records humanity’s relationship with God through a series of promises, or covenants, in which both God and humanity have responsibilities.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Overview of Genesis</a:t>
            </a:r>
          </a:p>
        </p:txBody>
      </p:sp>
      <p:sp>
        <p:nvSpPr>
          <p:cNvPr id="3075" name="Content Placeholder 2"/>
          <p:cNvSpPr>
            <a:spLocks noGrp="1"/>
          </p:cNvSpPr>
          <p:nvPr>
            <p:ph idx="1"/>
          </p:nvPr>
        </p:nvSpPr>
        <p:spPr>
          <a:xfrm>
            <a:off x="914400" y="2209800"/>
            <a:ext cx="4359142" cy="4724400"/>
          </a:xfrm>
        </p:spPr>
        <p:txBody>
          <a:bodyPr/>
          <a:lstStyle/>
          <a:p>
            <a:pPr eaLnBrk="1" hangingPunct="1"/>
            <a:r>
              <a:rPr lang="en-US" sz="2400" dirty="0" smtClean="0"/>
              <a:t>Genesis is not intended to be read as a detailed, chronological account of history.</a:t>
            </a:r>
          </a:p>
          <a:p>
            <a:pPr eaLnBrk="1" hangingPunct="1"/>
            <a:r>
              <a:rPr lang="en-US" sz="2400" dirty="0" smtClean="0"/>
              <a:t>Genesis is an account steeped in truth and meaning.</a:t>
            </a:r>
          </a:p>
          <a:p>
            <a:pPr eaLnBrk="1" hangingPunct="1">
              <a:buFont typeface="Arial" charset="0"/>
              <a:buNone/>
            </a:pPr>
            <a:endParaRPr lang="en-US" dirty="0" smtClean="0"/>
          </a:p>
        </p:txBody>
      </p:sp>
      <p:pic>
        <p:nvPicPr>
          <p:cNvPr id="6" name="Picture 5" descr="Genesis CYB.jpg"/>
          <p:cNvPicPr>
            <a:picLocks noChangeAspect="1"/>
          </p:cNvPicPr>
          <p:nvPr/>
        </p:nvPicPr>
        <p:blipFill>
          <a:blip r:embed="rId3" cstate="print"/>
          <a:stretch>
            <a:fillRect/>
          </a:stretch>
        </p:blipFill>
        <p:spPr>
          <a:xfrm>
            <a:off x="5513306" y="1888123"/>
            <a:ext cx="2716294" cy="3810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5576053" y="5698123"/>
            <a:ext cx="25908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 Saint Mary’s Press, artwork by Vicki Shuck</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66800" y="1066800"/>
            <a:ext cx="8229600" cy="533400"/>
          </a:xfrm>
        </p:spPr>
        <p:txBody>
          <a:bodyPr/>
          <a:lstStyle/>
          <a:p>
            <a:pPr eaLnBrk="1" hangingPunct="1"/>
            <a:r>
              <a:rPr lang="en-US" dirty="0" smtClean="0"/>
              <a:t>Overview of Genesis</a:t>
            </a:r>
          </a:p>
        </p:txBody>
      </p:sp>
      <p:sp>
        <p:nvSpPr>
          <p:cNvPr id="4099" name="Content Placeholder 2"/>
          <p:cNvSpPr>
            <a:spLocks noGrp="1"/>
          </p:cNvSpPr>
          <p:nvPr>
            <p:ph idx="1"/>
          </p:nvPr>
        </p:nvSpPr>
        <p:spPr>
          <a:xfrm>
            <a:off x="990600" y="1951037"/>
            <a:ext cx="4267200" cy="4373563"/>
          </a:xfrm>
        </p:spPr>
        <p:txBody>
          <a:bodyPr/>
          <a:lstStyle/>
          <a:p>
            <a:pPr marL="0" indent="0" eaLnBrk="1" hangingPunct="1">
              <a:buNone/>
            </a:pPr>
            <a:r>
              <a:rPr lang="en-US" dirty="0" smtClean="0"/>
              <a:t>Genesis, along with the other four books of the Pentateuch,</a:t>
            </a:r>
          </a:p>
          <a:p>
            <a:pPr lvl="1" eaLnBrk="1" hangingPunct="1">
              <a:buFont typeface="Arial" panose="020B0604020202020204" pitchFamily="34" charset="0"/>
              <a:buChar char="•"/>
            </a:pPr>
            <a:r>
              <a:rPr lang="en-US" dirty="0" smtClean="0"/>
              <a:t>illustrate God as the source of all creation</a:t>
            </a:r>
          </a:p>
          <a:p>
            <a:pPr lvl="1" eaLnBrk="1" hangingPunct="1">
              <a:buFont typeface="Arial" panose="020B0604020202020204" pitchFamily="34" charset="0"/>
              <a:buChar char="•"/>
            </a:pPr>
            <a:r>
              <a:rPr lang="en-US" dirty="0" smtClean="0"/>
              <a:t>explain the role of humans in the origin of sin and its many devastating effects</a:t>
            </a:r>
          </a:p>
          <a:p>
            <a:pPr lvl="1" eaLnBrk="1" hangingPunct="1">
              <a:buFont typeface="Arial" panose="020B0604020202020204" pitchFamily="34" charset="0"/>
              <a:buChar char="•"/>
            </a:pPr>
            <a:r>
              <a:rPr lang="en-US" dirty="0" smtClean="0"/>
              <a:t>show God’s desire to be in communion with people</a:t>
            </a:r>
          </a:p>
          <a:p>
            <a:pPr lvl="1" eaLnBrk="1" hangingPunct="1">
              <a:buFont typeface="Arial" panose="020B0604020202020204" pitchFamily="34" charset="0"/>
              <a:buChar char="•"/>
            </a:pPr>
            <a:r>
              <a:rPr lang="en-US" dirty="0" smtClean="0"/>
              <a:t>emphasizes the lasting effect of the Covenant God formed with Abraham</a:t>
            </a:r>
          </a:p>
        </p:txBody>
      </p:sp>
      <p:pic>
        <p:nvPicPr>
          <p:cNvPr id="4" name="Picture 3" descr="creation-wikimedia.jpg"/>
          <p:cNvPicPr>
            <a:picLocks noChangeAspect="1"/>
          </p:cNvPicPr>
          <p:nvPr/>
        </p:nvPicPr>
        <p:blipFill>
          <a:blip r:embed="rId3" cstate="print"/>
          <a:stretch>
            <a:fillRect/>
          </a:stretch>
        </p:blipFill>
        <p:spPr>
          <a:xfrm>
            <a:off x="5943600" y="697001"/>
            <a:ext cx="1889760" cy="5459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Box 10"/>
          <p:cNvSpPr txBox="1">
            <a:spLocks noChangeArrowheads="1"/>
          </p:cNvSpPr>
          <p:nvPr/>
        </p:nvSpPr>
        <p:spPr bwMode="auto">
          <a:xfrm>
            <a:off x="6174965" y="6156308"/>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03514" y="825216"/>
            <a:ext cx="8229600" cy="533400"/>
          </a:xfrm>
        </p:spPr>
        <p:txBody>
          <a:bodyPr/>
          <a:lstStyle/>
          <a:p>
            <a:pPr eaLnBrk="1" hangingPunct="1"/>
            <a:r>
              <a:rPr lang="en-US" dirty="0" smtClean="0"/>
              <a:t>Creation</a:t>
            </a:r>
          </a:p>
        </p:txBody>
      </p:sp>
      <p:sp>
        <p:nvSpPr>
          <p:cNvPr id="5123" name="Content Placeholder 2"/>
          <p:cNvSpPr>
            <a:spLocks noGrp="1"/>
          </p:cNvSpPr>
          <p:nvPr>
            <p:ph idx="1"/>
          </p:nvPr>
        </p:nvSpPr>
        <p:spPr>
          <a:xfrm>
            <a:off x="903514" y="1447800"/>
            <a:ext cx="6030686" cy="4373563"/>
          </a:xfrm>
        </p:spPr>
        <p:txBody>
          <a:bodyPr>
            <a:normAutofit/>
          </a:bodyPr>
          <a:lstStyle/>
          <a:p>
            <a:pPr eaLnBrk="1" hangingPunct="1"/>
            <a:r>
              <a:rPr lang="en-US" sz="2400" dirty="0" smtClean="0"/>
              <a:t>The glory of God lies within each of his creations.</a:t>
            </a:r>
          </a:p>
          <a:p>
            <a:pPr eaLnBrk="1" hangingPunct="1"/>
            <a:r>
              <a:rPr lang="en-US" sz="2400" dirty="0" smtClean="0"/>
              <a:t>Sometimes God’s glory is visible and at other times it is invisible.</a:t>
            </a:r>
          </a:p>
          <a:p>
            <a:r>
              <a:rPr lang="en-US" sz="2400" dirty="0" smtClean="0"/>
              <a:t>All </a:t>
            </a:r>
            <a:r>
              <a:rPr lang="en-US" sz="2400" dirty="0"/>
              <a:t>creation bears the mark </a:t>
            </a:r>
            <a:br>
              <a:rPr lang="en-US" sz="2400" dirty="0"/>
            </a:br>
            <a:r>
              <a:rPr lang="en-US" sz="2400" dirty="0"/>
              <a:t>of God. </a:t>
            </a:r>
            <a:endParaRPr lang="en-US" sz="2400" dirty="0" smtClean="0"/>
          </a:p>
          <a:p>
            <a:r>
              <a:rPr lang="en-US" sz="2400" dirty="0" smtClean="0"/>
              <a:t>All </a:t>
            </a:r>
            <a:r>
              <a:rPr lang="en-US" sz="2400" dirty="0"/>
              <a:t>creation is the good work </a:t>
            </a:r>
            <a:r>
              <a:rPr lang="en-US" sz="2400" dirty="0" smtClean="0"/>
              <a:t/>
            </a:r>
            <a:br>
              <a:rPr lang="en-US" sz="2400" dirty="0" smtClean="0"/>
            </a:br>
            <a:r>
              <a:rPr lang="en-US" sz="2400" dirty="0" smtClean="0"/>
              <a:t>of </a:t>
            </a:r>
            <a:r>
              <a:rPr lang="en-US" sz="2400" dirty="0"/>
              <a:t>God. When people </a:t>
            </a:r>
            <a:r>
              <a:rPr lang="en-US" sz="2400" dirty="0" smtClean="0"/>
              <a:t/>
            </a:r>
            <a:br>
              <a:rPr lang="en-US" sz="2400" dirty="0" smtClean="0"/>
            </a:br>
            <a:r>
              <a:rPr lang="en-US" sz="2400" dirty="0" smtClean="0"/>
              <a:t>disrespect </a:t>
            </a:r>
            <a:r>
              <a:rPr lang="en-US" sz="2400" dirty="0"/>
              <a:t>God’s creation, </a:t>
            </a:r>
            <a:r>
              <a:rPr lang="en-US" sz="2400" dirty="0" smtClean="0"/>
              <a:t/>
            </a:r>
            <a:br>
              <a:rPr lang="en-US" sz="2400" dirty="0" smtClean="0"/>
            </a:br>
            <a:r>
              <a:rPr lang="en-US" sz="2400" dirty="0" smtClean="0"/>
              <a:t>they </a:t>
            </a:r>
            <a:r>
              <a:rPr lang="en-US" sz="2400" dirty="0"/>
              <a:t>also disrespect God.</a:t>
            </a:r>
          </a:p>
          <a:p>
            <a:pPr eaLnBrk="1" hangingPunct="1"/>
            <a:endParaRPr lang="en-US" sz="2400" dirty="0" smtClean="0"/>
          </a:p>
        </p:txBody>
      </p:sp>
      <p:pic>
        <p:nvPicPr>
          <p:cNvPr id="4" name="Picture 3" descr="sunrise-wikimedia.jpg"/>
          <p:cNvPicPr>
            <a:picLocks noChangeAspect="1"/>
          </p:cNvPicPr>
          <p:nvPr/>
        </p:nvPicPr>
        <p:blipFill>
          <a:blip r:embed="rId3" cstate="print"/>
          <a:stretch>
            <a:fillRect/>
          </a:stretch>
        </p:blipFill>
        <p:spPr>
          <a:xfrm rot="639775">
            <a:off x="5500371" y="3443156"/>
            <a:ext cx="3315128" cy="2212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10"/>
          <p:cNvSpPr txBox="1">
            <a:spLocks noChangeArrowheads="1"/>
          </p:cNvSpPr>
          <p:nvPr/>
        </p:nvSpPr>
        <p:spPr bwMode="auto">
          <a:xfrm rot="239023">
            <a:off x="8036684" y="5903024"/>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906463"/>
            <a:ext cx="8229600" cy="533400"/>
          </a:xfrm>
        </p:spPr>
        <p:txBody>
          <a:bodyPr/>
          <a:lstStyle/>
          <a:p>
            <a:pPr algn="ctr"/>
            <a:r>
              <a:rPr lang="en-US" dirty="0" smtClean="0"/>
              <a:t>God’s Desire for Humanity</a:t>
            </a:r>
          </a:p>
        </p:txBody>
      </p:sp>
      <p:sp>
        <p:nvSpPr>
          <p:cNvPr id="8195" name="Content Placeholder 2"/>
          <p:cNvSpPr>
            <a:spLocks noGrp="1"/>
          </p:cNvSpPr>
          <p:nvPr>
            <p:ph idx="1"/>
          </p:nvPr>
        </p:nvSpPr>
        <p:spPr>
          <a:xfrm>
            <a:off x="1295400" y="1722437"/>
            <a:ext cx="6781800" cy="4373563"/>
          </a:xfrm>
        </p:spPr>
        <p:txBody>
          <a:bodyPr/>
          <a:lstStyle/>
          <a:p>
            <a:r>
              <a:rPr lang="en-US" dirty="0" smtClean="0"/>
              <a:t>The Creation stories </a:t>
            </a:r>
            <a:r>
              <a:rPr lang="en-US" dirty="0"/>
              <a:t>show us </a:t>
            </a:r>
            <a:r>
              <a:rPr lang="en-US" dirty="0" smtClean="0"/>
              <a:t>that God wanted </a:t>
            </a:r>
            <a:r>
              <a:rPr lang="en-US" dirty="0"/>
              <a:t>us to be close to him and live in paradise, but did not want to force our choice.</a:t>
            </a:r>
          </a:p>
          <a:p>
            <a:r>
              <a:rPr lang="en-US" dirty="0" smtClean="0"/>
              <a:t>The Creation stories teach us that free will is essential to being human.</a:t>
            </a:r>
          </a:p>
          <a:p>
            <a:endParaRPr lang="en-US" dirty="0" smtClean="0"/>
          </a:p>
        </p:txBody>
      </p:sp>
      <p:pic>
        <p:nvPicPr>
          <p:cNvPr id="4" name="Picture 3" descr="adameve-wikimedia.jpg"/>
          <p:cNvPicPr>
            <a:picLocks noChangeAspect="1"/>
          </p:cNvPicPr>
          <p:nvPr/>
        </p:nvPicPr>
        <p:blipFill>
          <a:blip r:embed="rId3" cstate="print"/>
          <a:stretch>
            <a:fillRect/>
          </a:stretch>
        </p:blipFill>
        <p:spPr>
          <a:xfrm>
            <a:off x="2743200" y="3716923"/>
            <a:ext cx="3844325" cy="2667000"/>
          </a:xfrm>
          <a:prstGeom prst="rect">
            <a:avLst/>
          </a:prstGeom>
          <a:ln>
            <a:noFill/>
          </a:ln>
          <a:effectLst>
            <a:outerShdw blurRad="190500" algn="tl" rotWithShape="0">
              <a:srgbClr val="000000">
                <a:alpha val="70000"/>
              </a:srgbClr>
            </a:outerShdw>
          </a:effectLst>
        </p:spPr>
      </p:pic>
      <p:sp>
        <p:nvSpPr>
          <p:cNvPr id="5" name="Text Box 10"/>
          <p:cNvSpPr txBox="1">
            <a:spLocks noChangeArrowheads="1"/>
          </p:cNvSpPr>
          <p:nvPr/>
        </p:nvSpPr>
        <p:spPr bwMode="auto">
          <a:xfrm>
            <a:off x="2743200" y="63077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990600"/>
            <a:ext cx="4953000" cy="533400"/>
          </a:xfrm>
        </p:spPr>
        <p:txBody>
          <a:bodyPr/>
          <a:lstStyle/>
          <a:p>
            <a:r>
              <a:rPr lang="en-US" dirty="0" smtClean="0"/>
              <a:t>The Fall of Humanity</a:t>
            </a:r>
          </a:p>
        </p:txBody>
      </p:sp>
      <p:sp>
        <p:nvSpPr>
          <p:cNvPr id="9219" name="Content Placeholder 2"/>
          <p:cNvSpPr>
            <a:spLocks noGrp="1"/>
          </p:cNvSpPr>
          <p:nvPr>
            <p:ph idx="1"/>
          </p:nvPr>
        </p:nvSpPr>
        <p:spPr>
          <a:xfrm>
            <a:off x="762000" y="1874837"/>
            <a:ext cx="4343400" cy="4373563"/>
          </a:xfrm>
        </p:spPr>
        <p:txBody>
          <a:bodyPr>
            <a:normAutofit/>
          </a:bodyPr>
          <a:lstStyle/>
          <a:p>
            <a:r>
              <a:rPr lang="en-US" dirty="0" smtClean="0"/>
              <a:t>Adam and Eve’s disobedience to God’s one rule disrespected their Creator and showed a desire to be equal to him</a:t>
            </a:r>
            <a:r>
              <a:rPr lang="en-US" dirty="0"/>
              <a:t>. </a:t>
            </a:r>
            <a:endParaRPr lang="en-US" dirty="0" smtClean="0"/>
          </a:p>
          <a:p>
            <a:r>
              <a:rPr lang="en-US" dirty="0"/>
              <a:t>Sin is any deliberate offense, in thought, word, or deed, against the will of God.</a:t>
            </a:r>
          </a:p>
          <a:p>
            <a:r>
              <a:rPr lang="en-US" dirty="0" smtClean="0"/>
              <a:t>We </a:t>
            </a:r>
            <a:r>
              <a:rPr lang="en-US" dirty="0"/>
              <a:t>a</a:t>
            </a:r>
            <a:r>
              <a:rPr lang="en-US" dirty="0" smtClean="0"/>
              <a:t>re </a:t>
            </a:r>
            <a:r>
              <a:rPr lang="en-US" dirty="0"/>
              <a:t>created to live according to God’s laws. In other words, we are created to be in right relationship with God and others</a:t>
            </a:r>
            <a:r>
              <a:rPr lang="en-US" dirty="0" smtClean="0"/>
              <a:t>.</a:t>
            </a:r>
          </a:p>
          <a:p>
            <a:pPr marL="0" indent="0">
              <a:buNone/>
            </a:pPr>
            <a:endParaRPr lang="en-US" dirty="0"/>
          </a:p>
          <a:p>
            <a:endParaRPr lang="en-US"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3503"/>
          <a:stretch/>
        </p:blipFill>
        <p:spPr>
          <a:xfrm rot="468979">
            <a:off x="5519575" y="2694302"/>
            <a:ext cx="314771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10"/>
          <p:cNvSpPr txBox="1">
            <a:spLocks noChangeArrowheads="1"/>
          </p:cNvSpPr>
          <p:nvPr/>
        </p:nvSpPr>
        <p:spPr bwMode="auto">
          <a:xfrm rot="443997">
            <a:off x="5309404" y="5309373"/>
            <a:ext cx="1314569"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a:solidFill>
                  <a:schemeClr val="bg1">
                    <a:lumMod val="50000"/>
                  </a:schemeClr>
                </a:solidFill>
              </a:rPr>
              <a:t>© Teri </a:t>
            </a:r>
            <a:r>
              <a:rPr lang="en-US" sz="500" dirty="0" err="1">
                <a:solidFill>
                  <a:schemeClr val="bg1">
                    <a:lumMod val="50000"/>
                  </a:schemeClr>
                </a:solidFill>
              </a:rPr>
              <a:t>Virbickis</a:t>
            </a:r>
            <a:r>
              <a:rPr lang="en-US" sz="500" dirty="0">
                <a:solidFill>
                  <a:schemeClr val="bg1">
                    <a:lumMod val="50000"/>
                  </a:schemeClr>
                </a:solidFill>
              </a:rPr>
              <a:t> / Shutterstock.com</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066800"/>
            <a:ext cx="8229600" cy="533400"/>
          </a:xfrm>
        </p:spPr>
        <p:txBody>
          <a:bodyPr/>
          <a:lstStyle/>
          <a:p>
            <a:pPr algn="ctr"/>
            <a:r>
              <a:rPr lang="en-US" dirty="0" smtClean="0"/>
              <a:t>The Fall of Humanity</a:t>
            </a:r>
          </a:p>
        </p:txBody>
      </p:sp>
      <p:sp>
        <p:nvSpPr>
          <p:cNvPr id="11267" name="Content Placeholder 2"/>
          <p:cNvSpPr>
            <a:spLocks noGrp="1"/>
          </p:cNvSpPr>
          <p:nvPr>
            <p:ph idx="1"/>
          </p:nvPr>
        </p:nvSpPr>
        <p:spPr>
          <a:xfrm>
            <a:off x="1143000" y="1951037"/>
            <a:ext cx="6477000" cy="4373563"/>
          </a:xfrm>
        </p:spPr>
        <p:txBody>
          <a:bodyPr>
            <a:normAutofit/>
          </a:bodyPr>
          <a:lstStyle/>
          <a:p>
            <a:r>
              <a:rPr lang="en-US" dirty="0" smtClean="0"/>
              <a:t>The choice to give in to the devil’s temptation and disobey God marks the first sin in salvation history. Adam and Eve’s sin is called Original Sin and is often referred to as “the Fall.”</a:t>
            </a:r>
          </a:p>
          <a:p>
            <a:r>
              <a:rPr lang="en-US" dirty="0" smtClean="0"/>
              <a:t>The term Original Sin has two meanings:</a:t>
            </a:r>
          </a:p>
          <a:p>
            <a:pPr lvl="1"/>
            <a:r>
              <a:rPr lang="en-US" dirty="0" smtClean="0"/>
              <a:t>The sin of the first human beings who disobeyed God’s command by choosing to follow their own will, causing them to lose their original holiness and become subject to death</a:t>
            </a:r>
          </a:p>
          <a:p>
            <a:pPr lvl="1"/>
            <a:r>
              <a:rPr lang="en-US" dirty="0" smtClean="0"/>
              <a:t>The fallen state of human nature that affects every person born into the world</a:t>
            </a:r>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Cain and Abel</a:t>
            </a:r>
          </a:p>
        </p:txBody>
      </p:sp>
      <p:sp>
        <p:nvSpPr>
          <p:cNvPr id="13315" name="Content Placeholder 2"/>
          <p:cNvSpPr>
            <a:spLocks noGrp="1"/>
          </p:cNvSpPr>
          <p:nvPr>
            <p:ph idx="1"/>
          </p:nvPr>
        </p:nvSpPr>
        <p:spPr>
          <a:xfrm>
            <a:off x="609600" y="2133600"/>
            <a:ext cx="2667000" cy="5105400"/>
          </a:xfrm>
        </p:spPr>
        <p:txBody>
          <a:bodyPr>
            <a:normAutofit/>
          </a:bodyPr>
          <a:lstStyle/>
          <a:p>
            <a:pPr>
              <a:buNone/>
            </a:pPr>
            <a:r>
              <a:rPr lang="en-US" dirty="0" smtClean="0"/>
              <a:t>	</a:t>
            </a:r>
            <a:r>
              <a:rPr lang="en-US" sz="2400" dirty="0" smtClean="0"/>
              <a:t>What do you know about Cain and Abel?</a:t>
            </a:r>
          </a:p>
        </p:txBody>
      </p:sp>
      <p:pic>
        <p:nvPicPr>
          <p:cNvPr id="5" name="Picture 4" descr="cainandabel-wikimedia.jpg"/>
          <p:cNvPicPr>
            <a:picLocks noChangeAspect="1"/>
          </p:cNvPicPr>
          <p:nvPr/>
        </p:nvPicPr>
        <p:blipFill>
          <a:blip r:embed="rId3" cstate="print"/>
          <a:stretch>
            <a:fillRect/>
          </a:stretch>
        </p:blipFill>
        <p:spPr>
          <a:xfrm>
            <a:off x="4038600" y="1143000"/>
            <a:ext cx="3657600" cy="49188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 Box 10"/>
          <p:cNvSpPr txBox="1">
            <a:spLocks noChangeArrowheads="1"/>
          </p:cNvSpPr>
          <p:nvPr/>
        </p:nvSpPr>
        <p:spPr bwMode="auto">
          <a:xfrm>
            <a:off x="4038600" y="6099941"/>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830263"/>
            <a:ext cx="8229600" cy="533400"/>
          </a:xfrm>
        </p:spPr>
        <p:txBody>
          <a:bodyPr/>
          <a:lstStyle/>
          <a:p>
            <a:pPr algn="ctr"/>
            <a:r>
              <a:rPr lang="en-US" dirty="0" smtClean="0"/>
              <a:t>The Flood</a:t>
            </a:r>
          </a:p>
        </p:txBody>
      </p:sp>
      <p:sp>
        <p:nvSpPr>
          <p:cNvPr id="14339" name="Content Placeholder 2"/>
          <p:cNvSpPr>
            <a:spLocks noGrp="1"/>
          </p:cNvSpPr>
          <p:nvPr>
            <p:ph idx="1"/>
          </p:nvPr>
        </p:nvSpPr>
        <p:spPr>
          <a:xfrm>
            <a:off x="914400" y="1722437"/>
            <a:ext cx="7620000" cy="4373563"/>
          </a:xfrm>
        </p:spPr>
        <p:txBody>
          <a:bodyPr>
            <a:normAutofit/>
          </a:bodyPr>
          <a:lstStyle/>
          <a:p>
            <a:pPr algn="ctr">
              <a:buNone/>
            </a:pPr>
            <a:r>
              <a:rPr lang="en-US" sz="2400" dirty="0" smtClean="0"/>
              <a:t>What do you know about Noah and the Flood?</a:t>
            </a:r>
          </a:p>
        </p:txBody>
      </p:sp>
      <p:pic>
        <p:nvPicPr>
          <p:cNvPr id="5" name="Picture 4" descr="Noah's_Ark-wikimedia.png"/>
          <p:cNvPicPr>
            <a:picLocks noChangeAspect="1"/>
          </p:cNvPicPr>
          <p:nvPr/>
        </p:nvPicPr>
        <p:blipFill>
          <a:blip r:embed="rId3" cstate="print"/>
          <a:stretch>
            <a:fillRect/>
          </a:stretch>
        </p:blipFill>
        <p:spPr>
          <a:xfrm>
            <a:off x="1241809" y="2649538"/>
            <a:ext cx="6921206" cy="3128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 Box 10"/>
          <p:cNvSpPr txBox="1">
            <a:spLocks noChangeArrowheads="1"/>
          </p:cNvSpPr>
          <p:nvPr/>
        </p:nvSpPr>
        <p:spPr bwMode="auto">
          <a:xfrm>
            <a:off x="1229109" y="58505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TotalTime>
  <Words>933</Words>
  <Application>Microsoft Office PowerPoint</Application>
  <PresentationFormat>On-screen Show (4:3)</PresentationFormat>
  <Paragraphs>79</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LIC Presentation template</vt:lpstr>
      <vt:lpstr>Introduction to the  Book of Genesis</vt:lpstr>
      <vt:lpstr>Overview of Genesis</vt:lpstr>
      <vt:lpstr>Overview of Genesis</vt:lpstr>
      <vt:lpstr>Creation</vt:lpstr>
      <vt:lpstr>God’s Desire for Humanity</vt:lpstr>
      <vt:lpstr>The Fall of Humanity</vt:lpstr>
      <vt:lpstr>The Fall of Humanity</vt:lpstr>
      <vt:lpstr>Cain and Abel</vt:lpstr>
      <vt:lpstr>The Flood</vt:lpstr>
      <vt:lpstr>Tower of Babel</vt:lpstr>
      <vt:lpstr>PowerPoint Presentation</vt:lpstr>
      <vt:lpstr>Important Teachings</vt:lpstr>
      <vt:lpstr>Important Teachings (cont’d.)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3C</dc:title>
  <dc:creator>Valued Acer Customer</dc:creator>
  <cp:lastModifiedBy>Brooke Saron</cp:lastModifiedBy>
  <cp:revision>155</cp:revision>
  <dcterms:created xsi:type="dcterms:W3CDTF">2009-07-25T19:14:32Z</dcterms:created>
  <dcterms:modified xsi:type="dcterms:W3CDTF">2015-04-02T18:05:46Z</dcterms:modified>
</cp:coreProperties>
</file>