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58" r:id="rId3"/>
    <p:sldId id="336" r:id="rId4"/>
    <p:sldId id="359" r:id="rId5"/>
    <p:sldId id="360" r:id="rId6"/>
    <p:sldId id="361" r:id="rId7"/>
    <p:sldId id="364" r:id="rId8"/>
    <p:sldId id="363" r:id="rId9"/>
    <p:sldId id="3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or review the key points in chapter 9 of the student handbook.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0689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a student to summarize the one existing story about Jesus’ youth, when Mary and Joseph discovered him in the Temple, described on pages 93–94 of the student handbook.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406510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if anyone recalls what happened to Jesus in the desert. Help the students to understand that being without sin didn’t mean that Jesus wasn’t tempted to sin.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2999382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aloud the prophecy referred to on page 94 of the student handbook, Luke 4:16–21, when Jesus reads from Isaiah in the synagogue.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408340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these statements reflect the understanding of the Jews at the time of Jesus.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3324247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Jesus built on Scripture and religious laws, but makes their true meaning clear to his followers.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386494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 Jesus lived out the Kingdom in his actions. Ask the students what it means to say “walk the talk.” Lead a discussion about the students’ experience of people who live this maxim.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2917363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miracles are also signs of the Kingdom because they show the extent of God’s rule.</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219038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Call the students’ attention to the statement on page 103 of the student handbook, “The Church can only claim to be made up of sinful but redeemed (saved) people, relying on the power of the Holy Spirit to be a sign of the Reign of God in the world.” Ask the students how they see the Church doing this.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600598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Jesus’ Message and Mission</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2286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TX003140</a:t>
            </a:r>
            <a:endParaRPr lang="en-US" dirty="0" smtClean="0"/>
          </a:p>
        </p:txBody>
      </p:sp>
      <p:sp>
        <p:nvSpPr>
          <p:cNvPr id="5" name="Rectangle 4"/>
          <p:cNvSpPr/>
          <p:nvPr/>
        </p:nvSpPr>
        <p:spPr>
          <a:xfrm>
            <a:off x="4057984" y="4572000"/>
            <a:ext cx="119776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9</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3158677" y="1409700"/>
            <a:ext cx="3927923" cy="876300"/>
          </a:xfrm>
          <a:prstGeom prst="rect">
            <a:avLst/>
          </a:prstGeom>
        </p:spPr>
        <p:txBody>
          <a:bodyPr>
            <a:noAutofit/>
          </a:bodyPr>
          <a:lstStyle/>
          <a:p>
            <a:pPr algn="ctr"/>
            <a:r>
              <a:rPr lang="en-US" sz="2400" b="1" dirty="0">
                <a:latin typeface="Arial" pitchFamily="34" charset="0"/>
                <a:cs typeface="Arial" pitchFamily="34" charset="0"/>
              </a:rPr>
              <a:t>Jesus’ Early Life</a:t>
            </a:r>
          </a:p>
        </p:txBody>
      </p:sp>
      <p:sp>
        <p:nvSpPr>
          <p:cNvPr id="11" name="TextBox 5"/>
          <p:cNvSpPr txBox="1">
            <a:spLocks noChangeArrowheads="1"/>
          </p:cNvSpPr>
          <p:nvPr/>
        </p:nvSpPr>
        <p:spPr bwMode="auto">
          <a:xfrm>
            <a:off x="460823" y="5240923"/>
            <a:ext cx="2891977"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Anneka</a:t>
            </a:r>
            <a:r>
              <a:rPr lang="en-US" sz="500" dirty="0">
                <a:latin typeface="Arial" pitchFamily="34" charset="0"/>
                <a:cs typeface="Arial" pitchFamily="34" charset="0"/>
              </a:rPr>
              <a:t> / www.shutterstock.com</a:t>
            </a:r>
          </a:p>
        </p:txBody>
      </p:sp>
      <p:sp>
        <p:nvSpPr>
          <p:cNvPr id="15" name="Content Placeholder 6"/>
          <p:cNvSpPr txBox="1">
            <a:spLocks/>
          </p:cNvSpPr>
          <p:nvPr/>
        </p:nvSpPr>
        <p:spPr>
          <a:xfrm>
            <a:off x="3733800" y="2209800"/>
            <a:ext cx="4800600" cy="762000"/>
          </a:xfrm>
          <a:prstGeom prst="rect">
            <a:avLst/>
          </a:prstGeom>
        </p:spPr>
        <p:txBody>
          <a:bodyPr>
            <a:noAutofit/>
          </a:bodyPr>
          <a:lstStyle/>
          <a:p>
            <a:pPr>
              <a:tabLst>
                <a:tab pos="91440" algn="l"/>
                <a:tab pos="182880" algn="l"/>
              </a:tabLst>
            </a:pPr>
            <a:r>
              <a:rPr lang="en-US" dirty="0" smtClean="0">
                <a:latin typeface="Calibri (Body)"/>
              </a:rPr>
              <a:t>•		Jesus </a:t>
            </a:r>
            <a:r>
              <a:rPr lang="en-US" dirty="0">
                <a:latin typeface="Calibri (Body)"/>
              </a:rPr>
              <a:t>was born without Original </a:t>
            </a:r>
            <a:r>
              <a:rPr lang="en-US" dirty="0" smtClean="0">
                <a:latin typeface="Calibri (Body)"/>
              </a:rPr>
              <a:t>Sin</a:t>
            </a:r>
            <a:r>
              <a:rPr lang="en-US" dirty="0">
                <a:latin typeface="Calibri (Body)"/>
              </a:rPr>
              <a:t>, </a:t>
            </a:r>
            <a:r>
              <a:rPr lang="en-US" dirty="0" smtClean="0">
                <a:latin typeface="Calibri (Body)"/>
              </a:rPr>
              <a:t/>
            </a:r>
            <a:br>
              <a:rPr lang="en-US" dirty="0" smtClean="0">
                <a:latin typeface="Calibri (Body)"/>
              </a:rPr>
            </a:br>
            <a:r>
              <a:rPr lang="en-US" dirty="0">
                <a:latin typeface="Calibri (Body)"/>
              </a:rPr>
              <a:t>	</a:t>
            </a:r>
            <a:r>
              <a:rPr lang="en-US" dirty="0" smtClean="0">
                <a:latin typeface="Calibri (Body)"/>
              </a:rPr>
              <a:t>	and </a:t>
            </a:r>
            <a:r>
              <a:rPr lang="en-US" dirty="0">
                <a:latin typeface="Calibri (Body)"/>
              </a:rPr>
              <a:t>never sinned during his </a:t>
            </a:r>
            <a:r>
              <a:rPr lang="en-US" dirty="0" smtClean="0">
                <a:latin typeface="Calibri (Body)"/>
              </a:rPr>
              <a:t>lifetime.</a:t>
            </a:r>
            <a:endParaRPr lang="en-US" dirty="0">
              <a:latin typeface="Calibri (Body)"/>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112885"/>
            <a:ext cx="2667000" cy="3992515"/>
          </a:xfrm>
          <a:prstGeom prst="rect">
            <a:avLst/>
          </a:prstGeom>
          <a:effectLst>
            <a:reflection blurRad="6350" stA="52000" endA="300" endPos="35000" dir="5400000" sy="-100000" algn="bl" rotWithShape="0"/>
          </a:effectLst>
        </p:spPr>
      </p:pic>
      <p:sp>
        <p:nvSpPr>
          <p:cNvPr id="9" name="Content Placeholder 6"/>
          <p:cNvSpPr txBox="1">
            <a:spLocks/>
          </p:cNvSpPr>
          <p:nvPr/>
        </p:nvSpPr>
        <p:spPr>
          <a:xfrm>
            <a:off x="3733800" y="3028702"/>
            <a:ext cx="4191000" cy="781298"/>
          </a:xfrm>
          <a:prstGeom prst="rect">
            <a:avLst/>
          </a:prstGeom>
        </p:spPr>
        <p:txBody>
          <a:bodyPr>
            <a:noAutofit/>
          </a:bodyPr>
          <a:lstStyle/>
          <a:p>
            <a:pPr>
              <a:tabLst>
                <a:tab pos="91440" algn="l"/>
                <a:tab pos="182880" algn="l"/>
              </a:tabLst>
            </a:pPr>
            <a:r>
              <a:rPr lang="en-US" dirty="0">
                <a:latin typeface="Calibri (Body)"/>
              </a:rPr>
              <a:t>•		The Gospels include little information </a:t>
            </a:r>
            <a:br>
              <a:rPr lang="en-US" dirty="0">
                <a:latin typeface="Calibri (Body)"/>
              </a:rPr>
            </a:br>
            <a:r>
              <a:rPr lang="en-US" dirty="0">
                <a:latin typeface="Calibri (Body)"/>
              </a:rPr>
              <a:t>		about Jesus’ childhood and youth</a:t>
            </a:r>
            <a:r>
              <a:rPr lang="en-US" dirty="0" smtClean="0">
                <a:latin typeface="Calibri (Body)"/>
              </a:rPr>
              <a:t>.</a:t>
            </a:r>
            <a:r>
              <a:rPr lang="en-US" dirty="0">
                <a:latin typeface="Calibri (Body)"/>
              </a:rPr>
              <a:t/>
            </a:r>
            <a:br>
              <a:rPr lang="en-US" dirty="0">
                <a:latin typeface="Calibri (Body)"/>
              </a:rPr>
            </a:br>
            <a:r>
              <a:rPr lang="en-US" dirty="0">
                <a:latin typeface="Calibri (Body)"/>
              </a:rPr>
              <a:t>		</a:t>
            </a:r>
          </a:p>
        </p:txBody>
      </p:sp>
      <p:sp>
        <p:nvSpPr>
          <p:cNvPr id="12" name="Content Placeholder 6"/>
          <p:cNvSpPr txBox="1">
            <a:spLocks/>
          </p:cNvSpPr>
          <p:nvPr/>
        </p:nvSpPr>
        <p:spPr>
          <a:xfrm>
            <a:off x="3733800" y="3810000"/>
            <a:ext cx="4191000" cy="762000"/>
          </a:xfrm>
          <a:prstGeom prst="rect">
            <a:avLst/>
          </a:prstGeom>
        </p:spPr>
        <p:txBody>
          <a:bodyPr>
            <a:noAutofit/>
          </a:bodyPr>
          <a:lstStyle/>
          <a:p>
            <a:pPr>
              <a:tabLst>
                <a:tab pos="91440" algn="l"/>
                <a:tab pos="182880" algn="l"/>
              </a:tabLst>
            </a:pPr>
            <a:r>
              <a:rPr lang="en-US" dirty="0" smtClean="0">
                <a:latin typeface="Calibri (Body)"/>
              </a:rPr>
              <a:t>•</a:t>
            </a:r>
            <a:r>
              <a:rPr lang="en-US" dirty="0">
                <a:latin typeface="Calibri (Body)"/>
              </a:rPr>
              <a:t>		Jesus obeyed his parents, studied his </a:t>
            </a:r>
            <a:br>
              <a:rPr lang="en-US" dirty="0">
                <a:latin typeface="Calibri (Body)"/>
              </a:rPr>
            </a:br>
            <a:r>
              <a:rPr lang="en-US" dirty="0">
                <a:latin typeface="Calibri (Body)"/>
              </a:rPr>
              <a:t>		religion, and worked at a trade.</a:t>
            </a:r>
            <a:br>
              <a:rPr lang="en-US" dirty="0">
                <a:latin typeface="Calibri (Body)"/>
              </a:rPr>
            </a:br>
            <a:endParaRPr lang="en-US" dirty="0">
              <a:latin typeface="Calibri (Body)"/>
            </a:endParaRPr>
          </a:p>
        </p:txBody>
      </p:sp>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6" name="Content Placeholder 6"/>
          <p:cNvSpPr txBox="1">
            <a:spLocks/>
          </p:cNvSpPr>
          <p:nvPr/>
        </p:nvSpPr>
        <p:spPr>
          <a:xfrm>
            <a:off x="3733800" y="4648200"/>
            <a:ext cx="4191000" cy="762000"/>
          </a:xfrm>
          <a:prstGeom prst="rect">
            <a:avLst/>
          </a:prstGeom>
        </p:spPr>
        <p:txBody>
          <a:bodyPr>
            <a:noAutofit/>
          </a:bodyPr>
          <a:lstStyle/>
          <a:p>
            <a:pPr>
              <a:tabLst>
                <a:tab pos="91440" algn="l"/>
                <a:tab pos="182880" algn="l"/>
              </a:tabLst>
            </a:pPr>
            <a:r>
              <a:rPr lang="en-US" dirty="0">
                <a:latin typeface="Calibri (Body)"/>
              </a:rPr>
              <a:t>•		Jesus was born without Original Sin, </a:t>
            </a:r>
            <a:br>
              <a:rPr lang="en-US" dirty="0">
                <a:latin typeface="Calibri (Body)"/>
              </a:rPr>
            </a:br>
            <a:r>
              <a:rPr lang="en-US" dirty="0">
                <a:latin typeface="Calibri (Body)"/>
              </a:rPr>
              <a:t>		and never sinned during his lifetime.</a:t>
            </a:r>
          </a:p>
          <a:p>
            <a:pPr>
              <a:tabLst>
                <a:tab pos="91440" algn="l"/>
                <a:tab pos="182880" algn="l"/>
              </a:tabLst>
            </a:pPr>
            <a:r>
              <a:rPr lang="en-US" dirty="0">
                <a:latin typeface="Calibri (Body)"/>
              </a:rPr>
              <a:t/>
            </a:r>
            <a:br>
              <a:rPr lang="en-US" dirty="0">
                <a:latin typeface="Calibri (Body)"/>
              </a:rPr>
            </a:br>
            <a:endParaRPr lang="en-US" dirty="0">
              <a:latin typeface="Calibri (Body)"/>
            </a:endParaRPr>
          </a:p>
        </p:txBody>
      </p:sp>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572000" y="2114549"/>
            <a:ext cx="4267200" cy="809626"/>
          </a:xfrm>
          <a:prstGeom prst="rect">
            <a:avLst/>
          </a:prstGeom>
        </p:spPr>
        <p:txBody>
          <a:bodyPr>
            <a:noAutofit/>
          </a:bodyPr>
          <a:lstStyle/>
          <a:p>
            <a:pPr>
              <a:tabLst>
                <a:tab pos="182880" algn="l"/>
              </a:tabLst>
            </a:pPr>
            <a:r>
              <a:rPr lang="en-US" dirty="0" smtClean="0">
                <a:latin typeface="Arial" pitchFamily="34" charset="0"/>
                <a:cs typeface="Arial" pitchFamily="34" charset="0"/>
              </a:rPr>
              <a:t>•	Jesus</a:t>
            </a:r>
            <a:r>
              <a:rPr lang="en-US" dirty="0">
                <a:latin typeface="Arial" pitchFamily="34" charset="0"/>
                <a:cs typeface="Arial" pitchFamily="34" charset="0"/>
              </a:rPr>
              <a:t>’ public life begins with his </a:t>
            </a:r>
            <a:r>
              <a:rPr lang="en-US" dirty="0" smtClean="0">
                <a:latin typeface="Arial" pitchFamily="34" charset="0"/>
                <a:cs typeface="Arial" pitchFamily="34" charset="0"/>
              </a:rPr>
              <a:t>	Baptism </a:t>
            </a:r>
            <a:r>
              <a:rPr lang="en-US" dirty="0">
                <a:latin typeface="Arial" pitchFamily="34" charset="0"/>
                <a:cs typeface="Arial" pitchFamily="34" charset="0"/>
              </a:rPr>
              <a:t>by John the Baptist</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11" name="TextBox 5"/>
          <p:cNvSpPr txBox="1">
            <a:spLocks noChangeArrowheads="1"/>
          </p:cNvSpPr>
          <p:nvPr/>
        </p:nvSpPr>
        <p:spPr bwMode="auto">
          <a:xfrm>
            <a:off x="304800" y="4936123"/>
            <a:ext cx="36576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OPIS / www.shutterstock.com</a:t>
            </a:r>
          </a:p>
        </p:txBody>
      </p:sp>
      <p:sp>
        <p:nvSpPr>
          <p:cNvPr id="16" name="Content Placeholder 6"/>
          <p:cNvSpPr txBox="1">
            <a:spLocks/>
          </p:cNvSpPr>
          <p:nvPr/>
        </p:nvSpPr>
        <p:spPr>
          <a:xfrm>
            <a:off x="4191000" y="1143000"/>
            <a:ext cx="4442361" cy="762000"/>
          </a:xfrm>
          <a:prstGeom prst="rect">
            <a:avLst/>
          </a:prstGeom>
        </p:spPr>
        <p:txBody>
          <a:bodyPr>
            <a:noAutofit/>
          </a:bodyPr>
          <a:lstStyle/>
          <a:p>
            <a:pPr algn="ctr"/>
            <a:r>
              <a:rPr lang="en-US" sz="2400" b="1" dirty="0">
                <a:latin typeface="Arial" pitchFamily="34" charset="0"/>
                <a:cs typeface="Arial" pitchFamily="34" charset="0"/>
              </a:rPr>
              <a:t>Jesus Begins His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Public </a:t>
            </a:r>
            <a:r>
              <a:rPr lang="en-US" sz="2400" b="1" dirty="0">
                <a:latin typeface="Arial" pitchFamily="34" charset="0"/>
                <a:cs typeface="Arial" pitchFamily="34" charset="0"/>
              </a:rPr>
              <a:t>Ministry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857375"/>
            <a:ext cx="4025900" cy="30194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6"/>
          <p:cNvSpPr txBox="1">
            <a:spLocks/>
          </p:cNvSpPr>
          <p:nvPr/>
        </p:nvSpPr>
        <p:spPr>
          <a:xfrm>
            <a:off x="4572000" y="2847974"/>
            <a:ext cx="4267200" cy="1066800"/>
          </a:xfrm>
          <a:prstGeom prst="rect">
            <a:avLst/>
          </a:prstGeom>
        </p:spPr>
        <p:txBody>
          <a:bodyPr>
            <a:noAutofit/>
          </a:bodyPr>
          <a:lstStyle/>
          <a:p>
            <a:pPr>
              <a:tabLst>
                <a:tab pos="182880" algn="l"/>
              </a:tabLst>
            </a:pPr>
            <a:r>
              <a:rPr lang="en-US" dirty="0">
                <a:latin typeface="Arial" pitchFamily="34" charset="0"/>
                <a:cs typeface="Arial" pitchFamily="34" charset="0"/>
              </a:rPr>
              <a:t>•	Jesus, who was sinless, identified 	himself with sinners when he asked 	John to baptize him.</a:t>
            </a:r>
            <a:br>
              <a:rPr lang="en-US" dirty="0">
                <a:latin typeface="Arial" pitchFamily="34" charset="0"/>
                <a:cs typeface="Arial" pitchFamily="34" charset="0"/>
              </a:rPr>
            </a:br>
            <a:endParaRPr lang="en-US" dirty="0">
              <a:latin typeface="Arial" pitchFamily="34" charset="0"/>
              <a:cs typeface="Arial" pitchFamily="34" charset="0"/>
            </a:endParaRPr>
          </a:p>
        </p:txBody>
      </p:sp>
      <p:sp>
        <p:nvSpPr>
          <p:cNvPr id="12" name="Content Placeholder 6"/>
          <p:cNvSpPr txBox="1">
            <a:spLocks/>
          </p:cNvSpPr>
          <p:nvPr/>
        </p:nvSpPr>
        <p:spPr>
          <a:xfrm>
            <a:off x="4572000" y="3867148"/>
            <a:ext cx="4267200" cy="809626"/>
          </a:xfrm>
          <a:prstGeom prst="rect">
            <a:avLst/>
          </a:prstGeom>
        </p:spPr>
        <p:txBody>
          <a:bodyPr>
            <a:noAutofit/>
          </a:bodyPr>
          <a:lstStyle/>
          <a:p>
            <a:pPr>
              <a:tabLst>
                <a:tab pos="182880" algn="l"/>
              </a:tabLst>
            </a:pPr>
            <a:r>
              <a:rPr lang="en-US" dirty="0" smtClean="0">
                <a:latin typeface="Arial" pitchFamily="34" charset="0"/>
                <a:cs typeface="Arial" pitchFamily="34" charset="0"/>
              </a:rPr>
              <a:t>•</a:t>
            </a:r>
            <a:r>
              <a:rPr lang="en-US" dirty="0">
                <a:latin typeface="Arial" pitchFamily="34" charset="0"/>
                <a:cs typeface="Arial" pitchFamily="34" charset="0"/>
              </a:rPr>
              <a:t>	He then spent forty days in the desert, 	preparing for his ministry.</a:t>
            </a:r>
            <a:br>
              <a:rPr lang="en-US" dirty="0">
                <a:latin typeface="Arial" pitchFamily="34" charset="0"/>
                <a:cs typeface="Arial" pitchFamily="34" charset="0"/>
              </a:rPr>
            </a:br>
            <a:endParaRPr lang="en-US" dirty="0">
              <a:latin typeface="Arial" pitchFamily="34" charset="0"/>
              <a:cs typeface="Arial" pitchFamily="34" charset="0"/>
            </a:endParaRPr>
          </a:p>
        </p:txBody>
      </p:sp>
      <p:sp>
        <p:nvSpPr>
          <p:cNvPr id="13" name="Content Placeholder 6"/>
          <p:cNvSpPr txBox="1">
            <a:spLocks/>
          </p:cNvSpPr>
          <p:nvPr/>
        </p:nvSpPr>
        <p:spPr>
          <a:xfrm>
            <a:off x="4572000" y="4600574"/>
            <a:ext cx="4267200" cy="809626"/>
          </a:xfrm>
          <a:prstGeom prst="rect">
            <a:avLst/>
          </a:prstGeom>
        </p:spPr>
        <p:txBody>
          <a:bodyPr>
            <a:noAutofit/>
          </a:bodyPr>
          <a:lstStyle/>
          <a:p>
            <a:pPr>
              <a:tabLst>
                <a:tab pos="182880" algn="l"/>
              </a:tabLst>
            </a:pPr>
            <a:r>
              <a:rPr lang="en-US" dirty="0">
                <a:latin typeface="Arial" pitchFamily="34" charset="0"/>
                <a:cs typeface="Arial" pitchFamily="34" charset="0"/>
              </a:rPr>
              <a:t>•	When Jesus returned from the fasting 	and praying, he was truly ready to 	begin his mission.</a:t>
            </a: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6096001" y="4267200"/>
            <a:ext cx="26670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Carly Rose </a:t>
            </a:r>
            <a:r>
              <a:rPr lang="en-US" sz="500" dirty="0" err="1">
                <a:latin typeface="Arial" pitchFamily="34" charset="0"/>
                <a:cs typeface="Arial" pitchFamily="34" charset="0"/>
              </a:rPr>
              <a:t>Hennigan</a:t>
            </a:r>
            <a:r>
              <a:rPr lang="en-US" sz="500" dirty="0">
                <a:latin typeface="Arial" pitchFamily="34" charset="0"/>
                <a:cs typeface="Arial" pitchFamily="34" charset="0"/>
              </a:rPr>
              <a:t> / www.shutterstock.com</a:t>
            </a:r>
          </a:p>
        </p:txBody>
      </p:sp>
      <p:sp>
        <p:nvSpPr>
          <p:cNvPr id="3" name="TextBox 2"/>
          <p:cNvSpPr txBox="1"/>
          <p:nvPr/>
        </p:nvSpPr>
        <p:spPr bwMode="auto">
          <a:xfrm>
            <a:off x="609600" y="2251681"/>
            <a:ext cx="422468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The </a:t>
            </a:r>
            <a:r>
              <a:rPr lang="en-US" dirty="0">
                <a:latin typeface="Arial" pitchFamily="34" charset="0"/>
                <a:cs typeface="Arial" pitchFamily="34" charset="0"/>
              </a:rPr>
              <a:t>term Reign of God reminds us that the Kingdom is not a place.</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533400" y="1143000"/>
            <a:ext cx="4150723" cy="1163777"/>
          </a:xfrm>
          <a:prstGeom prst="rect">
            <a:avLst/>
          </a:prstGeom>
        </p:spPr>
        <p:txBody>
          <a:bodyPr>
            <a:noAutofit/>
          </a:bodyPr>
          <a:lstStyle/>
          <a:p>
            <a:pPr algn="ctr"/>
            <a:r>
              <a:rPr lang="en-US" sz="2400" b="1" dirty="0">
                <a:latin typeface="Arial" pitchFamily="34" charset="0"/>
                <a:cs typeface="Arial" pitchFamily="34" charset="0"/>
              </a:rPr>
              <a:t>Jesus Teaches about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the </a:t>
            </a:r>
            <a:r>
              <a:rPr lang="en-US" sz="2400" b="1" dirty="0">
                <a:latin typeface="Arial" pitchFamily="34" charset="0"/>
                <a:cs typeface="Arial" pitchFamily="34" charset="0"/>
              </a:rPr>
              <a:t>Kingdom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363" y="1388186"/>
            <a:ext cx="4070837" cy="27266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style>
          <a:lnRef idx="3">
            <a:schemeClr val="lt1"/>
          </a:lnRef>
          <a:fillRef idx="1">
            <a:schemeClr val="dk1"/>
          </a:fillRef>
          <a:effectRef idx="1">
            <a:schemeClr val="dk1"/>
          </a:effectRef>
          <a:fontRef idx="minor">
            <a:schemeClr val="lt1"/>
          </a:fontRef>
        </p:style>
      </p:pic>
      <p:sp>
        <p:nvSpPr>
          <p:cNvPr id="12" name="TextBox 11"/>
          <p:cNvSpPr txBox="1"/>
          <p:nvPr/>
        </p:nvSpPr>
        <p:spPr bwMode="auto">
          <a:xfrm>
            <a:off x="609600" y="3087469"/>
            <a:ext cx="422468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Kingdom is real when we try to live out God’s call to love.</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609600" y="3907303"/>
            <a:ext cx="422468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It is open to anyone who wants God’s help to be more loving.</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609600" y="4763869"/>
            <a:ext cx="422468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Parables are one way Jesus taught about the Kingdom of God.</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991" y="3733800"/>
            <a:ext cx="5115809" cy="29788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6"/>
          <p:cNvSpPr txBox="1">
            <a:spLocks/>
          </p:cNvSpPr>
          <p:nvPr/>
        </p:nvSpPr>
        <p:spPr>
          <a:xfrm>
            <a:off x="1752600" y="2057400"/>
            <a:ext cx="5943600" cy="685800"/>
          </a:xfrm>
          <a:prstGeom prst="rect">
            <a:avLst/>
          </a:prstGeom>
        </p:spPr>
        <p:txBody>
          <a:bodyPr>
            <a:noAutofit/>
          </a:bodyPr>
          <a:lstStyle/>
          <a:p>
            <a:pPr marL="285750" indent="-285750">
              <a:buFont typeface="Arial" pitchFamily="34" charset="0"/>
              <a:buChar char="•"/>
            </a:pPr>
            <a:r>
              <a:rPr lang="en-US" dirty="0" smtClean="0">
                <a:latin typeface="Arial" pitchFamily="34" charset="0"/>
                <a:cs typeface="Arial" pitchFamily="34" charset="0"/>
              </a:rPr>
              <a:t>Obeying </a:t>
            </a:r>
            <a:r>
              <a:rPr lang="en-US" dirty="0">
                <a:latin typeface="Arial" pitchFamily="34" charset="0"/>
                <a:cs typeface="Arial" pitchFamily="34" charset="0"/>
              </a:rPr>
              <a:t>the Law is a way to be part of the Kingdom. </a:t>
            </a:r>
          </a:p>
        </p:txBody>
      </p:sp>
      <p:sp>
        <p:nvSpPr>
          <p:cNvPr id="16" name="Content Placeholder 6"/>
          <p:cNvSpPr txBox="1">
            <a:spLocks/>
          </p:cNvSpPr>
          <p:nvPr/>
        </p:nvSpPr>
        <p:spPr>
          <a:xfrm>
            <a:off x="2209801" y="1295400"/>
            <a:ext cx="4724399" cy="609600"/>
          </a:xfrm>
          <a:prstGeom prst="rect">
            <a:avLst/>
          </a:prstGeom>
        </p:spPr>
        <p:txBody>
          <a:bodyPr>
            <a:noAutofit/>
          </a:bodyPr>
          <a:lstStyle/>
          <a:p>
            <a:pPr algn="ctr"/>
            <a:r>
              <a:rPr lang="en-US" sz="2400" b="1" dirty="0">
                <a:latin typeface="Arial" pitchFamily="34" charset="0"/>
                <a:cs typeface="Arial" pitchFamily="34" charset="0"/>
              </a:rPr>
              <a:t>Jesus Affirmed Some </a:t>
            </a:r>
            <a:r>
              <a:rPr lang="en-US" sz="2400" b="1" dirty="0" smtClean="0">
                <a:latin typeface="Arial" pitchFamily="34" charset="0"/>
                <a:cs typeface="Arial" pitchFamily="34" charset="0"/>
              </a:rPr>
              <a:t>Beliefs</a:t>
            </a:r>
            <a:endParaRPr lang="en-US" sz="2400" b="1" dirty="0">
              <a:latin typeface="Arial" pitchFamily="34" charset="0"/>
              <a:cs typeface="Arial" pitchFamily="34" charset="0"/>
            </a:endParaRPr>
          </a:p>
        </p:txBody>
      </p:sp>
      <p:sp>
        <p:nvSpPr>
          <p:cNvPr id="14" name="TextBox 5"/>
          <p:cNvSpPr txBox="1">
            <a:spLocks noChangeArrowheads="1"/>
          </p:cNvSpPr>
          <p:nvPr/>
        </p:nvSpPr>
        <p:spPr bwMode="auto">
          <a:xfrm>
            <a:off x="2438400" y="6612523"/>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James </a:t>
            </a:r>
            <a:r>
              <a:rPr lang="en-US" sz="500" dirty="0" err="1">
                <a:latin typeface="Arial" pitchFamily="34" charset="0"/>
                <a:cs typeface="Arial" pitchFamily="34" charset="0"/>
              </a:rPr>
              <a:t>Steidl</a:t>
            </a:r>
            <a:r>
              <a:rPr lang="en-US" sz="500" dirty="0">
                <a:latin typeface="Arial" pitchFamily="34" charset="0"/>
                <a:cs typeface="Arial" pitchFamily="34" charset="0"/>
              </a:rPr>
              <a:t> / www.shutterstock.com</a:t>
            </a:r>
          </a:p>
        </p:txBody>
      </p:sp>
      <p:sp>
        <p:nvSpPr>
          <p:cNvPr id="12" name="Content Placeholder 6"/>
          <p:cNvSpPr txBox="1">
            <a:spLocks/>
          </p:cNvSpPr>
          <p:nvPr/>
        </p:nvSpPr>
        <p:spPr>
          <a:xfrm>
            <a:off x="1752600" y="2667000"/>
            <a:ext cx="5410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God has called the Jews to life in his Kingdom.</a:t>
            </a:r>
          </a:p>
        </p:txBody>
      </p:sp>
      <p:sp>
        <p:nvSpPr>
          <p:cNvPr id="17" name="Content Placeholder 6"/>
          <p:cNvSpPr txBox="1">
            <a:spLocks/>
          </p:cNvSpPr>
          <p:nvPr/>
        </p:nvSpPr>
        <p:spPr>
          <a:xfrm>
            <a:off x="1752600" y="3276600"/>
            <a:ext cx="45720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God will send a new king, the Messiah.</a:t>
            </a: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980215" y="1371600"/>
            <a:ext cx="5030185" cy="685800"/>
          </a:xfrm>
          <a:prstGeom prst="rect">
            <a:avLst/>
          </a:prstGeom>
        </p:spPr>
        <p:txBody>
          <a:bodyPr>
            <a:noAutofit/>
          </a:bodyPr>
          <a:lstStyle/>
          <a:p>
            <a:pPr algn="ctr"/>
            <a:r>
              <a:rPr lang="en-US" sz="2400" b="1" dirty="0">
                <a:latin typeface="Arial" pitchFamily="34" charset="0"/>
                <a:cs typeface="Arial" pitchFamily="34" charset="0"/>
              </a:rPr>
              <a:t>Jesus Challenged Some Beliefs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307" y="3352800"/>
            <a:ext cx="4678986" cy="3124200"/>
          </a:xfrm>
          <a:prstGeom prst="rect">
            <a:avLst/>
          </a:prstGeom>
          <a:noFill/>
          <a:ln w="28575">
            <a:noFill/>
            <a:miter lim="800000"/>
            <a:headEnd/>
            <a:tailEnd/>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5"/>
          <p:cNvSpPr txBox="1">
            <a:spLocks noChangeArrowheads="1"/>
          </p:cNvSpPr>
          <p:nvPr/>
        </p:nvSpPr>
        <p:spPr bwMode="auto">
          <a:xfrm>
            <a:off x="4572000" y="60198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jocic</a:t>
            </a:r>
            <a:r>
              <a:rPr lang="en-US" sz="500" dirty="0">
                <a:latin typeface="Arial" pitchFamily="34" charset="0"/>
                <a:cs typeface="Arial" pitchFamily="34" charset="0"/>
              </a:rPr>
              <a:t> / www.shutterstock.com</a:t>
            </a:r>
          </a:p>
        </p:txBody>
      </p:sp>
      <p:sp>
        <p:nvSpPr>
          <p:cNvPr id="3" name="TextBox 2"/>
          <p:cNvSpPr txBox="1"/>
          <p:nvPr/>
        </p:nvSpPr>
        <p:spPr bwMode="auto">
          <a:xfrm>
            <a:off x="685800" y="2212539"/>
            <a:ext cx="7010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taught that God does not reject sinners, if they repent.</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685800" y="2983468"/>
            <a:ext cx="76962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He taught that God calls everyone, not only Jews, to his Kingdom.</a:t>
            </a:r>
          </a:p>
        </p:txBody>
      </p:sp>
      <p:sp>
        <p:nvSpPr>
          <p:cNvPr id="9" name="TextBox 8"/>
          <p:cNvSpPr txBox="1"/>
          <p:nvPr/>
        </p:nvSpPr>
        <p:spPr bwMode="auto">
          <a:xfrm>
            <a:off x="685801" y="3733800"/>
            <a:ext cx="4191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He taught that the Messiah will rule a Kingdom, but not an earthly one.</a:t>
            </a:r>
          </a:p>
        </p:txBody>
      </p:sp>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3276600" y="1752600"/>
            <a:ext cx="5105400" cy="838200"/>
          </a:xfrm>
          <a:prstGeom prst="rect">
            <a:avLst/>
          </a:prstGeom>
        </p:spPr>
        <p:txBody>
          <a:bodyPr>
            <a:noAutofit/>
          </a:bodyPr>
          <a:lstStyle/>
          <a:p>
            <a:pPr algn="ctr"/>
            <a:r>
              <a:rPr lang="en-US" sz="2400" b="1" dirty="0">
                <a:latin typeface="Arial" pitchFamily="34" charset="0"/>
                <a:cs typeface="Arial" pitchFamily="34" charset="0"/>
              </a:rPr>
              <a:t>Jesus Lives the Kingdom of God</a:t>
            </a:r>
          </a:p>
        </p:txBody>
      </p:sp>
      <p:sp>
        <p:nvSpPr>
          <p:cNvPr id="2" name="TextBox 1"/>
          <p:cNvSpPr txBox="1"/>
          <p:nvPr/>
        </p:nvSpPr>
        <p:spPr bwMode="auto">
          <a:xfrm>
            <a:off x="3352800" y="2639425"/>
            <a:ext cx="5492199"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People who were around Jesus experienced God’s love and power in a profound way.</a:t>
            </a:r>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304800" y="5088523"/>
            <a:ext cx="2891977"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Robert J. </a:t>
            </a:r>
            <a:r>
              <a:rPr lang="en-US" sz="500" dirty="0" err="1">
                <a:latin typeface="Arial" pitchFamily="34" charset="0"/>
                <a:cs typeface="Arial" pitchFamily="34" charset="0"/>
              </a:rPr>
              <a:t>Daveant</a:t>
            </a:r>
            <a:r>
              <a:rPr lang="en-US" sz="500" dirty="0">
                <a:latin typeface="Arial" pitchFamily="34" charset="0"/>
                <a:cs typeface="Arial" pitchFamily="34" charset="0"/>
              </a:rPr>
              <a:t> / www.shutterstock.com</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63186"/>
            <a:ext cx="2514600" cy="3766014"/>
          </a:xfrm>
          <a:prstGeom prst="rect">
            <a:avLst/>
          </a:prstGeom>
          <a:noFill/>
          <a:ln>
            <a:noFill/>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bwMode="auto">
          <a:xfrm>
            <a:off x="3352800" y="3479351"/>
            <a:ext cx="5492199"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welcomed everyone, especially those who were shunned by others.</a:t>
            </a:r>
            <a:endParaRPr lang="en-US" dirty="0">
              <a:solidFill>
                <a:schemeClr val="bg1">
                  <a:lumMod val="65000"/>
                </a:schemeClr>
              </a:solidFill>
              <a:latin typeface="Arial" pitchFamily="34" charset="0"/>
              <a:cs typeface="Arial" pitchFamily="34" charset="0"/>
            </a:endParaRPr>
          </a:p>
        </p:txBody>
      </p:sp>
      <p:sp>
        <p:nvSpPr>
          <p:cNvPr id="12" name="TextBox 11"/>
          <p:cNvSpPr txBox="1"/>
          <p:nvPr/>
        </p:nvSpPr>
        <p:spPr bwMode="auto">
          <a:xfrm>
            <a:off x="3352800" y="4355068"/>
            <a:ext cx="549219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forgave sinners.</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3352800" y="2527272"/>
            <a:ext cx="4802777" cy="673128"/>
          </a:xfrm>
          <a:prstGeom prst="rect">
            <a:avLst/>
          </a:prstGeom>
        </p:spPr>
        <p:txBody>
          <a:bodyPr>
            <a:noAutofit/>
          </a:bodyPr>
          <a:lstStyle/>
          <a:p>
            <a:pPr algn="ctr"/>
            <a:r>
              <a:rPr lang="en-US" sz="2400" b="1" dirty="0">
                <a:latin typeface="Arial" pitchFamily="34" charset="0"/>
                <a:cs typeface="Arial" pitchFamily="34" charset="0"/>
              </a:rPr>
              <a:t>Jesus’ Miracles</a:t>
            </a:r>
          </a:p>
        </p:txBody>
      </p:sp>
      <p:sp>
        <p:nvSpPr>
          <p:cNvPr id="15" name="Content Placeholder 6"/>
          <p:cNvSpPr txBox="1">
            <a:spLocks/>
          </p:cNvSpPr>
          <p:nvPr/>
        </p:nvSpPr>
        <p:spPr>
          <a:xfrm>
            <a:off x="561852" y="4495800"/>
            <a:ext cx="8582148"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They showed that Jesus Christ and the Kingdom </a:t>
            </a:r>
            <a:r>
              <a:rPr lang="en-US" dirty="0" smtClean="0">
                <a:latin typeface="Arial" pitchFamily="34" charset="0"/>
                <a:cs typeface="Arial" pitchFamily="34" charset="0"/>
              </a:rPr>
              <a:t>of </a:t>
            </a:r>
            <a:r>
              <a:rPr lang="en-US" dirty="0">
                <a:latin typeface="Arial" pitchFamily="34" charset="0"/>
                <a:cs typeface="Arial" pitchFamily="34" charset="0"/>
              </a:rPr>
              <a:t>God are linked together.</a:t>
            </a:r>
          </a:p>
        </p:txBody>
      </p:sp>
      <p:sp>
        <p:nvSpPr>
          <p:cNvPr id="13" name="Content Placeholder 6"/>
          <p:cNvSpPr txBox="1">
            <a:spLocks/>
          </p:cNvSpPr>
          <p:nvPr/>
        </p:nvSpPr>
        <p:spPr>
          <a:xfrm>
            <a:off x="561852" y="5105400"/>
            <a:ext cx="7896347"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Miracles are signs of God’s power and loving presence.</a:t>
            </a:r>
          </a:p>
        </p:txBody>
      </p:sp>
      <p:sp>
        <p:nvSpPr>
          <p:cNvPr id="7" name="TextBox 6"/>
          <p:cNvSpPr txBox="1"/>
          <p:nvPr/>
        </p:nvSpPr>
        <p:spPr bwMode="auto">
          <a:xfrm>
            <a:off x="561852" y="3681313"/>
            <a:ext cx="858214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Miracles showed Jesus’ power over creation, including demons, and even death. </a:t>
            </a:r>
          </a:p>
        </p:txBody>
      </p:sp>
      <p:sp>
        <p:nvSpPr>
          <p:cNvPr id="11" name="TextBox 5"/>
          <p:cNvSpPr txBox="1">
            <a:spLocks noChangeArrowheads="1"/>
          </p:cNvSpPr>
          <p:nvPr/>
        </p:nvSpPr>
        <p:spPr bwMode="auto">
          <a:xfrm>
            <a:off x="304800" y="3335923"/>
            <a:ext cx="2667000" cy="169277"/>
          </a:xfrm>
          <a:prstGeom prst="rect">
            <a:avLst/>
          </a:prstGeom>
          <a:noFill/>
          <a:ln w="9525">
            <a:noFill/>
            <a:miter lim="800000"/>
            <a:headEnd/>
            <a:tailEnd/>
          </a:ln>
        </p:spPr>
        <p:txBody>
          <a:bodyPr wrap="square">
            <a:spAutoFit/>
          </a:bodyPr>
          <a:lstStyle/>
          <a:p>
            <a:r>
              <a:rPr lang="pt-BR" sz="500" dirty="0">
                <a:latin typeface="Arial" pitchFamily="34" charset="0"/>
                <a:cs typeface="Arial" pitchFamily="34" charset="0"/>
              </a:rPr>
              <a:t>Copyright: bruno ismael da silva alves / www.shutterstock.com</a:t>
            </a:r>
            <a:endParaRPr lang="en-US" sz="500" dirty="0">
              <a:latin typeface="Arial" pitchFamily="34" charset="0"/>
              <a:cs typeface="Arial" pitchFamily="34"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28699"/>
            <a:ext cx="3341078" cy="21717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267200" y="2209800"/>
            <a:ext cx="4191000" cy="5334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Jesus’ disciples worked together to continue his mission.</a:t>
            </a:r>
          </a:p>
        </p:txBody>
      </p:sp>
      <p:sp>
        <p:nvSpPr>
          <p:cNvPr id="3" name="TextBox 2"/>
          <p:cNvSpPr txBox="1"/>
          <p:nvPr/>
        </p:nvSpPr>
        <p:spPr bwMode="auto">
          <a:xfrm>
            <a:off x="4268190" y="2962870"/>
            <a:ext cx="411381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need the love and support of other Christians to be true disciples of Jesus Christ.</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219200" y="4114800"/>
            <a:ext cx="739041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wants us to take part in proclaiming the Gospel message.</a:t>
            </a:r>
          </a:p>
        </p:txBody>
      </p:sp>
      <p:sp>
        <p:nvSpPr>
          <p:cNvPr id="16" name="Content Placeholder 6"/>
          <p:cNvSpPr txBox="1">
            <a:spLocks/>
          </p:cNvSpPr>
          <p:nvPr/>
        </p:nvSpPr>
        <p:spPr>
          <a:xfrm>
            <a:off x="4114800" y="1494472"/>
            <a:ext cx="4191000" cy="419100"/>
          </a:xfrm>
          <a:prstGeom prst="rect">
            <a:avLst/>
          </a:prstGeom>
        </p:spPr>
        <p:txBody>
          <a:bodyPr>
            <a:noAutofit/>
          </a:bodyPr>
          <a:lstStyle/>
          <a:p>
            <a:pPr algn="ctr"/>
            <a:r>
              <a:rPr lang="en-US" sz="2400" b="1" dirty="0">
                <a:latin typeface="Arial" pitchFamily="34" charset="0"/>
                <a:cs typeface="Arial" pitchFamily="34" charset="0"/>
              </a:rPr>
              <a:t>A Community of Faith</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38" y="1147286"/>
            <a:ext cx="3771362" cy="2510314"/>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5"/>
          <p:cNvSpPr txBox="1">
            <a:spLocks noChangeArrowheads="1"/>
          </p:cNvSpPr>
          <p:nvPr/>
        </p:nvSpPr>
        <p:spPr bwMode="auto">
          <a:xfrm>
            <a:off x="304800" y="3657600"/>
            <a:ext cx="1659553"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Rostislav</a:t>
            </a:r>
            <a:r>
              <a:rPr lang="en-US" sz="500" dirty="0">
                <a:latin typeface="Arial" pitchFamily="34" charset="0"/>
                <a:cs typeface="Arial" pitchFamily="34" charset="0"/>
              </a:rPr>
              <a:t> </a:t>
            </a:r>
            <a:r>
              <a:rPr lang="en-US" sz="500" dirty="0" err="1">
                <a:latin typeface="Arial" pitchFamily="34" charset="0"/>
                <a:cs typeface="Arial" pitchFamily="34" charset="0"/>
              </a:rPr>
              <a:t>Glinsky</a:t>
            </a:r>
            <a:r>
              <a:rPr lang="en-US" sz="500" dirty="0">
                <a:latin typeface="Arial" pitchFamily="34" charset="0"/>
                <a:cs typeface="Arial" pitchFamily="34" charset="0"/>
              </a:rPr>
              <a:t> / www.shutterstock.com</a:t>
            </a:r>
          </a:p>
        </p:txBody>
      </p:sp>
      <p:sp>
        <p:nvSpPr>
          <p:cNvPr id="12" name="TextBox 11"/>
          <p:cNvSpPr txBox="1"/>
          <p:nvPr/>
        </p:nvSpPr>
        <p:spPr bwMode="auto">
          <a:xfrm>
            <a:off x="1219200" y="4668798"/>
            <a:ext cx="79248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Church continues to proclaim and make real the Kingdom of God. </a:t>
            </a:r>
          </a:p>
        </p:txBody>
      </p:sp>
      <p:sp>
        <p:nvSpPr>
          <p:cNvPr id="13" name="TextBox 12"/>
          <p:cNvSpPr txBox="1"/>
          <p:nvPr/>
        </p:nvSpPr>
        <p:spPr bwMode="auto">
          <a:xfrm>
            <a:off x="1219200" y="5193268"/>
            <a:ext cx="79248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Church strives to be a sign of the Kingdom of God in the world. </a:t>
            </a:r>
          </a:p>
        </p:txBody>
      </p:sp>
    </p:spTree>
    <p:extLst>
      <p:ext uri="{BB962C8B-B14F-4D97-AF65-F5344CB8AC3E}">
        <p14:creationId xmlns:p14="http://schemas.microsoft.com/office/powerpoint/2010/main" val="1863304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8" grpId="0"/>
      <p:bldP spid="12" grpId="0"/>
      <p:bldP spid="13"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935</TotalTime>
  <Words>658</Words>
  <Application>Microsoft Office PowerPoint</Application>
  <PresentationFormat>On-screen Show (4:3)</PresentationFormat>
  <Paragraphs>68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(Body)</vt:lpstr>
      <vt:lpstr>LIC Presentation template-New</vt:lpstr>
      <vt:lpstr>Jesus’ Message and 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173</cp:revision>
  <dcterms:created xsi:type="dcterms:W3CDTF">2011-06-08T19:56:13Z</dcterms:created>
  <dcterms:modified xsi:type="dcterms:W3CDTF">2013-02-05T15:41:06Z</dcterms:modified>
</cp:coreProperties>
</file>