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ette Fast Redmond" initials="JFR" lastIdx="2"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76071" autoAdjust="0"/>
  </p:normalViewPr>
  <p:slideViewPr>
    <p:cSldViewPr>
      <p:cViewPr>
        <p:scale>
          <a:sx n="80" d="100"/>
          <a:sy n="80" d="100"/>
        </p:scale>
        <p:origin x="-105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004F74-3EC8-44F6-9C55-6B68FA56EEF6}"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205D17D5-57D3-4855-AEF5-DF2262CF4F88}">
      <dgm:prSet phldrT="[Text]" custT="1"/>
      <dgm:spPr/>
      <dgm:t>
        <a:bodyPr/>
        <a:lstStyle/>
        <a:p>
          <a:r>
            <a:rPr lang="en-US" sz="1200" dirty="0" smtClean="0"/>
            <a:t>God</a:t>
          </a:r>
          <a:endParaRPr lang="en-US" sz="1200" dirty="0"/>
        </a:p>
      </dgm:t>
    </dgm:pt>
    <dgm:pt modelId="{1983EE72-1BFC-4F6A-9434-29FE43BD59F0}" type="parTrans" cxnId="{5A88EF95-0F54-4B55-A53E-84F0FBE59796}">
      <dgm:prSet/>
      <dgm:spPr/>
      <dgm:t>
        <a:bodyPr/>
        <a:lstStyle/>
        <a:p>
          <a:endParaRPr lang="en-US"/>
        </a:p>
      </dgm:t>
    </dgm:pt>
    <dgm:pt modelId="{A8906191-E201-4CAE-8D78-1E22974E93B0}" type="sibTrans" cxnId="{5A88EF95-0F54-4B55-A53E-84F0FBE59796}">
      <dgm:prSet/>
      <dgm:spPr/>
      <dgm:t>
        <a:bodyPr/>
        <a:lstStyle/>
        <a:p>
          <a:endParaRPr lang="en-US"/>
        </a:p>
      </dgm:t>
    </dgm:pt>
    <dgm:pt modelId="{C9542880-881B-48BC-B8F0-0BD301E5ED13}">
      <dgm:prSet phldrT="[Text]" custT="1"/>
      <dgm:spPr/>
      <dgm:t>
        <a:bodyPr/>
        <a:lstStyle/>
        <a:p>
          <a:r>
            <a:rPr lang="en-US" sz="1200" dirty="0" smtClean="0"/>
            <a:t>Angels</a:t>
          </a:r>
          <a:endParaRPr lang="en-US" sz="1200" dirty="0"/>
        </a:p>
      </dgm:t>
    </dgm:pt>
    <dgm:pt modelId="{8776D314-075E-4022-8524-6F3F3CD74481}" type="parTrans" cxnId="{B9376C35-DAB3-48F1-912A-CD5D6A258858}">
      <dgm:prSet/>
      <dgm:spPr/>
      <dgm:t>
        <a:bodyPr/>
        <a:lstStyle/>
        <a:p>
          <a:endParaRPr lang="en-US"/>
        </a:p>
      </dgm:t>
    </dgm:pt>
    <dgm:pt modelId="{F6551CBE-E7D5-4818-B031-007A4A20230A}" type="sibTrans" cxnId="{B9376C35-DAB3-48F1-912A-CD5D6A258858}">
      <dgm:prSet/>
      <dgm:spPr/>
      <dgm:t>
        <a:bodyPr/>
        <a:lstStyle/>
        <a:p>
          <a:endParaRPr lang="en-US"/>
        </a:p>
      </dgm:t>
    </dgm:pt>
    <dgm:pt modelId="{F711AD77-F360-4CB6-8DC4-EAE2A51BDC47}">
      <dgm:prSet phldrT="[Text]" custT="1"/>
      <dgm:spPr/>
      <dgm:t>
        <a:bodyPr/>
        <a:lstStyle/>
        <a:p>
          <a:r>
            <a:rPr lang="en-US" sz="1200" dirty="0" smtClean="0"/>
            <a:t>Monarchs</a:t>
          </a:r>
          <a:endParaRPr lang="en-US" sz="1200" dirty="0"/>
        </a:p>
      </dgm:t>
    </dgm:pt>
    <dgm:pt modelId="{7BCB0778-761F-467F-82D3-B89A22A874BB}" type="parTrans" cxnId="{9A8AAAD6-7F4A-4A69-A65A-9C9EA4FB4E40}">
      <dgm:prSet/>
      <dgm:spPr/>
      <dgm:t>
        <a:bodyPr/>
        <a:lstStyle/>
        <a:p>
          <a:endParaRPr lang="en-US"/>
        </a:p>
      </dgm:t>
    </dgm:pt>
    <dgm:pt modelId="{3A841AF3-0622-4324-A16A-36A6C4244FE7}" type="sibTrans" cxnId="{9A8AAAD6-7F4A-4A69-A65A-9C9EA4FB4E40}">
      <dgm:prSet/>
      <dgm:spPr/>
      <dgm:t>
        <a:bodyPr/>
        <a:lstStyle/>
        <a:p>
          <a:endParaRPr lang="en-US"/>
        </a:p>
      </dgm:t>
    </dgm:pt>
    <dgm:pt modelId="{5D3C9C63-0C66-4B95-BABF-88A83545DB03}">
      <dgm:prSet phldrT="[Text]" custT="1"/>
      <dgm:spPr/>
      <dgm:t>
        <a:bodyPr/>
        <a:lstStyle/>
        <a:p>
          <a:r>
            <a:rPr lang="en-US" sz="1200" dirty="0" smtClean="0"/>
            <a:t>Nobility</a:t>
          </a:r>
          <a:endParaRPr lang="en-US" sz="1200" dirty="0"/>
        </a:p>
      </dgm:t>
    </dgm:pt>
    <dgm:pt modelId="{43E3A60D-68CE-4FBA-B6B6-0BBD5AA7AEFF}" type="parTrans" cxnId="{F02F890A-C70C-49EC-9E57-4B6253CB3B47}">
      <dgm:prSet/>
      <dgm:spPr/>
      <dgm:t>
        <a:bodyPr/>
        <a:lstStyle/>
        <a:p>
          <a:endParaRPr lang="en-US"/>
        </a:p>
      </dgm:t>
    </dgm:pt>
    <dgm:pt modelId="{B76CC441-B475-4800-85AF-E23403015922}" type="sibTrans" cxnId="{F02F890A-C70C-49EC-9E57-4B6253CB3B47}">
      <dgm:prSet/>
      <dgm:spPr/>
      <dgm:t>
        <a:bodyPr/>
        <a:lstStyle/>
        <a:p>
          <a:endParaRPr lang="en-US"/>
        </a:p>
      </dgm:t>
    </dgm:pt>
    <dgm:pt modelId="{BA65D430-11D2-4790-9DEA-3AAA24689DF6}">
      <dgm:prSet phldrT="[Text]" custT="1"/>
      <dgm:spPr/>
      <dgm:t>
        <a:bodyPr/>
        <a:lstStyle/>
        <a:p>
          <a:r>
            <a:rPr lang="en-US" sz="1200" dirty="0" smtClean="0"/>
            <a:t>Common People</a:t>
          </a:r>
          <a:endParaRPr lang="en-US" sz="1200" dirty="0"/>
        </a:p>
      </dgm:t>
    </dgm:pt>
    <dgm:pt modelId="{31CCB058-622A-4C64-840F-6640493ABE96}" type="parTrans" cxnId="{B6DF0986-2DE0-4751-A247-05B5F19EC9F6}">
      <dgm:prSet/>
      <dgm:spPr/>
      <dgm:t>
        <a:bodyPr/>
        <a:lstStyle/>
        <a:p>
          <a:endParaRPr lang="en-US"/>
        </a:p>
      </dgm:t>
    </dgm:pt>
    <dgm:pt modelId="{CD16B69D-F2B7-47FB-8075-EF319CAA22A3}" type="sibTrans" cxnId="{B6DF0986-2DE0-4751-A247-05B5F19EC9F6}">
      <dgm:prSet/>
      <dgm:spPr/>
      <dgm:t>
        <a:bodyPr/>
        <a:lstStyle/>
        <a:p>
          <a:endParaRPr lang="en-US"/>
        </a:p>
      </dgm:t>
    </dgm:pt>
    <dgm:pt modelId="{C11B99EF-4BAB-4B7A-A0AB-E3E8F30524CC}">
      <dgm:prSet phldrT="[Text]" custT="1"/>
      <dgm:spPr/>
      <dgm:t>
        <a:bodyPr/>
        <a:lstStyle/>
        <a:p>
          <a:r>
            <a:rPr lang="en-US" sz="1100" dirty="0" smtClean="0"/>
            <a:t>Animals, Minerals, Plants</a:t>
          </a:r>
          <a:endParaRPr lang="en-US" sz="1100" dirty="0"/>
        </a:p>
      </dgm:t>
    </dgm:pt>
    <dgm:pt modelId="{26BE5861-8F0A-47F9-A3FC-DAB9FD2653EC}" type="parTrans" cxnId="{D91F1F20-4E3B-4AA4-8993-A826594985CC}">
      <dgm:prSet/>
      <dgm:spPr/>
      <dgm:t>
        <a:bodyPr/>
        <a:lstStyle/>
        <a:p>
          <a:endParaRPr lang="en-US"/>
        </a:p>
      </dgm:t>
    </dgm:pt>
    <dgm:pt modelId="{F7625445-886B-4478-A6BD-F82447DBB541}" type="sibTrans" cxnId="{D91F1F20-4E3B-4AA4-8993-A826594985CC}">
      <dgm:prSet/>
      <dgm:spPr/>
      <dgm:t>
        <a:bodyPr/>
        <a:lstStyle/>
        <a:p>
          <a:endParaRPr lang="en-US"/>
        </a:p>
      </dgm:t>
    </dgm:pt>
    <dgm:pt modelId="{62912C23-580F-4736-ABEF-5AF726ABF327}" type="pres">
      <dgm:prSet presAssocID="{FF004F74-3EC8-44F6-9C55-6B68FA56EEF6}" presName="diagram" presStyleCnt="0">
        <dgm:presLayoutVars>
          <dgm:dir/>
          <dgm:resizeHandles val="exact"/>
        </dgm:presLayoutVars>
      </dgm:prSet>
      <dgm:spPr/>
      <dgm:t>
        <a:bodyPr/>
        <a:lstStyle/>
        <a:p>
          <a:endParaRPr lang="en-US"/>
        </a:p>
      </dgm:t>
    </dgm:pt>
    <dgm:pt modelId="{FF1408BA-FF30-4066-A3DD-E533B4A76773}" type="pres">
      <dgm:prSet presAssocID="{205D17D5-57D3-4855-AEF5-DF2262CF4F88}" presName="node" presStyleLbl="node1" presStyleIdx="0" presStyleCnt="6">
        <dgm:presLayoutVars>
          <dgm:bulletEnabled val="1"/>
        </dgm:presLayoutVars>
      </dgm:prSet>
      <dgm:spPr/>
      <dgm:t>
        <a:bodyPr/>
        <a:lstStyle/>
        <a:p>
          <a:endParaRPr lang="en-US"/>
        </a:p>
      </dgm:t>
    </dgm:pt>
    <dgm:pt modelId="{61A40412-ACE3-423F-82C1-D57D4086F2B8}" type="pres">
      <dgm:prSet presAssocID="{A8906191-E201-4CAE-8D78-1E22974E93B0}" presName="sibTrans" presStyleLbl="sibTrans2D1" presStyleIdx="0" presStyleCnt="5"/>
      <dgm:spPr/>
      <dgm:t>
        <a:bodyPr/>
        <a:lstStyle/>
        <a:p>
          <a:endParaRPr lang="en-US"/>
        </a:p>
      </dgm:t>
    </dgm:pt>
    <dgm:pt modelId="{5E83D030-5BE0-41BF-B2C0-F9862C084550}" type="pres">
      <dgm:prSet presAssocID="{A8906191-E201-4CAE-8D78-1E22974E93B0}" presName="connectorText" presStyleLbl="sibTrans2D1" presStyleIdx="0" presStyleCnt="5"/>
      <dgm:spPr/>
      <dgm:t>
        <a:bodyPr/>
        <a:lstStyle/>
        <a:p>
          <a:endParaRPr lang="en-US"/>
        </a:p>
      </dgm:t>
    </dgm:pt>
    <dgm:pt modelId="{664E84B1-C506-4A1C-90D2-A8BD6A1C6212}" type="pres">
      <dgm:prSet presAssocID="{C9542880-881B-48BC-B8F0-0BD301E5ED13}" presName="node" presStyleLbl="node1" presStyleIdx="1" presStyleCnt="6">
        <dgm:presLayoutVars>
          <dgm:bulletEnabled val="1"/>
        </dgm:presLayoutVars>
      </dgm:prSet>
      <dgm:spPr/>
      <dgm:t>
        <a:bodyPr/>
        <a:lstStyle/>
        <a:p>
          <a:endParaRPr lang="en-US"/>
        </a:p>
      </dgm:t>
    </dgm:pt>
    <dgm:pt modelId="{F3229B7F-6DDB-49B5-87E1-D7564AEC286E}" type="pres">
      <dgm:prSet presAssocID="{F6551CBE-E7D5-4818-B031-007A4A20230A}" presName="sibTrans" presStyleLbl="sibTrans2D1" presStyleIdx="1" presStyleCnt="5"/>
      <dgm:spPr/>
      <dgm:t>
        <a:bodyPr/>
        <a:lstStyle/>
        <a:p>
          <a:endParaRPr lang="en-US"/>
        </a:p>
      </dgm:t>
    </dgm:pt>
    <dgm:pt modelId="{3E9DB969-6573-4601-B2D8-67D9EA91790E}" type="pres">
      <dgm:prSet presAssocID="{F6551CBE-E7D5-4818-B031-007A4A20230A}" presName="connectorText" presStyleLbl="sibTrans2D1" presStyleIdx="1" presStyleCnt="5"/>
      <dgm:spPr/>
      <dgm:t>
        <a:bodyPr/>
        <a:lstStyle/>
        <a:p>
          <a:endParaRPr lang="en-US"/>
        </a:p>
      </dgm:t>
    </dgm:pt>
    <dgm:pt modelId="{5C9E9CA6-B2B8-4E6F-A18A-0095EF893802}" type="pres">
      <dgm:prSet presAssocID="{F711AD77-F360-4CB6-8DC4-EAE2A51BDC47}" presName="node" presStyleLbl="node1" presStyleIdx="2" presStyleCnt="6">
        <dgm:presLayoutVars>
          <dgm:bulletEnabled val="1"/>
        </dgm:presLayoutVars>
      </dgm:prSet>
      <dgm:spPr/>
      <dgm:t>
        <a:bodyPr/>
        <a:lstStyle/>
        <a:p>
          <a:endParaRPr lang="en-US"/>
        </a:p>
      </dgm:t>
    </dgm:pt>
    <dgm:pt modelId="{F6F227E1-2154-4762-9559-A407B96A9153}" type="pres">
      <dgm:prSet presAssocID="{3A841AF3-0622-4324-A16A-36A6C4244FE7}" presName="sibTrans" presStyleLbl="sibTrans2D1" presStyleIdx="2" presStyleCnt="5"/>
      <dgm:spPr/>
      <dgm:t>
        <a:bodyPr/>
        <a:lstStyle/>
        <a:p>
          <a:endParaRPr lang="en-US"/>
        </a:p>
      </dgm:t>
    </dgm:pt>
    <dgm:pt modelId="{278EF70E-19E2-41D5-990A-16E4815861FA}" type="pres">
      <dgm:prSet presAssocID="{3A841AF3-0622-4324-A16A-36A6C4244FE7}" presName="connectorText" presStyleLbl="sibTrans2D1" presStyleIdx="2" presStyleCnt="5"/>
      <dgm:spPr/>
      <dgm:t>
        <a:bodyPr/>
        <a:lstStyle/>
        <a:p>
          <a:endParaRPr lang="en-US"/>
        </a:p>
      </dgm:t>
    </dgm:pt>
    <dgm:pt modelId="{F899861B-A37E-4CD2-A4A3-0620931E3E13}" type="pres">
      <dgm:prSet presAssocID="{5D3C9C63-0C66-4B95-BABF-88A83545DB03}" presName="node" presStyleLbl="node1" presStyleIdx="3" presStyleCnt="6">
        <dgm:presLayoutVars>
          <dgm:bulletEnabled val="1"/>
        </dgm:presLayoutVars>
      </dgm:prSet>
      <dgm:spPr/>
      <dgm:t>
        <a:bodyPr/>
        <a:lstStyle/>
        <a:p>
          <a:endParaRPr lang="en-US"/>
        </a:p>
      </dgm:t>
    </dgm:pt>
    <dgm:pt modelId="{F5160F49-0EF7-410D-8052-9EA032DEE0B6}" type="pres">
      <dgm:prSet presAssocID="{B76CC441-B475-4800-85AF-E23403015922}" presName="sibTrans" presStyleLbl="sibTrans2D1" presStyleIdx="3" presStyleCnt="5"/>
      <dgm:spPr/>
      <dgm:t>
        <a:bodyPr/>
        <a:lstStyle/>
        <a:p>
          <a:endParaRPr lang="en-US"/>
        </a:p>
      </dgm:t>
    </dgm:pt>
    <dgm:pt modelId="{8965901D-B647-4A99-BAE6-405C7014A940}" type="pres">
      <dgm:prSet presAssocID="{B76CC441-B475-4800-85AF-E23403015922}" presName="connectorText" presStyleLbl="sibTrans2D1" presStyleIdx="3" presStyleCnt="5"/>
      <dgm:spPr/>
      <dgm:t>
        <a:bodyPr/>
        <a:lstStyle/>
        <a:p>
          <a:endParaRPr lang="en-US"/>
        </a:p>
      </dgm:t>
    </dgm:pt>
    <dgm:pt modelId="{01D4F58E-4C2E-4002-AA8C-15B66BBDF48A}" type="pres">
      <dgm:prSet presAssocID="{BA65D430-11D2-4790-9DEA-3AAA24689DF6}" presName="node" presStyleLbl="node1" presStyleIdx="4" presStyleCnt="6">
        <dgm:presLayoutVars>
          <dgm:bulletEnabled val="1"/>
        </dgm:presLayoutVars>
      </dgm:prSet>
      <dgm:spPr/>
      <dgm:t>
        <a:bodyPr/>
        <a:lstStyle/>
        <a:p>
          <a:endParaRPr lang="en-US"/>
        </a:p>
      </dgm:t>
    </dgm:pt>
    <dgm:pt modelId="{025DDBE1-1B38-4414-801E-345934B78AFD}" type="pres">
      <dgm:prSet presAssocID="{CD16B69D-F2B7-47FB-8075-EF319CAA22A3}" presName="sibTrans" presStyleLbl="sibTrans2D1" presStyleIdx="4" presStyleCnt="5"/>
      <dgm:spPr/>
      <dgm:t>
        <a:bodyPr/>
        <a:lstStyle/>
        <a:p>
          <a:endParaRPr lang="en-US"/>
        </a:p>
      </dgm:t>
    </dgm:pt>
    <dgm:pt modelId="{59C9FAC1-F099-46CE-8DA3-F21704259098}" type="pres">
      <dgm:prSet presAssocID="{CD16B69D-F2B7-47FB-8075-EF319CAA22A3}" presName="connectorText" presStyleLbl="sibTrans2D1" presStyleIdx="4" presStyleCnt="5"/>
      <dgm:spPr/>
      <dgm:t>
        <a:bodyPr/>
        <a:lstStyle/>
        <a:p>
          <a:endParaRPr lang="en-US"/>
        </a:p>
      </dgm:t>
    </dgm:pt>
    <dgm:pt modelId="{D9016687-8629-4FD0-9C6F-D8E88F8A9F93}" type="pres">
      <dgm:prSet presAssocID="{C11B99EF-4BAB-4B7A-A0AB-E3E8F30524CC}" presName="node" presStyleLbl="node1" presStyleIdx="5" presStyleCnt="6">
        <dgm:presLayoutVars>
          <dgm:bulletEnabled val="1"/>
        </dgm:presLayoutVars>
      </dgm:prSet>
      <dgm:spPr/>
      <dgm:t>
        <a:bodyPr/>
        <a:lstStyle/>
        <a:p>
          <a:endParaRPr lang="en-US"/>
        </a:p>
      </dgm:t>
    </dgm:pt>
  </dgm:ptLst>
  <dgm:cxnLst>
    <dgm:cxn modelId="{09C6666F-266E-433E-A869-D76E1EA8E708}" type="presOf" srcId="{CD16B69D-F2B7-47FB-8075-EF319CAA22A3}" destId="{59C9FAC1-F099-46CE-8DA3-F21704259098}" srcOrd="1" destOrd="0" presId="urn:microsoft.com/office/officeart/2005/8/layout/process5"/>
    <dgm:cxn modelId="{C128D537-8037-435A-9385-23609203A814}" type="presOf" srcId="{3A841AF3-0622-4324-A16A-36A6C4244FE7}" destId="{F6F227E1-2154-4762-9559-A407B96A9153}" srcOrd="0" destOrd="0" presId="urn:microsoft.com/office/officeart/2005/8/layout/process5"/>
    <dgm:cxn modelId="{C4C95BB2-6CD2-4CC2-8CBA-C33EDC813815}" type="presOf" srcId="{A8906191-E201-4CAE-8D78-1E22974E93B0}" destId="{5E83D030-5BE0-41BF-B2C0-F9862C084550}" srcOrd="1" destOrd="0" presId="urn:microsoft.com/office/officeart/2005/8/layout/process5"/>
    <dgm:cxn modelId="{0367044F-FE57-4E71-A0EB-17342E93D61F}" type="presOf" srcId="{F6551CBE-E7D5-4818-B031-007A4A20230A}" destId="{F3229B7F-6DDB-49B5-87E1-D7564AEC286E}" srcOrd="0" destOrd="0" presId="urn:microsoft.com/office/officeart/2005/8/layout/process5"/>
    <dgm:cxn modelId="{9A8AAAD6-7F4A-4A69-A65A-9C9EA4FB4E40}" srcId="{FF004F74-3EC8-44F6-9C55-6B68FA56EEF6}" destId="{F711AD77-F360-4CB6-8DC4-EAE2A51BDC47}" srcOrd="2" destOrd="0" parTransId="{7BCB0778-761F-467F-82D3-B89A22A874BB}" sibTransId="{3A841AF3-0622-4324-A16A-36A6C4244FE7}"/>
    <dgm:cxn modelId="{4D53C9F1-9E22-41CD-A9E3-B4BE88C65F50}" type="presOf" srcId="{3A841AF3-0622-4324-A16A-36A6C4244FE7}" destId="{278EF70E-19E2-41D5-990A-16E4815861FA}" srcOrd="1" destOrd="0" presId="urn:microsoft.com/office/officeart/2005/8/layout/process5"/>
    <dgm:cxn modelId="{B6DF0986-2DE0-4751-A247-05B5F19EC9F6}" srcId="{FF004F74-3EC8-44F6-9C55-6B68FA56EEF6}" destId="{BA65D430-11D2-4790-9DEA-3AAA24689DF6}" srcOrd="4" destOrd="0" parTransId="{31CCB058-622A-4C64-840F-6640493ABE96}" sibTransId="{CD16B69D-F2B7-47FB-8075-EF319CAA22A3}"/>
    <dgm:cxn modelId="{3C888CFD-F2BD-4373-B5C1-900D1D30D7EF}" type="presOf" srcId="{FF004F74-3EC8-44F6-9C55-6B68FA56EEF6}" destId="{62912C23-580F-4736-ABEF-5AF726ABF327}" srcOrd="0" destOrd="0" presId="urn:microsoft.com/office/officeart/2005/8/layout/process5"/>
    <dgm:cxn modelId="{FAD2C826-8130-4B80-823E-4412454595EF}" type="presOf" srcId="{CD16B69D-F2B7-47FB-8075-EF319CAA22A3}" destId="{025DDBE1-1B38-4414-801E-345934B78AFD}" srcOrd="0" destOrd="0" presId="urn:microsoft.com/office/officeart/2005/8/layout/process5"/>
    <dgm:cxn modelId="{9CE3B3B1-77A2-40F5-922B-248118BD2BF4}" type="presOf" srcId="{C9542880-881B-48BC-B8F0-0BD301E5ED13}" destId="{664E84B1-C506-4A1C-90D2-A8BD6A1C6212}" srcOrd="0" destOrd="0" presId="urn:microsoft.com/office/officeart/2005/8/layout/process5"/>
    <dgm:cxn modelId="{FFC9CBAF-1D3C-48B7-9ABA-93AE30E39424}" type="presOf" srcId="{B76CC441-B475-4800-85AF-E23403015922}" destId="{F5160F49-0EF7-410D-8052-9EA032DEE0B6}" srcOrd="0" destOrd="0" presId="urn:microsoft.com/office/officeart/2005/8/layout/process5"/>
    <dgm:cxn modelId="{AE6344E5-C38D-4C2D-BA94-139025720F9E}" type="presOf" srcId="{A8906191-E201-4CAE-8D78-1E22974E93B0}" destId="{61A40412-ACE3-423F-82C1-D57D4086F2B8}" srcOrd="0" destOrd="0" presId="urn:microsoft.com/office/officeart/2005/8/layout/process5"/>
    <dgm:cxn modelId="{DA147908-C110-4F5E-A086-F0D8FC30B1B7}" type="presOf" srcId="{F711AD77-F360-4CB6-8DC4-EAE2A51BDC47}" destId="{5C9E9CA6-B2B8-4E6F-A18A-0095EF893802}" srcOrd="0" destOrd="0" presId="urn:microsoft.com/office/officeart/2005/8/layout/process5"/>
    <dgm:cxn modelId="{1E88B085-593A-4AF6-A2F9-A9CDF71C64F9}" type="presOf" srcId="{B76CC441-B475-4800-85AF-E23403015922}" destId="{8965901D-B647-4A99-BAE6-405C7014A940}" srcOrd="1" destOrd="0" presId="urn:microsoft.com/office/officeart/2005/8/layout/process5"/>
    <dgm:cxn modelId="{265875E5-A8E8-4C3A-9898-7E10D0DF77BA}" type="presOf" srcId="{5D3C9C63-0C66-4B95-BABF-88A83545DB03}" destId="{F899861B-A37E-4CD2-A4A3-0620931E3E13}" srcOrd="0" destOrd="0" presId="urn:microsoft.com/office/officeart/2005/8/layout/process5"/>
    <dgm:cxn modelId="{D91F1F20-4E3B-4AA4-8993-A826594985CC}" srcId="{FF004F74-3EC8-44F6-9C55-6B68FA56EEF6}" destId="{C11B99EF-4BAB-4B7A-A0AB-E3E8F30524CC}" srcOrd="5" destOrd="0" parTransId="{26BE5861-8F0A-47F9-A3FC-DAB9FD2653EC}" sibTransId="{F7625445-886B-4478-A6BD-F82447DBB541}"/>
    <dgm:cxn modelId="{540B4D0B-D9CB-4651-AF12-9B5D40248F66}" type="presOf" srcId="{F6551CBE-E7D5-4818-B031-007A4A20230A}" destId="{3E9DB969-6573-4601-B2D8-67D9EA91790E}" srcOrd="1" destOrd="0" presId="urn:microsoft.com/office/officeart/2005/8/layout/process5"/>
    <dgm:cxn modelId="{772ED5FA-0EEC-47F1-B743-871284314A46}" type="presOf" srcId="{C11B99EF-4BAB-4B7A-A0AB-E3E8F30524CC}" destId="{D9016687-8629-4FD0-9C6F-D8E88F8A9F93}" srcOrd="0" destOrd="0" presId="urn:microsoft.com/office/officeart/2005/8/layout/process5"/>
    <dgm:cxn modelId="{5A88EF95-0F54-4B55-A53E-84F0FBE59796}" srcId="{FF004F74-3EC8-44F6-9C55-6B68FA56EEF6}" destId="{205D17D5-57D3-4855-AEF5-DF2262CF4F88}" srcOrd="0" destOrd="0" parTransId="{1983EE72-1BFC-4F6A-9434-29FE43BD59F0}" sibTransId="{A8906191-E201-4CAE-8D78-1E22974E93B0}"/>
    <dgm:cxn modelId="{DA24893E-90E8-4354-88DC-E1EA91C213E4}" type="presOf" srcId="{BA65D430-11D2-4790-9DEA-3AAA24689DF6}" destId="{01D4F58E-4C2E-4002-AA8C-15B66BBDF48A}" srcOrd="0" destOrd="0" presId="urn:microsoft.com/office/officeart/2005/8/layout/process5"/>
    <dgm:cxn modelId="{751089EA-ED17-4B62-AC75-EE6C67258CAF}" type="presOf" srcId="{205D17D5-57D3-4855-AEF5-DF2262CF4F88}" destId="{FF1408BA-FF30-4066-A3DD-E533B4A76773}" srcOrd="0" destOrd="0" presId="urn:microsoft.com/office/officeart/2005/8/layout/process5"/>
    <dgm:cxn modelId="{F02F890A-C70C-49EC-9E57-4B6253CB3B47}" srcId="{FF004F74-3EC8-44F6-9C55-6B68FA56EEF6}" destId="{5D3C9C63-0C66-4B95-BABF-88A83545DB03}" srcOrd="3" destOrd="0" parTransId="{43E3A60D-68CE-4FBA-B6B6-0BBD5AA7AEFF}" sibTransId="{B76CC441-B475-4800-85AF-E23403015922}"/>
    <dgm:cxn modelId="{B9376C35-DAB3-48F1-912A-CD5D6A258858}" srcId="{FF004F74-3EC8-44F6-9C55-6B68FA56EEF6}" destId="{C9542880-881B-48BC-B8F0-0BD301E5ED13}" srcOrd="1" destOrd="0" parTransId="{8776D314-075E-4022-8524-6F3F3CD74481}" sibTransId="{F6551CBE-E7D5-4818-B031-007A4A20230A}"/>
    <dgm:cxn modelId="{B765488D-81DE-44CD-9EE0-814F72BE63A7}" type="presParOf" srcId="{62912C23-580F-4736-ABEF-5AF726ABF327}" destId="{FF1408BA-FF30-4066-A3DD-E533B4A76773}" srcOrd="0" destOrd="0" presId="urn:microsoft.com/office/officeart/2005/8/layout/process5"/>
    <dgm:cxn modelId="{745C6738-22ED-4CB1-AE47-45B463AC51E0}" type="presParOf" srcId="{62912C23-580F-4736-ABEF-5AF726ABF327}" destId="{61A40412-ACE3-423F-82C1-D57D4086F2B8}" srcOrd="1" destOrd="0" presId="urn:microsoft.com/office/officeart/2005/8/layout/process5"/>
    <dgm:cxn modelId="{FD8B8E26-8042-43FE-AA8D-025E088AE760}" type="presParOf" srcId="{61A40412-ACE3-423F-82C1-D57D4086F2B8}" destId="{5E83D030-5BE0-41BF-B2C0-F9862C084550}" srcOrd="0" destOrd="0" presId="urn:microsoft.com/office/officeart/2005/8/layout/process5"/>
    <dgm:cxn modelId="{4BAE9143-9933-42A8-953E-2D560794A3E9}" type="presParOf" srcId="{62912C23-580F-4736-ABEF-5AF726ABF327}" destId="{664E84B1-C506-4A1C-90D2-A8BD6A1C6212}" srcOrd="2" destOrd="0" presId="urn:microsoft.com/office/officeart/2005/8/layout/process5"/>
    <dgm:cxn modelId="{1B0E2EC0-D6D6-4A39-8D19-F48F1BA3E074}" type="presParOf" srcId="{62912C23-580F-4736-ABEF-5AF726ABF327}" destId="{F3229B7F-6DDB-49B5-87E1-D7564AEC286E}" srcOrd="3" destOrd="0" presId="urn:microsoft.com/office/officeart/2005/8/layout/process5"/>
    <dgm:cxn modelId="{7913D874-E57C-4AB7-ADFE-ACD43D304166}" type="presParOf" srcId="{F3229B7F-6DDB-49B5-87E1-D7564AEC286E}" destId="{3E9DB969-6573-4601-B2D8-67D9EA91790E}" srcOrd="0" destOrd="0" presId="urn:microsoft.com/office/officeart/2005/8/layout/process5"/>
    <dgm:cxn modelId="{C7B0C5A1-F2A8-4E11-92F5-217559C4AC5D}" type="presParOf" srcId="{62912C23-580F-4736-ABEF-5AF726ABF327}" destId="{5C9E9CA6-B2B8-4E6F-A18A-0095EF893802}" srcOrd="4" destOrd="0" presId="urn:microsoft.com/office/officeart/2005/8/layout/process5"/>
    <dgm:cxn modelId="{860EC7F2-6306-45AC-8A62-18F06FA12335}" type="presParOf" srcId="{62912C23-580F-4736-ABEF-5AF726ABF327}" destId="{F6F227E1-2154-4762-9559-A407B96A9153}" srcOrd="5" destOrd="0" presId="urn:microsoft.com/office/officeart/2005/8/layout/process5"/>
    <dgm:cxn modelId="{10188518-CF2E-423B-A9FE-8C67224C2C76}" type="presParOf" srcId="{F6F227E1-2154-4762-9559-A407B96A9153}" destId="{278EF70E-19E2-41D5-990A-16E4815861FA}" srcOrd="0" destOrd="0" presId="urn:microsoft.com/office/officeart/2005/8/layout/process5"/>
    <dgm:cxn modelId="{0B39AAF9-5033-44E1-BCA5-1ADA0E8E18D4}" type="presParOf" srcId="{62912C23-580F-4736-ABEF-5AF726ABF327}" destId="{F899861B-A37E-4CD2-A4A3-0620931E3E13}" srcOrd="6" destOrd="0" presId="urn:microsoft.com/office/officeart/2005/8/layout/process5"/>
    <dgm:cxn modelId="{F1BF4C26-525F-4AD6-B900-C6AA1B6AFC37}" type="presParOf" srcId="{62912C23-580F-4736-ABEF-5AF726ABF327}" destId="{F5160F49-0EF7-410D-8052-9EA032DEE0B6}" srcOrd="7" destOrd="0" presId="urn:microsoft.com/office/officeart/2005/8/layout/process5"/>
    <dgm:cxn modelId="{63858071-F763-45F4-8BBC-4BE074AB2FAC}" type="presParOf" srcId="{F5160F49-0EF7-410D-8052-9EA032DEE0B6}" destId="{8965901D-B647-4A99-BAE6-405C7014A940}" srcOrd="0" destOrd="0" presId="urn:microsoft.com/office/officeart/2005/8/layout/process5"/>
    <dgm:cxn modelId="{9F3176A7-FA0A-4EA7-A1E0-4194284A4C5E}" type="presParOf" srcId="{62912C23-580F-4736-ABEF-5AF726ABF327}" destId="{01D4F58E-4C2E-4002-AA8C-15B66BBDF48A}" srcOrd="8" destOrd="0" presId="urn:microsoft.com/office/officeart/2005/8/layout/process5"/>
    <dgm:cxn modelId="{61E1587F-7DBC-44CB-B96B-92DA91BF75C0}" type="presParOf" srcId="{62912C23-580F-4736-ABEF-5AF726ABF327}" destId="{025DDBE1-1B38-4414-801E-345934B78AFD}" srcOrd="9" destOrd="0" presId="urn:microsoft.com/office/officeart/2005/8/layout/process5"/>
    <dgm:cxn modelId="{F5329526-B079-4657-B998-4835FEC00904}" type="presParOf" srcId="{025DDBE1-1B38-4414-801E-345934B78AFD}" destId="{59C9FAC1-F099-46CE-8DA3-F21704259098}" srcOrd="0" destOrd="0" presId="urn:microsoft.com/office/officeart/2005/8/layout/process5"/>
    <dgm:cxn modelId="{D99A094C-BF9B-4EC7-831A-F47E136A99F3}" type="presParOf" srcId="{62912C23-580F-4736-ABEF-5AF726ABF327}" destId="{D9016687-8629-4FD0-9C6F-D8E88F8A9F93}"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1408BA-FF30-4066-A3DD-E533B4A76773}">
      <dsp:nvSpPr>
        <dsp:cNvPr id="0" name=""/>
        <dsp:cNvSpPr/>
      </dsp:nvSpPr>
      <dsp:spPr>
        <a:xfrm>
          <a:off x="548506" y="773"/>
          <a:ext cx="884187" cy="53051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God</a:t>
          </a:r>
          <a:endParaRPr lang="en-US" sz="1200" kern="1200" dirty="0"/>
        </a:p>
      </dsp:txBody>
      <dsp:txXfrm>
        <a:off x="548506" y="773"/>
        <a:ext cx="884187" cy="530512"/>
      </dsp:txXfrm>
    </dsp:sp>
    <dsp:sp modelId="{61A40412-ACE3-423F-82C1-D57D4086F2B8}">
      <dsp:nvSpPr>
        <dsp:cNvPr id="0" name=""/>
        <dsp:cNvSpPr/>
      </dsp:nvSpPr>
      <dsp:spPr>
        <a:xfrm rot="5400000">
          <a:off x="896876" y="593179"/>
          <a:ext cx="187447" cy="21927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896876" y="593179"/>
        <a:ext cx="187447" cy="219278"/>
      </dsp:txXfrm>
    </dsp:sp>
    <dsp:sp modelId="{664E84B1-C506-4A1C-90D2-A8BD6A1C6212}">
      <dsp:nvSpPr>
        <dsp:cNvPr id="0" name=""/>
        <dsp:cNvSpPr/>
      </dsp:nvSpPr>
      <dsp:spPr>
        <a:xfrm>
          <a:off x="548506" y="884961"/>
          <a:ext cx="884187" cy="530512"/>
        </a:xfrm>
        <a:prstGeom prst="roundRect">
          <a:avLst>
            <a:gd name="adj" fmla="val 1000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Angels</a:t>
          </a:r>
          <a:endParaRPr lang="en-US" sz="1200" kern="1200" dirty="0"/>
        </a:p>
      </dsp:txBody>
      <dsp:txXfrm>
        <a:off x="548506" y="884961"/>
        <a:ext cx="884187" cy="530512"/>
      </dsp:txXfrm>
    </dsp:sp>
    <dsp:sp modelId="{F3229B7F-6DDB-49B5-87E1-D7564AEC286E}">
      <dsp:nvSpPr>
        <dsp:cNvPr id="0" name=""/>
        <dsp:cNvSpPr/>
      </dsp:nvSpPr>
      <dsp:spPr>
        <a:xfrm rot="5400000">
          <a:off x="896876" y="1477367"/>
          <a:ext cx="187447" cy="219278"/>
        </a:xfrm>
        <a:prstGeom prst="rightArrow">
          <a:avLst>
            <a:gd name="adj1" fmla="val 60000"/>
            <a:gd name="adj2" fmla="val 50000"/>
          </a:avLst>
        </a:prstGeom>
        <a:solidFill>
          <a:schemeClr val="accent2">
            <a:hueOff val="1170380"/>
            <a:satOff val="-146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896876" y="1477367"/>
        <a:ext cx="187447" cy="219278"/>
      </dsp:txXfrm>
    </dsp:sp>
    <dsp:sp modelId="{5C9E9CA6-B2B8-4E6F-A18A-0095EF893802}">
      <dsp:nvSpPr>
        <dsp:cNvPr id="0" name=""/>
        <dsp:cNvSpPr/>
      </dsp:nvSpPr>
      <dsp:spPr>
        <a:xfrm>
          <a:off x="548506" y="1769149"/>
          <a:ext cx="884187" cy="530512"/>
        </a:xfrm>
        <a:prstGeom prst="roundRect">
          <a:avLst>
            <a:gd name="adj" fmla="val 10000"/>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Monarchs</a:t>
          </a:r>
          <a:endParaRPr lang="en-US" sz="1200" kern="1200" dirty="0"/>
        </a:p>
      </dsp:txBody>
      <dsp:txXfrm>
        <a:off x="548506" y="1769149"/>
        <a:ext cx="884187" cy="530512"/>
      </dsp:txXfrm>
    </dsp:sp>
    <dsp:sp modelId="{F6F227E1-2154-4762-9559-A407B96A9153}">
      <dsp:nvSpPr>
        <dsp:cNvPr id="0" name=""/>
        <dsp:cNvSpPr/>
      </dsp:nvSpPr>
      <dsp:spPr>
        <a:xfrm rot="5400000">
          <a:off x="896876" y="2361555"/>
          <a:ext cx="187447" cy="219278"/>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896876" y="2361555"/>
        <a:ext cx="187447" cy="219278"/>
      </dsp:txXfrm>
    </dsp:sp>
    <dsp:sp modelId="{F899861B-A37E-4CD2-A4A3-0620931E3E13}">
      <dsp:nvSpPr>
        <dsp:cNvPr id="0" name=""/>
        <dsp:cNvSpPr/>
      </dsp:nvSpPr>
      <dsp:spPr>
        <a:xfrm>
          <a:off x="548506" y="2653337"/>
          <a:ext cx="884187" cy="530512"/>
        </a:xfrm>
        <a:prstGeom prst="roundRect">
          <a:avLst>
            <a:gd name="adj" fmla="val 1000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Nobility</a:t>
          </a:r>
          <a:endParaRPr lang="en-US" sz="1200" kern="1200" dirty="0"/>
        </a:p>
      </dsp:txBody>
      <dsp:txXfrm>
        <a:off x="548506" y="2653337"/>
        <a:ext cx="884187" cy="530512"/>
      </dsp:txXfrm>
    </dsp:sp>
    <dsp:sp modelId="{F5160F49-0EF7-410D-8052-9EA032DEE0B6}">
      <dsp:nvSpPr>
        <dsp:cNvPr id="0" name=""/>
        <dsp:cNvSpPr/>
      </dsp:nvSpPr>
      <dsp:spPr>
        <a:xfrm rot="5400000">
          <a:off x="896876" y="3245743"/>
          <a:ext cx="187447" cy="219278"/>
        </a:xfrm>
        <a:prstGeom prst="rightArrow">
          <a:avLst>
            <a:gd name="adj1" fmla="val 60000"/>
            <a:gd name="adj2" fmla="val 50000"/>
          </a:avLst>
        </a:prstGeom>
        <a:solidFill>
          <a:schemeClr val="accent2">
            <a:hueOff val="3511139"/>
            <a:satOff val="-4379"/>
            <a:lumOff val="10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896876" y="3245743"/>
        <a:ext cx="187447" cy="219278"/>
      </dsp:txXfrm>
    </dsp:sp>
    <dsp:sp modelId="{01D4F58E-4C2E-4002-AA8C-15B66BBDF48A}">
      <dsp:nvSpPr>
        <dsp:cNvPr id="0" name=""/>
        <dsp:cNvSpPr/>
      </dsp:nvSpPr>
      <dsp:spPr>
        <a:xfrm>
          <a:off x="548506" y="3537525"/>
          <a:ext cx="884187" cy="530512"/>
        </a:xfrm>
        <a:prstGeom prst="roundRect">
          <a:avLst>
            <a:gd name="adj" fmla="val 1000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Common People</a:t>
          </a:r>
          <a:endParaRPr lang="en-US" sz="1200" kern="1200" dirty="0"/>
        </a:p>
      </dsp:txBody>
      <dsp:txXfrm>
        <a:off x="548506" y="3537525"/>
        <a:ext cx="884187" cy="530512"/>
      </dsp:txXfrm>
    </dsp:sp>
    <dsp:sp modelId="{025DDBE1-1B38-4414-801E-345934B78AFD}">
      <dsp:nvSpPr>
        <dsp:cNvPr id="0" name=""/>
        <dsp:cNvSpPr/>
      </dsp:nvSpPr>
      <dsp:spPr>
        <a:xfrm rot="5400000">
          <a:off x="896876" y="4129931"/>
          <a:ext cx="187447" cy="219278"/>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896876" y="4129931"/>
        <a:ext cx="187447" cy="219278"/>
      </dsp:txXfrm>
    </dsp:sp>
    <dsp:sp modelId="{D9016687-8629-4FD0-9C6F-D8E88F8A9F93}">
      <dsp:nvSpPr>
        <dsp:cNvPr id="0" name=""/>
        <dsp:cNvSpPr/>
      </dsp:nvSpPr>
      <dsp:spPr>
        <a:xfrm>
          <a:off x="548506" y="4421713"/>
          <a:ext cx="884187" cy="530512"/>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Animals, Minerals, Plants</a:t>
          </a:r>
          <a:endParaRPr lang="en-US" sz="1100" kern="1200" dirty="0"/>
        </a:p>
      </dsp:txBody>
      <dsp:txXfrm>
        <a:off x="548506" y="4421713"/>
        <a:ext cx="884187" cy="5305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6/6/2013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xmlns="" val="40598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Image: </a:t>
            </a:r>
            <a:r>
              <a:rPr lang="en-US" b="0" dirty="0" smtClean="0"/>
              <a:t>“</a:t>
            </a:r>
            <a:r>
              <a:rPr lang="en-US" dirty="0" smtClean="0"/>
              <a:t>The Storming of the Bastille” Visible in the center is the arrest of Bernard René </a:t>
            </a:r>
            <a:r>
              <a:rPr lang="en-US" dirty="0" err="1" smtClean="0"/>
              <a:t>Jourdan</a:t>
            </a:r>
            <a:r>
              <a:rPr lang="en-US" dirty="0" smtClean="0"/>
              <a:t>, marquis de </a:t>
            </a:r>
            <a:r>
              <a:rPr lang="en-US" dirty="0" err="1" smtClean="0"/>
              <a:t>Launay</a:t>
            </a:r>
            <a:r>
              <a:rPr lang="en-US" dirty="0" smtClean="0"/>
              <a:t> (1740</a:t>
            </a:r>
            <a:r>
              <a:rPr lang="en-US" sz="1200" kern="1200" dirty="0" smtClean="0">
                <a:solidFill>
                  <a:schemeClr val="tx1"/>
                </a:solidFill>
                <a:effectLst/>
                <a:latin typeface="+mn-lt"/>
                <a:ea typeface="+mn-ea"/>
                <a:cs typeface="+mn-cs"/>
              </a:rPr>
              <a:t>–</a:t>
            </a:r>
            <a:r>
              <a:rPr lang="en-US" dirty="0" smtClean="0"/>
              <a:t>1789), Watercolor painting; 37,8 x 50,5 cm</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Image:</a:t>
            </a:r>
            <a:r>
              <a:rPr lang="en-US" b="1" baseline="0" dirty="0" smtClean="0"/>
              <a:t> </a:t>
            </a:r>
            <a:r>
              <a:rPr lang="en-US" b="0" baseline="0" dirty="0" smtClean="0"/>
              <a:t>T</a:t>
            </a:r>
            <a:r>
              <a:rPr lang="en-US" dirty="0" smtClean="0"/>
              <a:t>he Notre Dame de Paris: Western Façade, mid-afternoon, April 2007. Photograph by Tom S., while observing and admiring High Gothic in France.</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Image: </a:t>
            </a:r>
            <a:r>
              <a:rPr lang="en-US" dirty="0" smtClean="0"/>
              <a:t>Mont St Michel as viewed along the </a:t>
            </a:r>
            <a:r>
              <a:rPr lang="en-US" dirty="0" err="1" smtClean="0"/>
              <a:t>Couesnon</a:t>
            </a:r>
            <a:r>
              <a:rPr lang="en-US" dirty="0" smtClean="0"/>
              <a:t> River in Brittany, France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Image:</a:t>
            </a:r>
            <a:r>
              <a:rPr lang="en-US" b="1" baseline="0" dirty="0" smtClean="0"/>
              <a:t> </a:t>
            </a:r>
            <a:r>
              <a:rPr lang="en-US" dirty="0" smtClean="0"/>
              <a:t>A portrait engraved for a posthumous edition of Rousseau’s works, after an original by Angelique </a:t>
            </a:r>
            <a:r>
              <a:rPr lang="en-US" dirty="0" err="1" smtClean="0"/>
              <a:t>Briceau</a:t>
            </a:r>
            <a:r>
              <a:rPr lang="en-US" dirty="0" smtClean="0"/>
              <a:t>.</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6/6/2013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3" r:id="rId4"/>
    <p:sldLayoutId id="2147483672" r:id="rId5"/>
    <p:sldLayoutId id="2147483651" r:id="rId6"/>
    <p:sldLayoutId id="2147483674" r:id="rId7"/>
    <p:sldLayoutId id="2147483652" r:id="rId8"/>
    <p:sldLayoutId id="2147483655" r:id="rId9"/>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French Revolution</a:t>
            </a:r>
            <a:endParaRPr lang="en-US" dirty="0"/>
          </a:p>
        </p:txBody>
      </p:sp>
      <p:sp>
        <p:nvSpPr>
          <p:cNvPr id="3" name="Subtitle 2"/>
          <p:cNvSpPr>
            <a:spLocks noGrp="1"/>
          </p:cNvSpPr>
          <p:nvPr>
            <p:ph type="subTitle" idx="1"/>
          </p:nvPr>
        </p:nvSpPr>
        <p:spPr/>
        <p:txBody>
          <a:bodyPr/>
          <a:lstStyle/>
          <a:p>
            <a:r>
              <a:rPr lang="en-US" i="1" dirty="0" smtClean="0"/>
              <a:t>Church History,</a:t>
            </a:r>
            <a:r>
              <a:rPr lang="en-US" dirty="0" smtClean="0"/>
              <a:t> Unit 6</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295400"/>
            <a:ext cx="6705600" cy="4830763"/>
          </a:xfrm>
        </p:spPr>
        <p:txBody>
          <a:bodyPr>
            <a:normAutofit/>
          </a:bodyPr>
          <a:lstStyle/>
          <a:p>
            <a:pPr marL="0" indent="0">
              <a:buNone/>
            </a:pPr>
            <a:r>
              <a:rPr lang="en-US" dirty="0" smtClean="0"/>
              <a:t>On July 14, 1789, a mob of Parisians stormed the Bastille: a French prison that represented the power of the monarchy. Historians consider this the beginning of the French Revolution.</a:t>
            </a:r>
          </a:p>
          <a:p>
            <a:r>
              <a:rPr lang="en-US" dirty="0" smtClean="0"/>
              <a:t>Nearly one hundred </a:t>
            </a:r>
            <a:br>
              <a:rPr lang="en-US" dirty="0" smtClean="0"/>
            </a:br>
            <a:r>
              <a:rPr lang="en-US" dirty="0" smtClean="0"/>
              <a:t>citizens died in the </a:t>
            </a:r>
            <a:br>
              <a:rPr lang="en-US" dirty="0" smtClean="0"/>
            </a:br>
            <a:r>
              <a:rPr lang="en-US" dirty="0" smtClean="0"/>
              <a:t>uprising.</a:t>
            </a:r>
          </a:p>
          <a:p>
            <a:r>
              <a:rPr lang="en-US" dirty="0" smtClean="0"/>
              <a:t>Several prison guards </a:t>
            </a:r>
            <a:br>
              <a:rPr lang="en-US" dirty="0" smtClean="0"/>
            </a:br>
            <a:r>
              <a:rPr lang="en-US" dirty="0" smtClean="0"/>
              <a:t>were beheaded.</a:t>
            </a:r>
          </a:p>
          <a:p>
            <a:r>
              <a:rPr lang="en-US" dirty="0" smtClean="0"/>
              <a:t>The National Assembly </a:t>
            </a:r>
            <a:br>
              <a:rPr lang="en-US" dirty="0" smtClean="0"/>
            </a:br>
            <a:r>
              <a:rPr lang="en-US" dirty="0" smtClean="0"/>
              <a:t>grew more radical.</a:t>
            </a:r>
          </a:p>
          <a:p>
            <a:endParaRPr lang="en-US" dirty="0"/>
          </a:p>
        </p:txBody>
      </p:sp>
      <p:pic>
        <p:nvPicPr>
          <p:cNvPr id="4" name="Picture 3" descr="Slide10-Prise_de_la_Bastille.jpg"/>
          <p:cNvPicPr>
            <a:picLocks noChangeAspect="1"/>
          </p:cNvPicPr>
          <p:nvPr/>
        </p:nvPicPr>
        <p:blipFill>
          <a:blip r:embed="rId3" cstate="print"/>
          <a:stretch>
            <a:fillRect/>
          </a:stretch>
        </p:blipFill>
        <p:spPr>
          <a:xfrm>
            <a:off x="4906645" y="2895600"/>
            <a:ext cx="3856355" cy="289588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5029200" y="5760720"/>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47800"/>
            <a:ext cx="6705600" cy="5181600"/>
          </a:xfrm>
        </p:spPr>
        <p:txBody>
          <a:bodyPr>
            <a:normAutofit/>
          </a:bodyPr>
          <a:lstStyle/>
          <a:p>
            <a:pPr marL="0" indent="0">
              <a:buNone/>
            </a:pPr>
            <a:r>
              <a:rPr lang="en-US" dirty="0" smtClean="0"/>
              <a:t>In August 1789 the National Assembly passed the </a:t>
            </a:r>
            <a:r>
              <a:rPr lang="en-US" i="1" dirty="0" smtClean="0"/>
              <a:t>Declaration of the Rights of Man and of the Citizen</a:t>
            </a:r>
            <a:r>
              <a:rPr lang="en-US" dirty="0" smtClean="0"/>
              <a:t>, which declared the rights of all French citizens to be universal. Among its principles:</a:t>
            </a:r>
          </a:p>
          <a:p>
            <a:r>
              <a:rPr lang="en-US" dirty="0" smtClean="0"/>
              <a:t>All people have natural rights to </a:t>
            </a:r>
            <a:br>
              <a:rPr lang="en-US" dirty="0" smtClean="0"/>
            </a:br>
            <a:r>
              <a:rPr lang="en-US" dirty="0" smtClean="0"/>
              <a:t>liberty, life, and property.</a:t>
            </a:r>
          </a:p>
          <a:p>
            <a:r>
              <a:rPr lang="en-US" dirty="0" smtClean="0"/>
              <a:t>The government derives its </a:t>
            </a:r>
            <a:br>
              <a:rPr lang="en-US" dirty="0" smtClean="0"/>
            </a:br>
            <a:r>
              <a:rPr lang="en-US" dirty="0" smtClean="0"/>
              <a:t>power from those governed—</a:t>
            </a:r>
            <a:br>
              <a:rPr lang="en-US" dirty="0" smtClean="0"/>
            </a:br>
            <a:r>
              <a:rPr lang="en-US" dirty="0" smtClean="0"/>
              <a:t>the citizens of the nation.</a:t>
            </a:r>
          </a:p>
          <a:p>
            <a:r>
              <a:rPr lang="en-US" dirty="0" smtClean="0"/>
              <a:t>The power of the monarchy was </a:t>
            </a:r>
            <a:br>
              <a:rPr lang="en-US" dirty="0" smtClean="0"/>
            </a:br>
            <a:r>
              <a:rPr lang="en-US" dirty="0" smtClean="0"/>
              <a:t>curtailed, and all citizens were to </a:t>
            </a:r>
            <a:br>
              <a:rPr lang="en-US" dirty="0" smtClean="0"/>
            </a:br>
            <a:r>
              <a:rPr lang="en-US" dirty="0" smtClean="0"/>
              <a:t>have a say in governing the nation.</a:t>
            </a:r>
          </a:p>
          <a:p>
            <a:endParaRPr lang="en-US" dirty="0"/>
          </a:p>
        </p:txBody>
      </p:sp>
      <p:pic>
        <p:nvPicPr>
          <p:cNvPr id="4" name="Picture 3" descr="Slide11-Declaration_of_the_Rights_of_Man_and_of_the_Citizen_in_1789.jpg"/>
          <p:cNvPicPr>
            <a:picLocks noChangeAspect="1"/>
          </p:cNvPicPr>
          <p:nvPr/>
        </p:nvPicPr>
        <p:blipFill>
          <a:blip r:embed="rId3" cstate="print"/>
          <a:stretch>
            <a:fillRect/>
          </a:stretch>
        </p:blipFill>
        <p:spPr>
          <a:xfrm>
            <a:off x="6324600" y="3048000"/>
            <a:ext cx="2301240" cy="3029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rot="16200000">
            <a:off x="7882128" y="4754880"/>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1143000"/>
          </a:xfrm>
        </p:spPr>
        <p:txBody>
          <a:bodyPr>
            <a:normAutofit/>
          </a:bodyPr>
          <a:lstStyle/>
          <a:p>
            <a:r>
              <a:rPr lang="en-US" dirty="0" smtClean="0"/>
              <a:t>What did the French Revolution mean for the Church in France?</a:t>
            </a:r>
            <a:endParaRPr lang="en-US" dirty="0"/>
          </a:p>
        </p:txBody>
      </p:sp>
      <p:sp>
        <p:nvSpPr>
          <p:cNvPr id="3" name="Content Placeholder 2"/>
          <p:cNvSpPr>
            <a:spLocks noGrp="1"/>
          </p:cNvSpPr>
          <p:nvPr>
            <p:ph idx="1"/>
          </p:nvPr>
        </p:nvSpPr>
        <p:spPr>
          <a:xfrm>
            <a:off x="4724400" y="2209800"/>
            <a:ext cx="3733800" cy="3916363"/>
          </a:xfrm>
        </p:spPr>
        <p:txBody>
          <a:bodyPr>
            <a:normAutofit/>
          </a:bodyPr>
          <a:lstStyle/>
          <a:p>
            <a:pPr marL="0" indent="0">
              <a:buNone/>
              <a:tabLst>
                <a:tab pos="0" algn="l"/>
              </a:tabLst>
            </a:pPr>
            <a:r>
              <a:rPr lang="en-US" dirty="0" smtClean="0"/>
              <a:t>The Church was no longer under the protection of the monarchy.</a:t>
            </a:r>
          </a:p>
          <a:p>
            <a:pPr marL="0" indent="0">
              <a:buNone/>
              <a:tabLst>
                <a:tab pos="0" algn="l"/>
              </a:tabLst>
            </a:pPr>
            <a:r>
              <a:rPr lang="en-US" dirty="0" smtClean="0"/>
              <a:t>Even though many individual clergy had joined the Third Estate’s cause, the Church became a target of the revolution.</a:t>
            </a:r>
            <a:endParaRPr lang="en-US" dirty="0"/>
          </a:p>
        </p:txBody>
      </p:sp>
      <p:pic>
        <p:nvPicPr>
          <p:cNvPr id="4" name="Picture 3" descr="Slide12-NotreDameI.jpg"/>
          <p:cNvPicPr>
            <a:picLocks noChangeAspect="1"/>
          </p:cNvPicPr>
          <p:nvPr/>
        </p:nvPicPr>
        <p:blipFill>
          <a:blip r:embed="rId3" cstate="print"/>
          <a:stretch>
            <a:fillRect/>
          </a:stretch>
        </p:blipFill>
        <p:spPr>
          <a:xfrm>
            <a:off x="1066800" y="2286000"/>
            <a:ext cx="3619500" cy="2895600"/>
          </a:xfrm>
          <a:prstGeom prst="rect">
            <a:avLst/>
          </a:prstGeom>
        </p:spPr>
      </p:pic>
      <p:sp>
        <p:nvSpPr>
          <p:cNvPr id="5" name="TextBox 4"/>
          <p:cNvSpPr txBox="1"/>
          <p:nvPr/>
        </p:nvSpPr>
        <p:spPr bwMode="auto">
          <a:xfrm>
            <a:off x="1371600" y="5138928"/>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1143000"/>
          </a:xfrm>
        </p:spPr>
        <p:txBody>
          <a:bodyPr>
            <a:normAutofit/>
          </a:bodyPr>
          <a:lstStyle/>
          <a:p>
            <a:r>
              <a:rPr lang="en-US" dirty="0" smtClean="0"/>
              <a:t>What did the French Revolution mean for the Church in France? </a:t>
            </a:r>
            <a:r>
              <a:rPr lang="en-US" i="1" dirty="0" smtClean="0"/>
              <a:t>(continued)</a:t>
            </a:r>
            <a:endParaRPr lang="en-US" dirty="0"/>
          </a:p>
        </p:txBody>
      </p:sp>
      <p:sp>
        <p:nvSpPr>
          <p:cNvPr id="3" name="Content Placeholder 2"/>
          <p:cNvSpPr>
            <a:spLocks noGrp="1"/>
          </p:cNvSpPr>
          <p:nvPr>
            <p:ph idx="1"/>
          </p:nvPr>
        </p:nvSpPr>
        <p:spPr>
          <a:xfrm>
            <a:off x="1143000" y="1981200"/>
            <a:ext cx="6477000" cy="4953000"/>
          </a:xfrm>
        </p:spPr>
        <p:txBody>
          <a:bodyPr>
            <a:normAutofit lnSpcReduction="10000"/>
          </a:bodyPr>
          <a:lstStyle/>
          <a:p>
            <a:pPr>
              <a:buNone/>
            </a:pPr>
            <a:endParaRPr lang="en-US" dirty="0" smtClean="0"/>
          </a:p>
          <a:p>
            <a:r>
              <a:rPr lang="en-US" sz="2300" dirty="0" smtClean="0"/>
              <a:t>Men and women religious were </a:t>
            </a:r>
            <a:br>
              <a:rPr lang="en-US" sz="2300" dirty="0" smtClean="0"/>
            </a:br>
            <a:r>
              <a:rPr lang="en-US" sz="2300" dirty="0" smtClean="0"/>
              <a:t>forced out of their monasteries </a:t>
            </a:r>
            <a:br>
              <a:rPr lang="en-US" sz="2300" dirty="0" smtClean="0"/>
            </a:br>
            <a:r>
              <a:rPr lang="en-US" sz="2300" dirty="0" smtClean="0"/>
              <a:t>and convents.</a:t>
            </a:r>
          </a:p>
          <a:p>
            <a:r>
              <a:rPr lang="en-US" sz="2300" dirty="0" smtClean="0"/>
              <a:t>Church properties were seized </a:t>
            </a:r>
            <a:br>
              <a:rPr lang="en-US" sz="2300" dirty="0" smtClean="0"/>
            </a:br>
            <a:r>
              <a:rPr lang="en-US" sz="2300" dirty="0" smtClean="0"/>
              <a:t>and sold to fund the Revolution.</a:t>
            </a:r>
          </a:p>
          <a:p>
            <a:r>
              <a:rPr lang="en-US" sz="2300" dirty="0" smtClean="0"/>
              <a:t>New laws suppressed religious </a:t>
            </a:r>
            <a:br>
              <a:rPr lang="en-US" sz="2300" dirty="0" smtClean="0"/>
            </a:br>
            <a:r>
              <a:rPr lang="en-US" sz="2300" dirty="0" smtClean="0"/>
              <a:t>orders and forbade people from professing religious vows.</a:t>
            </a:r>
          </a:p>
          <a:p>
            <a:r>
              <a:rPr lang="en-US" sz="2300" dirty="0" smtClean="0"/>
              <a:t>Priests who did not pledge their support for the Revolution were exiled or executed.</a:t>
            </a:r>
          </a:p>
          <a:p>
            <a:r>
              <a:rPr lang="en-US" sz="2300" dirty="0" smtClean="0"/>
              <a:t>In short, the French Revolution attempted to wipe out Christianity in France.</a:t>
            </a:r>
            <a:endParaRPr lang="en-US" sz="2300" dirty="0"/>
          </a:p>
        </p:txBody>
      </p:sp>
      <p:pic>
        <p:nvPicPr>
          <p:cNvPr id="4" name="Picture 3" descr="Slide13-Mont_St_Michel_3,_Brittany,_France_-_July_2011.jpg"/>
          <p:cNvPicPr>
            <a:picLocks noChangeAspect="1"/>
          </p:cNvPicPr>
          <p:nvPr/>
        </p:nvPicPr>
        <p:blipFill>
          <a:blip r:embed="rId3" cstate="print"/>
          <a:stretch>
            <a:fillRect/>
          </a:stretch>
        </p:blipFill>
        <p:spPr>
          <a:xfrm>
            <a:off x="5766203" y="2209800"/>
            <a:ext cx="3225397" cy="2286000"/>
          </a:xfrm>
          <a:prstGeom prst="rect">
            <a:avLst/>
          </a:prstGeom>
          <a:ln>
            <a:noFill/>
          </a:ln>
          <a:effectLst>
            <a:softEdge rad="112500"/>
          </a:effectLst>
        </p:spPr>
      </p:pic>
      <p:sp>
        <p:nvSpPr>
          <p:cNvPr id="5" name="TextBox 4"/>
          <p:cNvSpPr txBox="1"/>
          <p:nvPr/>
        </p:nvSpPr>
        <p:spPr bwMode="auto">
          <a:xfrm>
            <a:off x="7543800" y="4343400"/>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371600"/>
            <a:ext cx="6781800" cy="5486400"/>
          </a:xfrm>
        </p:spPr>
        <p:txBody>
          <a:bodyPr>
            <a:normAutofit/>
          </a:bodyPr>
          <a:lstStyle/>
          <a:p>
            <a:pPr marL="0" indent="0">
              <a:buNone/>
            </a:pPr>
            <a:r>
              <a:rPr lang="en-US" dirty="0" smtClean="0"/>
              <a:t>King Louis XVI was beheaded in January 1793. The period known as the Reign of Terror began.</a:t>
            </a:r>
          </a:p>
          <a:p>
            <a:r>
              <a:rPr lang="en-US" dirty="0" smtClean="0"/>
              <a:t>Thousands of nobles, bishops, priests, monks, and nuns were executed.</a:t>
            </a:r>
          </a:p>
          <a:p>
            <a:r>
              <a:rPr lang="en-US" dirty="0" smtClean="0"/>
              <a:t>A new calendar eliminated all </a:t>
            </a:r>
            <a:br>
              <a:rPr lang="en-US" dirty="0" smtClean="0"/>
            </a:br>
            <a:r>
              <a:rPr lang="en-US" dirty="0" smtClean="0"/>
              <a:t>Christian holy days and created </a:t>
            </a:r>
            <a:br>
              <a:rPr lang="en-US" dirty="0" smtClean="0"/>
            </a:br>
            <a:r>
              <a:rPr lang="en-US" dirty="0" smtClean="0"/>
              <a:t>new celebrations of reason and </a:t>
            </a:r>
            <a:br>
              <a:rPr lang="en-US" dirty="0" smtClean="0"/>
            </a:br>
            <a:r>
              <a:rPr lang="en-US" dirty="0" smtClean="0"/>
              <a:t>liberty.</a:t>
            </a:r>
          </a:p>
          <a:p>
            <a:r>
              <a:rPr lang="en-US" dirty="0" smtClean="0"/>
              <a:t>The Revolution declared a new </a:t>
            </a:r>
            <a:br>
              <a:rPr lang="en-US" dirty="0" smtClean="0"/>
            </a:br>
            <a:r>
              <a:rPr lang="en-US" dirty="0" smtClean="0"/>
              <a:t>“religion” with a single dogma—</a:t>
            </a:r>
            <a:br>
              <a:rPr lang="en-US" dirty="0" smtClean="0"/>
            </a:br>
            <a:r>
              <a:rPr lang="en-US" dirty="0" smtClean="0"/>
              <a:t>immortality of the soul—and a </a:t>
            </a:r>
            <a:br>
              <a:rPr lang="en-US" dirty="0" smtClean="0"/>
            </a:br>
            <a:r>
              <a:rPr lang="en-US" dirty="0" smtClean="0"/>
              <a:t>single moral principle—to do your </a:t>
            </a:r>
            <a:br>
              <a:rPr lang="en-US" dirty="0" smtClean="0"/>
            </a:br>
            <a:r>
              <a:rPr lang="en-US" dirty="0" smtClean="0"/>
              <a:t>duty.</a:t>
            </a:r>
          </a:p>
          <a:p>
            <a:endParaRPr lang="en-US" dirty="0"/>
          </a:p>
        </p:txBody>
      </p:sp>
      <p:pic>
        <p:nvPicPr>
          <p:cNvPr id="4" name="Picture 3" descr="Slide14-Lëtzebuerger_Guillotine_2009_08-IMG_6199.JPG"/>
          <p:cNvPicPr>
            <a:picLocks noChangeAspect="1"/>
          </p:cNvPicPr>
          <p:nvPr/>
        </p:nvPicPr>
        <p:blipFill>
          <a:blip r:embed="rId3" cstate="print"/>
          <a:stretch>
            <a:fillRect/>
          </a:stretch>
        </p:blipFill>
        <p:spPr>
          <a:xfrm>
            <a:off x="6229350" y="2743200"/>
            <a:ext cx="2457450" cy="3276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6553200" y="6109156"/>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819400"/>
            <a:ext cx="5867400" cy="3733800"/>
          </a:xfrm>
        </p:spPr>
        <p:txBody>
          <a:bodyPr>
            <a:normAutofit/>
          </a:bodyPr>
          <a:lstStyle/>
          <a:p>
            <a:r>
              <a:rPr lang="en-US" dirty="0" smtClean="0"/>
              <a:t>Long-held beliefs about the “Great Chain of Being” assigned every being and thing to an unchanging rank in a strict religious hierarchy.</a:t>
            </a:r>
          </a:p>
          <a:p>
            <a:r>
              <a:rPr lang="en-US" dirty="0" smtClean="0"/>
              <a:t>These beliefs shifted as philosophers taught about the natural, equal rights of all human beings.</a:t>
            </a:r>
          </a:p>
          <a:p>
            <a:r>
              <a:rPr lang="en-US" dirty="0" smtClean="0"/>
              <a:t>People began to reject the idea that monarchs have a divine right to rule.</a:t>
            </a:r>
          </a:p>
          <a:p>
            <a:endParaRPr lang="en-US" dirty="0"/>
          </a:p>
        </p:txBody>
      </p:sp>
      <p:graphicFrame>
        <p:nvGraphicFramePr>
          <p:cNvPr id="4" name="Diagram 3"/>
          <p:cNvGraphicFramePr/>
          <p:nvPr/>
        </p:nvGraphicFramePr>
        <p:xfrm>
          <a:off x="6858000" y="1066800"/>
          <a:ext cx="1981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914400" y="1143000"/>
            <a:ext cx="6324600" cy="18288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During the Enlightenment, ways of thinking about religion and science evolved. Ideas about government also became revolutionary.</a:t>
            </a:r>
            <a:endParaRPr kumimoji="0" lang="en-US" sz="2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3-Rousseau_in_later_life.jpg"/>
          <p:cNvPicPr>
            <a:picLocks noChangeAspect="1"/>
          </p:cNvPicPr>
          <p:nvPr/>
        </p:nvPicPr>
        <p:blipFill>
          <a:blip r:embed="rId3" cstate="print"/>
          <a:stretch>
            <a:fillRect/>
          </a:stretch>
        </p:blipFill>
        <p:spPr>
          <a:xfrm>
            <a:off x="5957544" y="4114800"/>
            <a:ext cx="2058799" cy="2590800"/>
          </a:xfrm>
          <a:prstGeom prst="ellipse">
            <a:avLst/>
          </a:prstGeom>
        </p:spPr>
      </p:pic>
      <p:sp>
        <p:nvSpPr>
          <p:cNvPr id="3" name="Content Placeholder 2"/>
          <p:cNvSpPr>
            <a:spLocks noGrp="1"/>
          </p:cNvSpPr>
          <p:nvPr>
            <p:ph idx="1"/>
          </p:nvPr>
        </p:nvSpPr>
        <p:spPr>
          <a:xfrm>
            <a:off x="1066800" y="1219200"/>
            <a:ext cx="6781800" cy="5410200"/>
          </a:xfrm>
        </p:spPr>
        <p:txBody>
          <a:bodyPr>
            <a:normAutofit lnSpcReduction="10000"/>
          </a:bodyPr>
          <a:lstStyle/>
          <a:p>
            <a:pPr marL="0" indent="0">
              <a:buNone/>
            </a:pPr>
            <a:r>
              <a:rPr lang="en-US" dirty="0" smtClean="0"/>
              <a:t>Enlightenment philosophers began to propose new ways of thinking about the role of government.</a:t>
            </a:r>
          </a:p>
          <a:p>
            <a:r>
              <a:rPr lang="en-US" dirty="0" smtClean="0"/>
              <a:t>In the 1660s, the English philosopher John Locke proposed that a legitimate government functions to protect citizens’ individual rights to life, liberty, health, and ownership of property.</a:t>
            </a:r>
          </a:p>
          <a:p>
            <a:r>
              <a:rPr lang="en-US" dirty="0" smtClean="0"/>
              <a:t>Nearly a century after Locke, the </a:t>
            </a:r>
            <a:br>
              <a:rPr lang="en-US" dirty="0" smtClean="0"/>
            </a:br>
            <a:r>
              <a:rPr lang="en-US" dirty="0" smtClean="0"/>
              <a:t>French philosopher Jean-Jacques </a:t>
            </a:r>
            <a:br>
              <a:rPr lang="en-US" dirty="0" smtClean="0"/>
            </a:br>
            <a:r>
              <a:rPr lang="en-US" dirty="0" smtClean="0"/>
              <a:t>Rousseau wrote that a moral </a:t>
            </a:r>
            <a:br>
              <a:rPr lang="en-US" dirty="0" smtClean="0"/>
            </a:br>
            <a:r>
              <a:rPr lang="en-US" dirty="0" smtClean="0"/>
              <a:t>government must be built on </a:t>
            </a:r>
            <a:br>
              <a:rPr lang="en-US" dirty="0" smtClean="0"/>
            </a:br>
            <a:r>
              <a:rPr lang="en-US" dirty="0" smtClean="0"/>
              <a:t>the consent of the people </a:t>
            </a:r>
            <a:br>
              <a:rPr lang="en-US" dirty="0" smtClean="0"/>
            </a:br>
            <a:r>
              <a:rPr lang="en-US" dirty="0" smtClean="0"/>
              <a:t>governed and should uphold </a:t>
            </a:r>
            <a:br>
              <a:rPr lang="en-US" dirty="0" smtClean="0"/>
            </a:br>
            <a:r>
              <a:rPr lang="en-US" dirty="0" smtClean="0"/>
              <a:t>the individual’s political rights.</a:t>
            </a:r>
          </a:p>
          <a:p>
            <a:endParaRPr lang="en-US" dirty="0"/>
          </a:p>
        </p:txBody>
      </p:sp>
      <p:sp>
        <p:nvSpPr>
          <p:cNvPr id="5" name="TextBox 4"/>
          <p:cNvSpPr txBox="1"/>
          <p:nvPr/>
        </p:nvSpPr>
        <p:spPr bwMode="auto">
          <a:xfrm rot="16200000">
            <a:off x="7232422" y="5188178"/>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9200"/>
            <a:ext cx="6781800" cy="5181600"/>
          </a:xfrm>
        </p:spPr>
        <p:txBody>
          <a:bodyPr>
            <a:normAutofit lnSpcReduction="10000"/>
          </a:bodyPr>
          <a:lstStyle/>
          <a:p>
            <a:pPr marL="0" indent="0">
              <a:buNone/>
            </a:pPr>
            <a:r>
              <a:rPr lang="en-US" dirty="0" smtClean="0"/>
              <a:t>These new philosophies of government </a:t>
            </a:r>
            <a:br>
              <a:rPr lang="en-US" dirty="0" smtClean="0"/>
            </a:br>
            <a:r>
              <a:rPr lang="en-US" dirty="0" smtClean="0"/>
              <a:t>gave rise to the two significant </a:t>
            </a:r>
            <a:br>
              <a:rPr lang="en-US" dirty="0" smtClean="0"/>
            </a:br>
            <a:r>
              <a:rPr lang="en-US" dirty="0" smtClean="0"/>
              <a:t>revolutions of the 1700s: the American Revolution and the French Revolution.</a:t>
            </a:r>
          </a:p>
          <a:p>
            <a:r>
              <a:rPr lang="en-US" dirty="0" smtClean="0"/>
              <a:t>In drafting the American Declaration </a:t>
            </a:r>
            <a:br>
              <a:rPr lang="en-US" dirty="0" smtClean="0"/>
            </a:br>
            <a:r>
              <a:rPr lang="en-US" dirty="0" smtClean="0"/>
              <a:t>of Independence in 1776, Thomas </a:t>
            </a:r>
            <a:br>
              <a:rPr lang="en-US" dirty="0" smtClean="0"/>
            </a:br>
            <a:r>
              <a:rPr lang="en-US" dirty="0" smtClean="0"/>
              <a:t>Jefferson integrated the political </a:t>
            </a:r>
            <a:br>
              <a:rPr lang="en-US" dirty="0" smtClean="0"/>
            </a:br>
            <a:r>
              <a:rPr lang="en-US" dirty="0" smtClean="0"/>
              <a:t>philosophies of Locke, Rousseau, </a:t>
            </a:r>
            <a:br>
              <a:rPr lang="en-US" dirty="0" smtClean="0"/>
            </a:br>
            <a:r>
              <a:rPr lang="en-US" dirty="0" smtClean="0"/>
              <a:t>and other Enlightenment philosophers </a:t>
            </a:r>
            <a:br>
              <a:rPr lang="en-US" dirty="0" smtClean="0"/>
            </a:br>
            <a:r>
              <a:rPr lang="en-US" dirty="0" smtClean="0"/>
              <a:t>to make a legal argument for independence from Great Britain.</a:t>
            </a:r>
          </a:p>
          <a:p>
            <a:r>
              <a:rPr lang="en-US" dirty="0" smtClean="0"/>
              <a:t>In France in 1789, these revolutionary political ideas led to significant changes to the existing order—for all French citizens and for the Church in France.</a:t>
            </a:r>
          </a:p>
          <a:p>
            <a:endParaRPr lang="en-US" dirty="0"/>
          </a:p>
        </p:txBody>
      </p:sp>
      <p:pic>
        <p:nvPicPr>
          <p:cNvPr id="4" name="Picture 3" descr="Slide 3-Rousseau_in_later_life.jpg"/>
          <p:cNvPicPr>
            <a:picLocks noChangeAspect="1"/>
          </p:cNvPicPr>
          <p:nvPr/>
        </p:nvPicPr>
        <p:blipFill>
          <a:blip r:embed="rId3" cstate="print"/>
          <a:stretch>
            <a:fillRect/>
          </a:stretch>
        </p:blipFill>
        <p:spPr>
          <a:xfrm>
            <a:off x="6475601" y="1177258"/>
            <a:ext cx="2515999" cy="3166142"/>
          </a:xfrm>
          <a:prstGeom prst="ellipse">
            <a:avLst/>
          </a:prstGeom>
        </p:spPr>
      </p:pic>
      <p:sp>
        <p:nvSpPr>
          <p:cNvPr id="5" name="TextBox 4"/>
          <p:cNvSpPr txBox="1"/>
          <p:nvPr/>
        </p:nvSpPr>
        <p:spPr bwMode="auto">
          <a:xfrm rot="16200000">
            <a:off x="8159978" y="2521178"/>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0"/>
            <a:ext cx="6705600" cy="4830763"/>
          </a:xfrm>
        </p:spPr>
        <p:txBody>
          <a:bodyPr>
            <a:normAutofit/>
          </a:bodyPr>
          <a:lstStyle/>
          <a:p>
            <a:pPr marL="0" indent="0">
              <a:buNone/>
            </a:pPr>
            <a:r>
              <a:rPr lang="en-US" dirty="0" smtClean="0"/>
              <a:t>In 1789 King Louis XVI of France convened the Estates General in Versailles to resolve a financial crisis.</a:t>
            </a:r>
          </a:p>
          <a:p>
            <a:pPr marL="0" indent="0">
              <a:buNone/>
            </a:pPr>
            <a:r>
              <a:rPr lang="en-US" dirty="0" smtClean="0"/>
              <a:t>The Estates General is an assembly </a:t>
            </a:r>
            <a:br>
              <a:rPr lang="en-US" dirty="0" smtClean="0"/>
            </a:br>
            <a:r>
              <a:rPr lang="en-US" dirty="0" smtClean="0"/>
              <a:t>made up of representatives from </a:t>
            </a:r>
            <a:br>
              <a:rPr lang="en-US" dirty="0" smtClean="0"/>
            </a:br>
            <a:r>
              <a:rPr lang="en-US" dirty="0" smtClean="0"/>
              <a:t>three main groups, called “estates,” </a:t>
            </a:r>
            <a:br>
              <a:rPr lang="en-US" dirty="0" smtClean="0"/>
            </a:br>
            <a:r>
              <a:rPr lang="en-US" dirty="0" smtClean="0"/>
              <a:t>in France:</a:t>
            </a:r>
          </a:p>
          <a:p>
            <a:r>
              <a:rPr lang="en-US" dirty="0" smtClean="0"/>
              <a:t>the clergy (First Estate)</a:t>
            </a:r>
          </a:p>
          <a:p>
            <a:r>
              <a:rPr lang="en-US" dirty="0" smtClean="0"/>
              <a:t>the nobility (Second Estate)</a:t>
            </a:r>
          </a:p>
          <a:p>
            <a:r>
              <a:rPr lang="en-US" dirty="0" smtClean="0"/>
              <a:t>the common people or peasants </a:t>
            </a:r>
            <a:br>
              <a:rPr lang="en-US" dirty="0" smtClean="0"/>
            </a:br>
            <a:r>
              <a:rPr lang="en-US" dirty="0" smtClean="0"/>
              <a:t>(Third Estate)</a:t>
            </a:r>
            <a:endParaRPr lang="en-US" dirty="0"/>
          </a:p>
        </p:txBody>
      </p:sp>
      <p:pic>
        <p:nvPicPr>
          <p:cNvPr id="4" name="Picture 3" descr="Slide5-Louis_Marie_Sicard_-_Portrait_of_King_Louis_XVI_-_Walters_3855.jpg"/>
          <p:cNvPicPr>
            <a:picLocks noChangeAspect="1"/>
          </p:cNvPicPr>
          <p:nvPr/>
        </p:nvPicPr>
        <p:blipFill>
          <a:blip r:embed="rId3" cstate="print"/>
          <a:stretch>
            <a:fillRect/>
          </a:stretch>
        </p:blipFill>
        <p:spPr>
          <a:xfrm>
            <a:off x="6324600" y="2514600"/>
            <a:ext cx="2540801" cy="3197352"/>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bwMode="auto">
          <a:xfrm>
            <a:off x="6553200" y="5760720"/>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Estates General of 1789</a:t>
            </a:r>
            <a:endParaRPr lang="en-US" dirty="0"/>
          </a:p>
        </p:txBody>
      </p:sp>
      <p:sp>
        <p:nvSpPr>
          <p:cNvPr id="3" name="Content Placeholder 2"/>
          <p:cNvSpPr>
            <a:spLocks noGrp="1"/>
          </p:cNvSpPr>
          <p:nvPr>
            <p:ph idx="1"/>
          </p:nvPr>
        </p:nvSpPr>
        <p:spPr>
          <a:xfrm>
            <a:off x="990600" y="1752600"/>
            <a:ext cx="7467600" cy="4800600"/>
          </a:xfrm>
        </p:spPr>
        <p:txBody>
          <a:bodyPr>
            <a:normAutofit/>
          </a:bodyPr>
          <a:lstStyle/>
          <a:p>
            <a:r>
              <a:rPr lang="en-US" dirty="0" smtClean="0"/>
              <a:t>An archaic rule gave each estate one vote, regardless of the number of representatives in each group.</a:t>
            </a:r>
          </a:p>
          <a:p>
            <a:r>
              <a:rPr lang="en-US" dirty="0" smtClean="0"/>
              <a:t>Because the First and Second Estates (clergy and nobility) enjoyed influence and prestige, they were expected to cast their two votes together to maintain their status.</a:t>
            </a:r>
          </a:p>
          <a:p>
            <a:pPr>
              <a:spcBef>
                <a:spcPts val="100"/>
              </a:spcBef>
            </a:pPr>
            <a:r>
              <a:rPr lang="en-US" dirty="0" smtClean="0"/>
              <a:t>The Third Estate—the common</a:t>
            </a:r>
          </a:p>
          <a:p>
            <a:pPr marL="0" indent="0">
              <a:spcBef>
                <a:spcPts val="100"/>
              </a:spcBef>
              <a:buNone/>
            </a:pPr>
            <a:r>
              <a:rPr lang="en-US" dirty="0" smtClean="0"/>
              <a:t>    people—had minimal power, </a:t>
            </a:r>
          </a:p>
          <a:p>
            <a:pPr marL="0" indent="0">
              <a:spcBef>
                <a:spcPts val="100"/>
              </a:spcBef>
              <a:buNone/>
            </a:pPr>
            <a:r>
              <a:rPr lang="en-US" dirty="0" smtClean="0"/>
              <a:t>    even though it had the most</a:t>
            </a:r>
          </a:p>
          <a:p>
            <a:pPr marL="0" indent="0">
              <a:spcBef>
                <a:spcPts val="100"/>
              </a:spcBef>
              <a:buNone/>
            </a:pPr>
            <a:r>
              <a:rPr lang="en-US" dirty="0"/>
              <a:t> </a:t>
            </a:r>
            <a:r>
              <a:rPr lang="en-US" dirty="0" smtClean="0"/>
              <a:t>   individual representatives</a:t>
            </a:r>
          </a:p>
          <a:p>
            <a:pPr marL="0" indent="0">
              <a:spcBef>
                <a:spcPts val="100"/>
              </a:spcBef>
              <a:buNone/>
            </a:pPr>
            <a:r>
              <a:rPr lang="en-US" dirty="0"/>
              <a:t> </a:t>
            </a:r>
            <a:r>
              <a:rPr lang="en-US" dirty="0" smtClean="0"/>
              <a:t>   present.</a:t>
            </a:r>
          </a:p>
          <a:p>
            <a:endParaRPr lang="en-US" dirty="0"/>
          </a:p>
        </p:txBody>
      </p:sp>
      <p:pic>
        <p:nvPicPr>
          <p:cNvPr id="4" name="Picture 3" descr="Slide6-Couder_Stati_generali.jpg"/>
          <p:cNvPicPr>
            <a:picLocks noChangeAspect="1"/>
          </p:cNvPicPr>
          <p:nvPr/>
        </p:nvPicPr>
        <p:blipFill>
          <a:blip r:embed="rId3" cstate="print"/>
          <a:stretch>
            <a:fillRect/>
          </a:stretch>
        </p:blipFill>
        <p:spPr>
          <a:xfrm>
            <a:off x="5791200" y="4114800"/>
            <a:ext cx="3107651"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5791200" y="6172200"/>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Estates General of 1789 </a:t>
            </a:r>
            <a:r>
              <a:rPr lang="en-US" i="1" dirty="0" smtClean="0"/>
              <a:t>(continued)</a:t>
            </a:r>
            <a:endParaRPr lang="en-US" dirty="0"/>
          </a:p>
        </p:txBody>
      </p:sp>
      <p:sp>
        <p:nvSpPr>
          <p:cNvPr id="3" name="Content Placeholder 2"/>
          <p:cNvSpPr>
            <a:spLocks noGrp="1"/>
          </p:cNvSpPr>
          <p:nvPr>
            <p:ph idx="1"/>
          </p:nvPr>
        </p:nvSpPr>
        <p:spPr>
          <a:xfrm>
            <a:off x="1143000" y="1752600"/>
            <a:ext cx="7620000" cy="4953000"/>
          </a:xfrm>
        </p:spPr>
        <p:txBody>
          <a:bodyPr>
            <a:normAutofit fontScale="92500"/>
          </a:bodyPr>
          <a:lstStyle/>
          <a:p>
            <a:pPr marL="0" indent="0">
              <a:buNone/>
            </a:pPr>
            <a:r>
              <a:rPr lang="en-US" dirty="0" smtClean="0"/>
              <a:t>The common people had already been suffering under an oppressive combination of taxation and famine for several years.</a:t>
            </a:r>
          </a:p>
          <a:p>
            <a:r>
              <a:rPr lang="en-US" dirty="0" smtClean="0"/>
              <a:t>Peasants were obliged to pay various heavy taxes, including tithes to the Church, property taxes, taxes on family size, and fees to use public mills and bakeries.</a:t>
            </a:r>
          </a:p>
          <a:p>
            <a:r>
              <a:rPr lang="en-US" dirty="0" smtClean="0"/>
              <a:t>The clergy and nobility were exempt from taxation.</a:t>
            </a:r>
          </a:p>
          <a:p>
            <a:r>
              <a:rPr lang="en-US" dirty="0" smtClean="0"/>
              <a:t>Consecutive poor harvests during the 1780s created a shortage of food, especially grain, the staple food of the peasant class.</a:t>
            </a:r>
          </a:p>
          <a:p>
            <a:r>
              <a:rPr lang="en-US" dirty="0" smtClean="0"/>
              <a:t>The “bread riots” of the 1780s provided the first hints that the common people of France were angry and ready to unite in revolt.</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Estates General of 1789 </a:t>
            </a:r>
            <a:r>
              <a:rPr lang="en-US" i="1" dirty="0" smtClean="0"/>
              <a:t>(continued)</a:t>
            </a:r>
            <a:endParaRPr lang="en-US" dirty="0"/>
          </a:p>
        </p:txBody>
      </p:sp>
      <p:sp>
        <p:nvSpPr>
          <p:cNvPr id="3" name="Content Placeholder 2"/>
          <p:cNvSpPr>
            <a:spLocks noGrp="1"/>
          </p:cNvSpPr>
          <p:nvPr>
            <p:ph idx="1"/>
          </p:nvPr>
        </p:nvSpPr>
        <p:spPr>
          <a:xfrm>
            <a:off x="914400" y="1752600"/>
            <a:ext cx="7772400" cy="5105400"/>
          </a:xfrm>
        </p:spPr>
        <p:txBody>
          <a:bodyPr>
            <a:normAutofit/>
          </a:bodyPr>
          <a:lstStyle/>
          <a:p>
            <a:r>
              <a:rPr lang="en-US" dirty="0" smtClean="0"/>
              <a:t>Recognizing the growing power and anger of the people, the First Estate—the clergy—voted to support the cause of the Third Estate. The First Estate voluntarily gave up many economic privileges, including tithing income and tax exemptions.</a:t>
            </a:r>
          </a:p>
          <a:p>
            <a:r>
              <a:rPr lang="en-US" dirty="0" smtClean="0"/>
              <a:t>The Third Estate reconvened </a:t>
            </a:r>
            <a:br>
              <a:rPr lang="en-US" dirty="0" smtClean="0"/>
            </a:br>
            <a:r>
              <a:rPr lang="en-US" dirty="0" smtClean="0"/>
              <a:t>as the National Assembly.</a:t>
            </a:r>
          </a:p>
          <a:p>
            <a:r>
              <a:rPr lang="en-US" dirty="0" smtClean="0"/>
              <a:t>The National Assembly called </a:t>
            </a:r>
            <a:br>
              <a:rPr lang="en-US" dirty="0" smtClean="0"/>
            </a:br>
            <a:r>
              <a:rPr lang="en-US" dirty="0" smtClean="0"/>
              <a:t>for substantial reforms to the </a:t>
            </a:r>
            <a:br>
              <a:rPr lang="en-US" dirty="0" smtClean="0"/>
            </a:br>
            <a:r>
              <a:rPr lang="en-US" dirty="0" smtClean="0"/>
              <a:t>monarchy and to financial </a:t>
            </a:r>
            <a:br>
              <a:rPr lang="en-US" dirty="0" smtClean="0"/>
            </a:br>
            <a:r>
              <a:rPr lang="en-US" dirty="0" smtClean="0"/>
              <a:t>policies that favored the </a:t>
            </a:r>
            <a:br>
              <a:rPr lang="en-US" dirty="0" smtClean="0"/>
            </a:br>
            <a:r>
              <a:rPr lang="en-US" dirty="0" smtClean="0"/>
              <a:t>nobility and the clergy over the commoners.</a:t>
            </a:r>
            <a:endParaRPr lang="en-US" dirty="0"/>
          </a:p>
        </p:txBody>
      </p:sp>
      <p:pic>
        <p:nvPicPr>
          <p:cNvPr id="4" name="Picture 3" descr="Slide8-Estatesgeneral.jpg"/>
          <p:cNvPicPr>
            <a:picLocks noChangeAspect="1"/>
          </p:cNvPicPr>
          <p:nvPr/>
        </p:nvPicPr>
        <p:blipFill>
          <a:blip r:embed="rId3" cstate="print"/>
          <a:stretch>
            <a:fillRect/>
          </a:stretch>
        </p:blipFill>
        <p:spPr>
          <a:xfrm>
            <a:off x="5638800" y="3810000"/>
            <a:ext cx="3048000" cy="191643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7543800" y="5715000"/>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524000"/>
            <a:ext cx="7010400" cy="4602163"/>
          </a:xfrm>
        </p:spPr>
        <p:txBody>
          <a:bodyPr/>
          <a:lstStyle/>
          <a:p>
            <a:r>
              <a:rPr lang="en-US" dirty="0" smtClean="0"/>
              <a:t>Louis XVI finally proposed some reforms, hoping to appease the Assembly and encourage it to disband, but he was ignored.</a:t>
            </a:r>
          </a:p>
          <a:p>
            <a:r>
              <a:rPr lang="en-US" dirty="0" smtClean="0"/>
              <a:t>Panicking, the King ordered the military to defend his absolute power and control of France. In response, the people revolted.</a:t>
            </a:r>
          </a:p>
          <a:p>
            <a:endParaRPr lang="en-US" dirty="0"/>
          </a:p>
        </p:txBody>
      </p:sp>
      <p:pic>
        <p:nvPicPr>
          <p:cNvPr id="4" name="Picture 3" descr="Slide9-Versailles_Palace.jpg"/>
          <p:cNvPicPr>
            <a:picLocks noChangeAspect="1"/>
          </p:cNvPicPr>
          <p:nvPr/>
        </p:nvPicPr>
        <p:blipFill>
          <a:blip r:embed="rId3" cstate="print"/>
          <a:srcRect t="5532"/>
          <a:stretch>
            <a:fillRect/>
          </a:stretch>
        </p:blipFill>
        <p:spPr>
          <a:xfrm>
            <a:off x="2209800" y="4016628"/>
            <a:ext cx="4724400" cy="26889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rot="16200000">
            <a:off x="6241822" y="5645378"/>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4282</TotalTime>
  <Words>814</Words>
  <Application>Microsoft Office PowerPoint</Application>
  <PresentationFormat>On-screen Show (4:3)</PresentationFormat>
  <Paragraphs>94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LIC Presentation template-New</vt:lpstr>
      <vt:lpstr>The French Revolution</vt:lpstr>
      <vt:lpstr>Slide 2</vt:lpstr>
      <vt:lpstr>Slide 3</vt:lpstr>
      <vt:lpstr>Slide 4</vt:lpstr>
      <vt:lpstr>Slide 5</vt:lpstr>
      <vt:lpstr>The Estates General of 1789</vt:lpstr>
      <vt:lpstr>The Estates General of 1789 (continued)</vt:lpstr>
      <vt:lpstr>The Estates General of 1789 (continued)</vt:lpstr>
      <vt:lpstr>Slide 9</vt:lpstr>
      <vt:lpstr>Slide 10</vt:lpstr>
      <vt:lpstr>Slide 11</vt:lpstr>
      <vt:lpstr>What did the French Revolution mean for the Church in France?</vt:lpstr>
      <vt:lpstr>What did the French Revolution mean for the Church in France? (continued)</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dc:title>
  <dc:creator>bmartinka</dc:creator>
  <cp:lastModifiedBy>bmartinka</cp:lastModifiedBy>
  <cp:revision>30</cp:revision>
  <dcterms:created xsi:type="dcterms:W3CDTF">2012-07-10T12:39:10Z</dcterms:created>
  <dcterms:modified xsi:type="dcterms:W3CDTF">2013-06-06T18:31:52Z</dcterms:modified>
</cp:coreProperties>
</file>