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4050" autoAdjust="0"/>
  </p:normalViewPr>
  <p:slideViewPr>
    <p:cSldViewPr>
      <p:cViewPr varScale="1">
        <p:scale>
          <a:sx n="191" d="100"/>
          <a:sy n="191" d="100"/>
        </p:scale>
        <p:origin x="-8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8D7DA-3E43-4881-850C-7A8EC45455FB}"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2D211-D5E6-4ACA-8968-8CF8E7703CAC}" type="slidenum">
              <a:rPr lang="en-US" smtClean="0"/>
              <a:pPr/>
              <a:t>‹#›</a:t>
            </a:fld>
            <a:endParaRPr lang="en-US"/>
          </a:p>
        </p:txBody>
      </p:sp>
    </p:spTree>
    <p:extLst>
      <p:ext uri="{BB962C8B-B14F-4D97-AF65-F5344CB8AC3E}">
        <p14:creationId xmlns:p14="http://schemas.microsoft.com/office/powerpoint/2010/main" val="92457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brainstorm modern situations in which people need to be reminded of their accountability, of God’s love.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the chapter 10 introduction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2</a:t>
            </a:fld>
            <a:endParaRPr lang="en-US"/>
          </a:p>
        </p:txBody>
      </p:sp>
    </p:spTree>
    <p:extLst>
      <p:ext uri="{BB962C8B-B14F-4D97-AF65-F5344CB8AC3E}">
        <p14:creationId xmlns:p14="http://schemas.microsoft.com/office/powerpoint/2010/main" val="191494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Explore with the students what Jeremiah may have meant when he said God’s Law would be written on people’s hearts. Ask how this internalization of the Law relates to Jeremiah’s theme of faithfulness.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49, “Jeremiah: Success in the Lord,”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11</a:t>
            </a:fld>
            <a:endParaRPr lang="en-US"/>
          </a:p>
        </p:txBody>
      </p:sp>
    </p:spTree>
    <p:extLst>
      <p:ext uri="{BB962C8B-B14F-4D97-AF65-F5344CB8AC3E}">
        <p14:creationId xmlns:p14="http://schemas.microsoft.com/office/powerpoint/2010/main" val="222295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Book of Isaiah was begun before the Exile by an original Isaiah and completed by two later followers. Ask the students these questions: How do you think the prophets felt when the people continued to ignore their cries for repentance? Why do you think they did not just give up?</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50, “Isaiah: Herald of the Messiah,”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12</a:t>
            </a:fld>
            <a:endParaRPr lang="en-US"/>
          </a:p>
        </p:txBody>
      </p:sp>
    </p:spTree>
    <p:extLst>
      <p:ext uri="{BB962C8B-B14F-4D97-AF65-F5344CB8AC3E}">
        <p14:creationId xmlns:p14="http://schemas.microsoft.com/office/powerpoint/2010/main" val="1046284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if they have seen Christmas images of a lion and a lamb. Read the description of the peaceable kingdom in Isaiah 11:6–9. Ask the students to name some modern elements of a peaceable kingdom.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50, “Isaiah: Herald of the Messiah,”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13</a:t>
            </a:fld>
            <a:endParaRPr lang="en-US"/>
          </a:p>
        </p:txBody>
      </p:sp>
    </p:spTree>
    <p:extLst>
      <p:ext uri="{BB962C8B-B14F-4D97-AF65-F5344CB8AC3E}">
        <p14:creationId xmlns:p14="http://schemas.microsoft.com/office/powerpoint/2010/main" val="110058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how the prophecy of Isaiah embodied the hopes of a people longing for a savior who would set them </a:t>
            </a:r>
            <a:r>
              <a:rPr lang="en-US" sz="1200" kern="1200" smtClean="0">
                <a:solidFill>
                  <a:schemeClr val="tx1"/>
                </a:solidFill>
                <a:latin typeface="+mn-lt"/>
                <a:ea typeface="+mn-ea"/>
                <a:cs typeface="+mn-cs"/>
              </a:rPr>
              <a:t>free.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50, “Isaiah: Herald of the Messiah,”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14</a:t>
            </a:fld>
            <a:endParaRPr lang="en-US"/>
          </a:p>
        </p:txBody>
      </p:sp>
    </p:spTree>
    <p:extLst>
      <p:ext uri="{BB962C8B-B14F-4D97-AF65-F5344CB8AC3E}">
        <p14:creationId xmlns:p14="http://schemas.microsoft.com/office/powerpoint/2010/main" val="84053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prophets, such as Moses, appear throughout the Old Testament, but the prophetic books focus on the speeches and deeds of specific prophets.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47, “The Prophets: A Radical Redemption,”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3</a:t>
            </a:fld>
            <a:endParaRPr lang="en-US"/>
          </a:p>
        </p:txBody>
      </p:sp>
    </p:spTree>
    <p:extLst>
      <p:ext uri="{BB962C8B-B14F-4D97-AF65-F5344CB8AC3E}">
        <p14:creationId xmlns:p14="http://schemas.microsoft.com/office/powerpoint/2010/main" val="410691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the Babylonian Exile (defined in article 47 in the student book) is the deciding factor for the last bullet point. Discuss the different messages in relation to the Exile.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47, “The Prophets: A Radical Redemption,”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4</a:t>
            </a:fld>
            <a:endParaRPr lang="en-US"/>
          </a:p>
        </p:txBody>
      </p:sp>
    </p:spTree>
    <p:extLst>
      <p:ext uri="{BB962C8B-B14F-4D97-AF65-F5344CB8AC3E}">
        <p14:creationId xmlns:p14="http://schemas.microsoft.com/office/powerpoint/2010/main" val="382744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the questions at the end of article 47 in the student book: What might a prophet say to the world today? How would you respond?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47, “The Prophets: A Radical Redemption,”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5</a:t>
            </a:fld>
            <a:endParaRPr lang="en-US"/>
          </a:p>
        </p:txBody>
      </p:sp>
    </p:spTree>
    <p:extLst>
      <p:ext uri="{BB962C8B-B14F-4D97-AF65-F5344CB8AC3E}">
        <p14:creationId xmlns:p14="http://schemas.microsoft.com/office/powerpoint/2010/main" val="106106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name some modern figures who are acting as prophets, challenging us to look at our individual lives and at the unjust practices of the world.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47, “The Prophets: A Radical Redemption,”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6</a:t>
            </a:fld>
            <a:endParaRPr lang="en-US"/>
          </a:p>
        </p:txBody>
      </p:sp>
    </p:spTree>
    <p:extLst>
      <p:ext uri="{BB962C8B-B14F-4D97-AF65-F5344CB8AC3E}">
        <p14:creationId xmlns:p14="http://schemas.microsoft.com/office/powerpoint/2010/main" val="295561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Ezekiel’s prophetic style was similar to that seen in modern street theatre. Discuss why this technique might be effective.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48, “Ezekiel: Challenging Idolatry and Injustice,”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7</a:t>
            </a:fld>
            <a:endParaRPr lang="en-US"/>
          </a:p>
        </p:txBody>
      </p:sp>
    </p:spTree>
    <p:extLst>
      <p:ext uri="{BB962C8B-B14F-4D97-AF65-F5344CB8AC3E}">
        <p14:creationId xmlns:p14="http://schemas.microsoft.com/office/powerpoint/2010/main" val="213163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Ezekiel taught that by not caring for the needs of all, and especially of those who were vulnerable, Israel’s leaders disrespected God’s plan of loving goodness. Ask the students to identify the vulnerable in our world, our society, and in your school.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48, “Ezekiel: Challenging Idolatry and Injustice,”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8</a:t>
            </a:fld>
            <a:endParaRPr lang="en-US"/>
          </a:p>
        </p:txBody>
      </p:sp>
    </p:spTree>
    <p:extLst>
      <p:ext uri="{BB962C8B-B14F-4D97-AF65-F5344CB8AC3E}">
        <p14:creationId xmlns:p14="http://schemas.microsoft.com/office/powerpoint/2010/main" val="256038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with the students how Christ’s work of salvation has fulfilled the prophecy of dry bones coming to life.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48, “Ezekiel: Challenging Idolatry and Injustice,”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9</a:t>
            </a:fld>
            <a:endParaRPr lang="en-US"/>
          </a:p>
        </p:txBody>
      </p:sp>
    </p:spTree>
    <p:extLst>
      <p:ext uri="{BB962C8B-B14F-4D97-AF65-F5344CB8AC3E}">
        <p14:creationId xmlns:p14="http://schemas.microsoft.com/office/powerpoint/2010/main" val="194137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the excerpt from Jeremiah at the beginning</a:t>
            </a:r>
            <a:r>
              <a:rPr lang="en-US" sz="1200" kern="1200" baseline="0" dirty="0" smtClean="0">
                <a:solidFill>
                  <a:schemeClr val="tx1"/>
                </a:solidFill>
                <a:latin typeface="+mn-lt"/>
                <a:ea typeface="+mn-ea"/>
                <a:cs typeface="+mn-cs"/>
              </a:rPr>
              <a:t> of article 49 </a:t>
            </a:r>
            <a:r>
              <a:rPr lang="en-US" sz="1200" kern="1200" dirty="0" smtClean="0">
                <a:solidFill>
                  <a:schemeClr val="tx1"/>
                </a:solidFill>
                <a:latin typeface="+mn-lt"/>
                <a:ea typeface="+mn-ea"/>
                <a:cs typeface="+mn-cs"/>
              </a:rPr>
              <a:t>in the student book. Ask them what this tells us about God’s plan for Jeremiah’s life. Ask whether it says anything about our own lives.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49, “Jeremiah: Success in the Lord,” in the student book.</a:t>
            </a:r>
          </a:p>
          <a:p>
            <a:endParaRPr lang="en-US" dirty="0"/>
          </a:p>
        </p:txBody>
      </p:sp>
      <p:sp>
        <p:nvSpPr>
          <p:cNvPr id="4" name="Slide Number Placeholder 3"/>
          <p:cNvSpPr>
            <a:spLocks noGrp="1"/>
          </p:cNvSpPr>
          <p:nvPr>
            <p:ph type="sldNum" sz="quarter" idx="10"/>
          </p:nvPr>
        </p:nvSpPr>
        <p:spPr/>
        <p:txBody>
          <a:bodyPr/>
          <a:lstStyle/>
          <a:p>
            <a:fld id="{1152D211-D5E6-4ACA-8968-8CF8E7703CAC}" type="slidenum">
              <a:rPr lang="en-US" smtClean="0"/>
              <a:pPr/>
              <a:t>10</a:t>
            </a:fld>
            <a:endParaRPr lang="en-US"/>
          </a:p>
        </p:txBody>
      </p:sp>
    </p:spTree>
    <p:extLst>
      <p:ext uri="{BB962C8B-B14F-4D97-AF65-F5344CB8AC3E}">
        <p14:creationId xmlns:p14="http://schemas.microsoft.com/office/powerpoint/2010/main" val="166384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Prophetic Books</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3, Chapter 10</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TX004688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a:t>
            </a:r>
            <a:endParaRPr lang="en-US" dirty="0"/>
          </a:p>
        </p:txBody>
      </p:sp>
      <p:sp>
        <p:nvSpPr>
          <p:cNvPr id="3" name="Content Placeholder 2"/>
          <p:cNvSpPr>
            <a:spLocks noGrp="1"/>
          </p:cNvSpPr>
          <p:nvPr>
            <p:ph idx="1"/>
          </p:nvPr>
        </p:nvSpPr>
        <p:spPr/>
        <p:txBody>
          <a:bodyPr/>
          <a:lstStyle/>
          <a:p>
            <a:r>
              <a:rPr lang="en-US" dirty="0" smtClean="0"/>
              <a:t>Jeremiah’s writings reflect events before and during the Babylonian Exile.</a:t>
            </a:r>
          </a:p>
          <a:p>
            <a:r>
              <a:rPr lang="en-US" dirty="0" smtClean="0"/>
              <a:t>Jeremiah called for the unfaithful Israelites to repent and return to the Lord.</a:t>
            </a:r>
            <a:endParaRPr lang="en-US" dirty="0"/>
          </a:p>
        </p:txBody>
      </p:sp>
      <p:pic>
        <p:nvPicPr>
          <p:cNvPr id="4" name="Picture 3" descr="Slide 2_iStock_26726720_Large.jpg"/>
          <p:cNvPicPr>
            <a:picLocks noChangeAspect="1"/>
          </p:cNvPicPr>
          <p:nvPr/>
        </p:nvPicPr>
        <p:blipFill>
          <a:blip r:embed="rId3" cstate="print"/>
          <a:stretch>
            <a:fillRect/>
          </a:stretch>
        </p:blipFill>
        <p:spPr>
          <a:xfrm>
            <a:off x="2549023" y="3733800"/>
            <a:ext cx="4156577" cy="277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5213122" y="4845278"/>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Anneka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Faithfulness</a:t>
            </a:r>
            <a:endParaRPr lang="en-US" dirty="0"/>
          </a:p>
        </p:txBody>
      </p:sp>
      <p:sp>
        <p:nvSpPr>
          <p:cNvPr id="3" name="Content Placeholder 2"/>
          <p:cNvSpPr>
            <a:spLocks noGrp="1"/>
          </p:cNvSpPr>
          <p:nvPr>
            <p:ph idx="1"/>
          </p:nvPr>
        </p:nvSpPr>
        <p:spPr/>
        <p:txBody>
          <a:bodyPr/>
          <a:lstStyle/>
          <a:p>
            <a:r>
              <a:rPr lang="en-US" dirty="0" smtClean="0"/>
              <a:t>Jeremiah prophesied that if the people did not repent, punishment was inevitable.</a:t>
            </a:r>
          </a:p>
          <a:p>
            <a:r>
              <a:rPr lang="en-US" dirty="0" smtClean="0"/>
              <a:t>Following the destruction of Jerusalem, his prophecies became hopeful.</a:t>
            </a:r>
          </a:p>
          <a:p>
            <a:r>
              <a:rPr lang="en-US" dirty="0" smtClean="0"/>
              <a:t>He promised that </a:t>
            </a:r>
            <a:br>
              <a:rPr lang="en-US" dirty="0" smtClean="0"/>
            </a:br>
            <a:r>
              <a:rPr lang="en-US" dirty="0" smtClean="0"/>
              <a:t>God would write </a:t>
            </a:r>
            <a:br>
              <a:rPr lang="en-US" dirty="0" smtClean="0"/>
            </a:br>
            <a:r>
              <a:rPr lang="en-US" dirty="0" smtClean="0"/>
              <a:t>his Law on the </a:t>
            </a:r>
            <a:br>
              <a:rPr lang="en-US" dirty="0" smtClean="0"/>
            </a:br>
            <a:r>
              <a:rPr lang="en-US" dirty="0" smtClean="0"/>
              <a:t>people’s hearts.</a:t>
            </a:r>
          </a:p>
          <a:p>
            <a:endParaRPr lang="en-US" dirty="0"/>
          </a:p>
        </p:txBody>
      </p:sp>
      <p:pic>
        <p:nvPicPr>
          <p:cNvPr id="4" name="Picture 3" descr="Slide 2_iStock_26726720_Large.jpg"/>
          <p:cNvPicPr>
            <a:picLocks noChangeAspect="1"/>
          </p:cNvPicPr>
          <p:nvPr/>
        </p:nvPicPr>
        <p:blipFill>
          <a:blip r:embed="rId3" cstate="print"/>
          <a:stretch>
            <a:fillRect/>
          </a:stretch>
        </p:blipFill>
        <p:spPr>
          <a:xfrm>
            <a:off x="4648200" y="3658563"/>
            <a:ext cx="3657600" cy="2376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4572000" y="6109156"/>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Africa Studio / Shutterstock.com</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a:t>
            </a:r>
            <a:endParaRPr lang="en-US" dirty="0"/>
          </a:p>
        </p:txBody>
      </p:sp>
      <p:sp>
        <p:nvSpPr>
          <p:cNvPr id="3" name="Content Placeholder 2"/>
          <p:cNvSpPr>
            <a:spLocks noGrp="1"/>
          </p:cNvSpPr>
          <p:nvPr>
            <p:ph idx="1"/>
          </p:nvPr>
        </p:nvSpPr>
        <p:spPr>
          <a:xfrm>
            <a:off x="1371600" y="1752600"/>
            <a:ext cx="3886200" cy="4876800"/>
          </a:xfrm>
        </p:spPr>
        <p:txBody>
          <a:bodyPr>
            <a:normAutofit/>
          </a:bodyPr>
          <a:lstStyle/>
          <a:p>
            <a:r>
              <a:rPr lang="en-US" dirty="0" smtClean="0"/>
              <a:t>First Isaiah challenged the Israelites to eliminate the unjust treatment of the poor.</a:t>
            </a:r>
          </a:p>
          <a:p>
            <a:r>
              <a:rPr lang="en-US" dirty="0" smtClean="0"/>
              <a:t>Second Isaiah offered words of hope and encouragement during the Exile.</a:t>
            </a:r>
          </a:p>
          <a:p>
            <a:r>
              <a:rPr lang="en-US" dirty="0" smtClean="0"/>
              <a:t>After the Exile, Third Isaiah cried out against the return to unjust and idolatrous practices.</a:t>
            </a:r>
          </a:p>
          <a:p>
            <a:endParaRPr lang="en-US" dirty="0"/>
          </a:p>
        </p:txBody>
      </p:sp>
      <p:pic>
        <p:nvPicPr>
          <p:cNvPr id="4" name="Picture 3" descr="Slide 2_iStock_26726720_Large.jpg"/>
          <p:cNvPicPr>
            <a:picLocks noChangeAspect="1"/>
          </p:cNvPicPr>
          <p:nvPr/>
        </p:nvPicPr>
        <p:blipFill>
          <a:blip r:embed="rId3" cstate="print"/>
          <a:stretch>
            <a:fillRect/>
          </a:stretch>
        </p:blipFill>
        <p:spPr>
          <a:xfrm>
            <a:off x="5423356" y="1371600"/>
            <a:ext cx="3055352" cy="3818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6978878" y="3325613"/>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George P. </a:t>
            </a:r>
            <a:r>
              <a:rPr lang="en-US" sz="800" dirty="0" err="1" smtClean="0">
                <a:solidFill>
                  <a:schemeClr val="bg1">
                    <a:lumMod val="65000"/>
                  </a:schemeClr>
                </a:solidFill>
              </a:rPr>
              <a:t>Choma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Emmanuel, God with Us</a:t>
            </a:r>
            <a:endParaRPr lang="en-US" dirty="0"/>
          </a:p>
        </p:txBody>
      </p:sp>
      <p:sp>
        <p:nvSpPr>
          <p:cNvPr id="3" name="Content Placeholder 2"/>
          <p:cNvSpPr>
            <a:spLocks noGrp="1"/>
          </p:cNvSpPr>
          <p:nvPr>
            <p:ph idx="1"/>
          </p:nvPr>
        </p:nvSpPr>
        <p:spPr>
          <a:xfrm>
            <a:off x="1371600" y="1752600"/>
            <a:ext cx="3886200" cy="4373563"/>
          </a:xfrm>
        </p:spPr>
        <p:txBody>
          <a:bodyPr/>
          <a:lstStyle/>
          <a:p>
            <a:r>
              <a:rPr lang="en-US" dirty="0" smtClean="0"/>
              <a:t>The Book of Isaiah sings of messianic hope.</a:t>
            </a:r>
          </a:p>
          <a:p>
            <a:r>
              <a:rPr lang="en-US" dirty="0" smtClean="0"/>
              <a:t>The promised Messiah would be wisdom incarnate, a defender of his people, a faithful parent, and an agent of peace.</a:t>
            </a:r>
          </a:p>
          <a:p>
            <a:r>
              <a:rPr lang="en-US" dirty="0" smtClean="0"/>
              <a:t>He would inaugurate a peaceful kingdom.</a:t>
            </a:r>
            <a:endParaRPr lang="en-US" dirty="0"/>
          </a:p>
        </p:txBody>
      </p:sp>
      <p:pic>
        <p:nvPicPr>
          <p:cNvPr id="4" name="Picture 3" descr="Slide 2_iStock_26726720_Large.jpg"/>
          <p:cNvPicPr>
            <a:picLocks noChangeAspect="1"/>
          </p:cNvPicPr>
          <p:nvPr/>
        </p:nvPicPr>
        <p:blipFill>
          <a:blip r:embed="rId3" cstate="print"/>
          <a:stretch>
            <a:fillRect/>
          </a:stretch>
        </p:blipFill>
        <p:spPr>
          <a:xfrm>
            <a:off x="5410200" y="1467907"/>
            <a:ext cx="3055352" cy="3922186"/>
          </a:xfrm>
          <a:prstGeom prst="rect">
            <a:avLst/>
          </a:prstGeom>
          <a:ln>
            <a:noFill/>
          </a:ln>
          <a:effectLst>
            <a:softEdge rad="112500"/>
          </a:effectLst>
        </p:spPr>
      </p:pic>
      <p:sp>
        <p:nvSpPr>
          <p:cNvPr id="5" name="TextBox 4"/>
          <p:cNvSpPr txBox="1"/>
          <p:nvPr/>
        </p:nvSpPr>
        <p:spPr bwMode="auto">
          <a:xfrm>
            <a:off x="5486400" y="5334000"/>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Tischenko</a:t>
            </a:r>
            <a:r>
              <a:rPr lang="en-US" sz="800" dirty="0" smtClean="0">
                <a:solidFill>
                  <a:schemeClr val="bg1">
                    <a:lumMod val="65000"/>
                  </a:schemeClr>
                </a:solidFill>
              </a:rPr>
              <a:t> Irina / Shutterstock.com</a:t>
            </a:r>
            <a:endParaRPr lang="en-US" sz="800" dirty="0">
              <a:solidFill>
                <a:schemeClr val="bg1">
                  <a:lumMod val="6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Messiah and King</a:t>
            </a:r>
            <a:endParaRPr lang="en-US" dirty="0"/>
          </a:p>
        </p:txBody>
      </p:sp>
      <p:sp>
        <p:nvSpPr>
          <p:cNvPr id="3" name="Content Placeholder 2"/>
          <p:cNvSpPr>
            <a:spLocks noGrp="1"/>
          </p:cNvSpPr>
          <p:nvPr>
            <p:ph idx="1"/>
          </p:nvPr>
        </p:nvSpPr>
        <p:spPr>
          <a:xfrm>
            <a:off x="1371600" y="1752600"/>
            <a:ext cx="3962400" cy="4373563"/>
          </a:xfrm>
        </p:spPr>
        <p:txBody>
          <a:bodyPr/>
          <a:lstStyle/>
          <a:p>
            <a:r>
              <a:rPr lang="en-US" dirty="0" smtClean="0"/>
              <a:t>Isaiah announced that a new king would come from the throne of David.</a:t>
            </a:r>
          </a:p>
          <a:p>
            <a:r>
              <a:rPr lang="en-US" dirty="0" smtClean="0"/>
              <a:t>He would judge with righteousness.</a:t>
            </a:r>
          </a:p>
          <a:p>
            <a:r>
              <a:rPr lang="en-US" dirty="0" smtClean="0"/>
              <a:t>He would inaugurate a peaceful kingdom.</a:t>
            </a:r>
          </a:p>
          <a:p>
            <a:r>
              <a:rPr lang="en-US" dirty="0" smtClean="0"/>
              <a:t>All creation would bow before Emmanuel.</a:t>
            </a:r>
            <a:endParaRPr lang="en-US" dirty="0"/>
          </a:p>
        </p:txBody>
      </p:sp>
      <p:pic>
        <p:nvPicPr>
          <p:cNvPr id="4" name="Picture 3" descr="Slide 2_iStock_26726720_Large.jpg"/>
          <p:cNvPicPr>
            <a:picLocks noChangeAspect="1"/>
          </p:cNvPicPr>
          <p:nvPr/>
        </p:nvPicPr>
        <p:blipFill>
          <a:blip r:embed="rId3" cstate="print"/>
          <a:stretch>
            <a:fillRect/>
          </a:stretch>
        </p:blipFill>
        <p:spPr>
          <a:xfrm>
            <a:off x="5181600" y="1179636"/>
            <a:ext cx="3055352" cy="4498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bwMode="auto">
          <a:xfrm rot="16200000">
            <a:off x="7588478" y="3397478"/>
            <a:ext cx="1676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V. J. Matthew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Called to Speak</a:t>
            </a:r>
            <a:endParaRPr lang="en-US" dirty="0"/>
          </a:p>
        </p:txBody>
      </p:sp>
      <p:sp>
        <p:nvSpPr>
          <p:cNvPr id="6" name="Content Placeholder 5"/>
          <p:cNvSpPr>
            <a:spLocks noGrp="1"/>
          </p:cNvSpPr>
          <p:nvPr>
            <p:ph idx="1"/>
          </p:nvPr>
        </p:nvSpPr>
        <p:spPr>
          <a:xfrm>
            <a:off x="1371600" y="1752600"/>
            <a:ext cx="3505200" cy="4373563"/>
          </a:xfrm>
        </p:spPr>
        <p:txBody>
          <a:bodyPr/>
          <a:lstStyle/>
          <a:p>
            <a:r>
              <a:rPr lang="en-US" dirty="0" smtClean="0"/>
              <a:t>God called prophets to speak to the people on his behalf.</a:t>
            </a:r>
          </a:p>
          <a:p>
            <a:r>
              <a:rPr lang="en-US" dirty="0" smtClean="0"/>
              <a:t>The prophets reminded them that God would hold them accountable.</a:t>
            </a:r>
          </a:p>
          <a:p>
            <a:r>
              <a:rPr lang="en-US" dirty="0" smtClean="0"/>
              <a:t>The prophets also reminded them of God’s saving love.</a:t>
            </a:r>
            <a:endParaRPr lang="en-US" dirty="0"/>
          </a:p>
        </p:txBody>
      </p:sp>
      <p:pic>
        <p:nvPicPr>
          <p:cNvPr id="4" name="Picture 3" descr="Slide 2_iStock_26726720_Large.jpg"/>
          <p:cNvPicPr>
            <a:picLocks noChangeAspect="1"/>
          </p:cNvPicPr>
          <p:nvPr/>
        </p:nvPicPr>
        <p:blipFill>
          <a:blip r:embed="rId4" cstate="print"/>
          <a:stretch>
            <a:fillRect/>
          </a:stretch>
        </p:blipFill>
        <p:spPr>
          <a:xfrm>
            <a:off x="5181600" y="1066800"/>
            <a:ext cx="3055352" cy="472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bwMode="auto">
          <a:xfrm>
            <a:off x="5105400" y="5867400"/>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sedmak</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Prophets: A Radical Redemption</a:t>
            </a:r>
            <a:endParaRPr lang="en-US" dirty="0"/>
          </a:p>
        </p:txBody>
      </p:sp>
      <p:sp>
        <p:nvSpPr>
          <p:cNvPr id="6" name="Content Placeholder 5"/>
          <p:cNvSpPr>
            <a:spLocks noGrp="1"/>
          </p:cNvSpPr>
          <p:nvPr>
            <p:ph idx="1"/>
          </p:nvPr>
        </p:nvSpPr>
        <p:spPr/>
        <p:txBody>
          <a:bodyPr/>
          <a:lstStyle/>
          <a:p>
            <a:r>
              <a:rPr lang="en-US" dirty="0" smtClean="0"/>
              <a:t>Time and again we see that God’s people lost sight of their covenant relationship with God.</a:t>
            </a:r>
          </a:p>
          <a:p>
            <a:r>
              <a:rPr lang="en-US" dirty="0" smtClean="0"/>
              <a:t>They needed someone to call them back to God.</a:t>
            </a:r>
            <a:endParaRPr lang="en-US" dirty="0"/>
          </a:p>
        </p:txBody>
      </p:sp>
      <p:pic>
        <p:nvPicPr>
          <p:cNvPr id="4" name="Picture 3" descr="Slide 2_iStock_26726720_Large.jpg"/>
          <p:cNvPicPr>
            <a:picLocks noChangeAspect="1"/>
          </p:cNvPicPr>
          <p:nvPr/>
        </p:nvPicPr>
        <p:blipFill>
          <a:blip r:embed="rId4" cstate="print"/>
          <a:stretch>
            <a:fillRect/>
          </a:stretch>
        </p:blipFill>
        <p:spPr>
          <a:xfrm>
            <a:off x="2375356" y="3886200"/>
            <a:ext cx="4312046" cy="2714184"/>
          </a:xfrm>
          <a:prstGeom prst="rect">
            <a:avLst/>
          </a:prstGeom>
          <a:ln>
            <a:noFill/>
          </a:ln>
          <a:effectLst>
            <a:softEdge rad="112500"/>
          </a:effectLst>
        </p:spPr>
      </p:pic>
      <p:sp>
        <p:nvSpPr>
          <p:cNvPr id="7" name="TextBox 6"/>
          <p:cNvSpPr txBox="1"/>
          <p:nvPr/>
        </p:nvSpPr>
        <p:spPr bwMode="auto">
          <a:xfrm rot="16200000">
            <a:off x="5073878" y="4769078"/>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Cody Wheeler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and Minor Prophets</a:t>
            </a:r>
            <a:endParaRPr lang="en-US" dirty="0"/>
          </a:p>
        </p:txBody>
      </p:sp>
      <p:sp>
        <p:nvSpPr>
          <p:cNvPr id="3" name="Content Placeholder 2"/>
          <p:cNvSpPr>
            <a:spLocks noGrp="1"/>
          </p:cNvSpPr>
          <p:nvPr>
            <p:ph idx="1"/>
          </p:nvPr>
        </p:nvSpPr>
        <p:spPr/>
        <p:txBody>
          <a:bodyPr/>
          <a:lstStyle/>
          <a:p>
            <a:r>
              <a:rPr lang="en-US" dirty="0" smtClean="0"/>
              <a:t>Prophets with Old Testament books named for them are called the writing, or canonical, prophets.</a:t>
            </a:r>
          </a:p>
          <a:p>
            <a:r>
              <a:rPr lang="en-US" dirty="0" smtClean="0"/>
              <a:t>These are called major </a:t>
            </a:r>
            <a:br>
              <a:rPr lang="en-US" dirty="0" smtClean="0"/>
            </a:br>
            <a:r>
              <a:rPr lang="en-US" dirty="0" smtClean="0"/>
              <a:t>prophets or minor </a:t>
            </a:r>
            <a:br>
              <a:rPr lang="en-US" dirty="0" smtClean="0"/>
            </a:br>
            <a:r>
              <a:rPr lang="en-US" dirty="0" smtClean="0"/>
              <a:t>prophets, depending </a:t>
            </a:r>
            <a:br>
              <a:rPr lang="en-US" dirty="0" smtClean="0"/>
            </a:br>
            <a:r>
              <a:rPr lang="en-US" dirty="0" smtClean="0"/>
              <a:t>on length of their book.</a:t>
            </a:r>
          </a:p>
          <a:p>
            <a:r>
              <a:rPr lang="en-US" dirty="0" smtClean="0"/>
              <a:t>Prophets are also </a:t>
            </a:r>
            <a:br>
              <a:rPr lang="en-US" dirty="0" smtClean="0"/>
            </a:br>
            <a:r>
              <a:rPr lang="en-US" dirty="0" smtClean="0"/>
              <a:t>categorized based on </a:t>
            </a:r>
            <a:br>
              <a:rPr lang="en-US" dirty="0" smtClean="0"/>
            </a:br>
            <a:r>
              <a:rPr lang="en-US" dirty="0" smtClean="0"/>
              <a:t>when they lived.</a:t>
            </a:r>
            <a:endParaRPr lang="en-US" dirty="0"/>
          </a:p>
        </p:txBody>
      </p:sp>
      <p:pic>
        <p:nvPicPr>
          <p:cNvPr id="4" name="Picture 3" descr="Slide 2_iStock_26726720_Large.jpg"/>
          <p:cNvPicPr>
            <a:picLocks noChangeAspect="1"/>
          </p:cNvPicPr>
          <p:nvPr/>
        </p:nvPicPr>
        <p:blipFill>
          <a:blip r:embed="rId3" cstate="print"/>
          <a:stretch>
            <a:fillRect/>
          </a:stretch>
        </p:blipFill>
        <p:spPr>
          <a:xfrm>
            <a:off x="5029200" y="2971800"/>
            <a:ext cx="3742444" cy="249027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029200" y="5575756"/>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jodie777 / dollarphotoclub.com</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Awake, O Sleeper</a:t>
            </a:r>
            <a:endParaRPr lang="en-US" dirty="0"/>
          </a:p>
        </p:txBody>
      </p:sp>
      <p:sp>
        <p:nvSpPr>
          <p:cNvPr id="3" name="Content Placeholder 2"/>
          <p:cNvSpPr>
            <a:spLocks noGrp="1"/>
          </p:cNvSpPr>
          <p:nvPr>
            <p:ph idx="1"/>
          </p:nvPr>
        </p:nvSpPr>
        <p:spPr>
          <a:xfrm>
            <a:off x="1371600" y="1752600"/>
            <a:ext cx="4114800" cy="4373563"/>
          </a:xfrm>
        </p:spPr>
        <p:txBody>
          <a:bodyPr>
            <a:normAutofit/>
          </a:bodyPr>
          <a:lstStyle/>
          <a:p>
            <a:r>
              <a:rPr lang="en-US" dirty="0" smtClean="0"/>
              <a:t>Before the Exile, the prophets acted as the conscience of the people.</a:t>
            </a:r>
          </a:p>
          <a:p>
            <a:r>
              <a:rPr lang="en-US" dirty="0" smtClean="0"/>
              <a:t>The prophets challenged people to look at their individual lives.</a:t>
            </a:r>
          </a:p>
          <a:p>
            <a:r>
              <a:rPr lang="en-US" dirty="0" smtClean="0"/>
              <a:t>They also called the entire nation to reflect on the unjust practices of the world.</a:t>
            </a:r>
            <a:endParaRPr lang="en-US" dirty="0"/>
          </a:p>
        </p:txBody>
      </p:sp>
      <p:pic>
        <p:nvPicPr>
          <p:cNvPr id="4" name="Picture 3" descr="Slide 2_iStock_26726720_Large.jpg"/>
          <p:cNvPicPr>
            <a:picLocks noChangeAspect="1"/>
          </p:cNvPicPr>
          <p:nvPr/>
        </p:nvPicPr>
        <p:blipFill>
          <a:blip r:embed="rId3" cstate="print"/>
          <a:stretch>
            <a:fillRect/>
          </a:stretch>
        </p:blipFill>
        <p:spPr>
          <a:xfrm>
            <a:off x="5689076" y="1146917"/>
            <a:ext cx="2547875" cy="3806084"/>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bwMode="auto">
          <a:xfrm>
            <a:off x="5410200" y="5181600"/>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blueeyes</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922084"/>
          </a:xfrm>
        </p:spPr>
        <p:txBody>
          <a:bodyPr>
            <a:normAutofit fontScale="90000"/>
          </a:bodyPr>
          <a:lstStyle/>
          <a:p>
            <a:r>
              <a:rPr lang="en-US" dirty="0" smtClean="0"/>
              <a:t>A Universal Call and</a:t>
            </a:r>
            <a:br>
              <a:rPr lang="en-US" dirty="0" smtClean="0"/>
            </a:br>
            <a:r>
              <a:rPr lang="en-US" dirty="0" smtClean="0"/>
              <a:t>Message</a:t>
            </a:r>
            <a:endParaRPr lang="en-US" dirty="0"/>
          </a:p>
        </p:txBody>
      </p:sp>
      <p:sp>
        <p:nvSpPr>
          <p:cNvPr id="3" name="Content Placeholder 2"/>
          <p:cNvSpPr>
            <a:spLocks noGrp="1"/>
          </p:cNvSpPr>
          <p:nvPr>
            <p:ph idx="1"/>
          </p:nvPr>
        </p:nvSpPr>
        <p:spPr>
          <a:xfrm>
            <a:off x="1447800" y="1981200"/>
            <a:ext cx="3733800" cy="4876800"/>
          </a:xfrm>
        </p:spPr>
        <p:txBody>
          <a:bodyPr/>
          <a:lstStyle/>
          <a:p>
            <a:r>
              <a:rPr lang="en-US" dirty="0" smtClean="0"/>
              <a:t>Every generation needs men and women to challenge it to remain faithful to God.</a:t>
            </a:r>
          </a:p>
          <a:p>
            <a:r>
              <a:rPr lang="en-US" dirty="0" smtClean="0"/>
              <a:t>When we respond to the messages of the prophets, we are no longer enslaved to sin. </a:t>
            </a:r>
          </a:p>
          <a:p>
            <a:r>
              <a:rPr lang="en-US" dirty="0" smtClean="0"/>
              <a:t>We experience the redeeming love of God.</a:t>
            </a:r>
          </a:p>
          <a:p>
            <a:endParaRPr lang="en-US" dirty="0"/>
          </a:p>
        </p:txBody>
      </p:sp>
      <p:pic>
        <p:nvPicPr>
          <p:cNvPr id="4" name="Picture 3" descr="Slide 2_iStock_26726720_Large.jpg"/>
          <p:cNvPicPr>
            <a:picLocks noChangeAspect="1"/>
          </p:cNvPicPr>
          <p:nvPr/>
        </p:nvPicPr>
        <p:blipFill>
          <a:blip r:embed="rId3" cstate="print"/>
          <a:stretch>
            <a:fillRect/>
          </a:stretch>
        </p:blipFill>
        <p:spPr>
          <a:xfrm>
            <a:off x="5181600" y="1303084"/>
            <a:ext cx="3055352" cy="4251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6737122" y="3626078"/>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Larry St. Pierre / Shutterstock.com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Ezekiel</a:t>
            </a:r>
            <a:endParaRPr lang="en-US" dirty="0"/>
          </a:p>
        </p:txBody>
      </p:sp>
      <p:sp>
        <p:nvSpPr>
          <p:cNvPr id="3" name="Content Placeholder 2"/>
          <p:cNvSpPr>
            <a:spLocks noGrp="1"/>
          </p:cNvSpPr>
          <p:nvPr>
            <p:ph idx="1"/>
          </p:nvPr>
        </p:nvSpPr>
        <p:spPr/>
        <p:txBody>
          <a:bodyPr/>
          <a:lstStyle/>
          <a:p>
            <a:r>
              <a:rPr lang="en-US" dirty="0" smtClean="0"/>
              <a:t>Ezekiel wrote from Babylon where he was an exile.</a:t>
            </a:r>
          </a:p>
          <a:p>
            <a:r>
              <a:rPr lang="en-US" dirty="0" smtClean="0"/>
              <a:t>He challenged </a:t>
            </a:r>
            <a:br>
              <a:rPr lang="en-US" dirty="0" smtClean="0"/>
            </a:br>
            <a:r>
              <a:rPr lang="en-US" dirty="0" smtClean="0"/>
              <a:t>idolatry and </a:t>
            </a:r>
            <a:br>
              <a:rPr lang="en-US" dirty="0" smtClean="0"/>
            </a:br>
            <a:r>
              <a:rPr lang="en-US" dirty="0" smtClean="0"/>
              <a:t>injustice toward </a:t>
            </a:r>
            <a:br>
              <a:rPr lang="en-US" dirty="0" smtClean="0"/>
            </a:br>
            <a:r>
              <a:rPr lang="en-US" dirty="0" smtClean="0"/>
              <a:t>those who were </a:t>
            </a:r>
            <a:br>
              <a:rPr lang="en-US" dirty="0" smtClean="0"/>
            </a:br>
            <a:r>
              <a:rPr lang="en-US" dirty="0" smtClean="0"/>
              <a:t>vulnerable.</a:t>
            </a:r>
          </a:p>
          <a:p>
            <a:r>
              <a:rPr lang="en-US" dirty="0" smtClean="0"/>
              <a:t>He used </a:t>
            </a:r>
            <a:br>
              <a:rPr lang="en-US" dirty="0" smtClean="0"/>
            </a:br>
            <a:r>
              <a:rPr lang="en-US" dirty="0" smtClean="0"/>
              <a:t>symbolic actions </a:t>
            </a:r>
            <a:br>
              <a:rPr lang="en-US" dirty="0" smtClean="0"/>
            </a:br>
            <a:r>
              <a:rPr lang="en-US" dirty="0" smtClean="0"/>
              <a:t>to enhance his </a:t>
            </a:r>
            <a:br>
              <a:rPr lang="en-US" dirty="0" smtClean="0"/>
            </a:br>
            <a:r>
              <a:rPr lang="en-US" dirty="0" smtClean="0"/>
              <a:t>prophetic messages.</a:t>
            </a:r>
            <a:endParaRPr lang="en-US" dirty="0"/>
          </a:p>
        </p:txBody>
      </p:sp>
      <p:pic>
        <p:nvPicPr>
          <p:cNvPr id="4" name="Picture 3" descr="Slide 2_iStock_26726720_Large.jpg"/>
          <p:cNvPicPr>
            <a:picLocks noChangeAspect="1"/>
          </p:cNvPicPr>
          <p:nvPr/>
        </p:nvPicPr>
        <p:blipFill>
          <a:blip r:embed="rId3" cstate="print"/>
          <a:stretch>
            <a:fillRect/>
          </a:stretch>
        </p:blipFill>
        <p:spPr>
          <a:xfrm>
            <a:off x="4419600" y="2514600"/>
            <a:ext cx="3973177" cy="263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4343400" y="5181600"/>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arindambanerjee</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Those Led Astray</a:t>
            </a:r>
            <a:endParaRPr lang="en-US" dirty="0"/>
          </a:p>
        </p:txBody>
      </p:sp>
      <p:sp>
        <p:nvSpPr>
          <p:cNvPr id="3" name="Content Placeholder 2"/>
          <p:cNvSpPr>
            <a:spLocks noGrp="1"/>
          </p:cNvSpPr>
          <p:nvPr>
            <p:ph idx="1"/>
          </p:nvPr>
        </p:nvSpPr>
        <p:spPr/>
        <p:txBody>
          <a:bodyPr/>
          <a:lstStyle/>
          <a:p>
            <a:r>
              <a:rPr lang="en-US" dirty="0" smtClean="0"/>
              <a:t>Ezekiel compared the leaders of Israel to shepherds who have not led their sheep on the path of righteousness.</a:t>
            </a:r>
          </a:p>
          <a:p>
            <a:r>
              <a:rPr lang="en-US" dirty="0" smtClean="0"/>
              <a:t>Ezekiel held the leaders responsible for the eventual destruction of the people.</a:t>
            </a:r>
            <a:endParaRPr lang="en-US" dirty="0"/>
          </a:p>
        </p:txBody>
      </p:sp>
      <p:pic>
        <p:nvPicPr>
          <p:cNvPr id="4" name="Picture 3" descr="Slide 2_iStock_26726720_Large.jpg"/>
          <p:cNvPicPr>
            <a:picLocks noChangeAspect="1"/>
          </p:cNvPicPr>
          <p:nvPr/>
        </p:nvPicPr>
        <p:blipFill>
          <a:blip r:embed="rId3" cstate="print"/>
          <a:stretch>
            <a:fillRect/>
          </a:stretch>
        </p:blipFill>
        <p:spPr>
          <a:xfrm>
            <a:off x="2590800" y="3964803"/>
            <a:ext cx="3962400" cy="2652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5638800" y="5264377"/>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Dalibor</a:t>
            </a:r>
            <a:r>
              <a:rPr lang="en-US" sz="800" dirty="0" smtClean="0">
                <a:solidFill>
                  <a:schemeClr val="bg1">
                    <a:lumMod val="65000"/>
                  </a:schemeClr>
                </a:solidFill>
              </a:rPr>
              <a:t> </a:t>
            </a:r>
            <a:r>
              <a:rPr lang="en-US" sz="800" dirty="0" err="1" smtClean="0">
                <a:solidFill>
                  <a:schemeClr val="bg1">
                    <a:lumMod val="65000"/>
                  </a:schemeClr>
                </a:solidFill>
              </a:rPr>
              <a:t>Sevaljevic</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Vision of Dry Bones</a:t>
            </a:r>
            <a:endParaRPr lang="en-US" dirty="0"/>
          </a:p>
        </p:txBody>
      </p:sp>
      <p:sp>
        <p:nvSpPr>
          <p:cNvPr id="3" name="Content Placeholder 2"/>
          <p:cNvSpPr>
            <a:spLocks noGrp="1"/>
          </p:cNvSpPr>
          <p:nvPr>
            <p:ph idx="1"/>
          </p:nvPr>
        </p:nvSpPr>
        <p:spPr/>
        <p:txBody>
          <a:bodyPr/>
          <a:lstStyle/>
          <a:p>
            <a:r>
              <a:rPr lang="en-US" dirty="0" smtClean="0"/>
              <a:t>In a vision, God directed Ezekiel to prophesy to the dry bones that filled a valley.</a:t>
            </a:r>
          </a:p>
          <a:p>
            <a:r>
              <a:rPr lang="en-US" dirty="0" smtClean="0"/>
              <a:t>He commanded Ezekiel to herald a time when God would breathe new life into their dead faith.</a:t>
            </a:r>
          </a:p>
          <a:p>
            <a:r>
              <a:rPr lang="en-US" dirty="0" smtClean="0"/>
              <a:t>Nothing would stand </a:t>
            </a:r>
            <a:br>
              <a:rPr lang="en-US" dirty="0" smtClean="0"/>
            </a:br>
            <a:r>
              <a:rPr lang="en-US" dirty="0" smtClean="0"/>
              <a:t>in the way of God’s </a:t>
            </a:r>
            <a:br>
              <a:rPr lang="en-US" dirty="0" smtClean="0"/>
            </a:br>
            <a:r>
              <a:rPr lang="en-US" dirty="0" smtClean="0"/>
              <a:t>promise of salvation.</a:t>
            </a:r>
            <a:endParaRPr lang="en-US" dirty="0"/>
          </a:p>
        </p:txBody>
      </p:sp>
      <p:pic>
        <p:nvPicPr>
          <p:cNvPr id="4" name="Picture 3" descr="Slide 2_iStock_26726720_Large.jpg"/>
          <p:cNvPicPr>
            <a:picLocks noChangeAspect="1"/>
          </p:cNvPicPr>
          <p:nvPr/>
        </p:nvPicPr>
        <p:blipFill>
          <a:blip r:embed="rId3" cstate="print"/>
          <a:stretch>
            <a:fillRect/>
          </a:stretch>
        </p:blipFill>
        <p:spPr>
          <a:xfrm>
            <a:off x="4860647" y="3888803"/>
            <a:ext cx="3673753" cy="182619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4800600" y="5791200"/>
            <a:ext cx="3200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Ttstudio</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175</TotalTime>
  <Words>1078</Words>
  <Application>Microsoft Macintosh PowerPoint</Application>
  <PresentationFormat>On-screen Show (4:3)</PresentationFormat>
  <Paragraphs>119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LIC Presentation template</vt:lpstr>
      <vt:lpstr>The Prophetic Books</vt:lpstr>
      <vt:lpstr>Called to Speak</vt:lpstr>
      <vt:lpstr>The Prophets: A Radical Redemption</vt:lpstr>
      <vt:lpstr>Major and Minor Prophets</vt:lpstr>
      <vt:lpstr>Awake, O Sleeper</vt:lpstr>
      <vt:lpstr>A Universal Call and Message</vt:lpstr>
      <vt:lpstr>Ezekiel</vt:lpstr>
      <vt:lpstr>A Call to Those Led Astray</vt:lpstr>
      <vt:lpstr>A Vision of Dry Bones</vt:lpstr>
      <vt:lpstr>Jeremiah</vt:lpstr>
      <vt:lpstr>A Call to Faithfulness</vt:lpstr>
      <vt:lpstr>Isaiah</vt:lpstr>
      <vt:lpstr>Emmanuel, God with Us</vt:lpstr>
      <vt:lpstr>Messiah and 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29</cp:revision>
  <dcterms:created xsi:type="dcterms:W3CDTF">2011-01-10T17:35:40Z</dcterms:created>
  <dcterms:modified xsi:type="dcterms:W3CDTF">2015-02-24T18:07:11Z</dcterms:modified>
</cp:coreProperties>
</file>