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5" r:id="rId2"/>
    <p:sldId id="261" r:id="rId3"/>
    <p:sldId id="262" r:id="rId4"/>
    <p:sldId id="263" r:id="rId5"/>
    <p:sldId id="264"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ooke Saron" initials="B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12" autoAdjust="0"/>
  </p:normalViewPr>
  <p:slideViewPr>
    <p:cSldViewPr>
      <p:cViewPr>
        <p:scale>
          <a:sx n="90" d="100"/>
          <a:sy n="90" d="100"/>
        </p:scale>
        <p:origin x="-1608"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17FA22-B0B9-4E50-9493-256CBACB6EA2}" type="doc">
      <dgm:prSet loTypeId="urn:microsoft.com/office/officeart/2005/8/layout/cycle3" loCatId="cycle" qsTypeId="urn:microsoft.com/office/officeart/2005/8/quickstyle/3d1" qsCatId="3D" csTypeId="urn:microsoft.com/office/officeart/2005/8/colors/colorful2" csCatId="colorful" phldr="1"/>
      <dgm:spPr/>
      <dgm:t>
        <a:bodyPr/>
        <a:lstStyle/>
        <a:p>
          <a:endParaRPr lang="en-US"/>
        </a:p>
      </dgm:t>
    </dgm:pt>
    <dgm:pt modelId="{13B48C9E-931C-467F-B8CC-E50FE7FED5E1}">
      <dgm:prSet phldrT="[Text]" custT="1"/>
      <dgm:spPr/>
      <dgm:t>
        <a:bodyPr/>
        <a:lstStyle/>
        <a:p>
          <a:r>
            <a:rPr lang="en-US" sz="1800" b="1" dirty="0" smtClean="0"/>
            <a:t>God creates or enters into a covenant, and it is good.</a:t>
          </a:r>
          <a:endParaRPr lang="en-US" sz="1800" b="1" dirty="0"/>
        </a:p>
      </dgm:t>
    </dgm:pt>
    <dgm:pt modelId="{A8291B46-B0BE-4081-9D37-28F9BB7DE029}" type="parTrans" cxnId="{8D2015B9-DC77-497E-A906-45D8D92A5583}">
      <dgm:prSet/>
      <dgm:spPr/>
      <dgm:t>
        <a:bodyPr/>
        <a:lstStyle/>
        <a:p>
          <a:endParaRPr lang="en-US"/>
        </a:p>
      </dgm:t>
    </dgm:pt>
    <dgm:pt modelId="{DD6F692B-5321-43F5-A5C5-B78B3533BD81}" type="sibTrans" cxnId="{8D2015B9-DC77-497E-A906-45D8D92A5583}">
      <dgm:prSet/>
      <dgm:spPr/>
      <dgm:t>
        <a:bodyPr/>
        <a:lstStyle/>
        <a:p>
          <a:endParaRPr lang="en-US"/>
        </a:p>
      </dgm:t>
    </dgm:pt>
    <dgm:pt modelId="{75FE86DF-9A03-41F0-AF6B-D708423A5EEF}">
      <dgm:prSet phldrT="[Text]" custT="1"/>
      <dgm:spPr/>
      <dgm:t>
        <a:bodyPr/>
        <a:lstStyle/>
        <a:p>
          <a:r>
            <a:rPr lang="en-US" sz="1800" b="1" dirty="0" smtClean="0"/>
            <a:t>Humanity falls into idolatry, resulting in disease, war, and grief.</a:t>
          </a:r>
          <a:endParaRPr lang="en-US" sz="1800" b="1" dirty="0"/>
        </a:p>
      </dgm:t>
    </dgm:pt>
    <dgm:pt modelId="{D772419A-EC8C-4498-827F-C362F4172368}" type="parTrans" cxnId="{CB88D87F-DE41-4F24-8605-27A6D21D8960}">
      <dgm:prSet/>
      <dgm:spPr/>
      <dgm:t>
        <a:bodyPr/>
        <a:lstStyle/>
        <a:p>
          <a:endParaRPr lang="en-US"/>
        </a:p>
      </dgm:t>
    </dgm:pt>
    <dgm:pt modelId="{61B93F6B-CD30-4CD9-ADEE-3B1E797CBDC2}" type="sibTrans" cxnId="{CB88D87F-DE41-4F24-8605-27A6D21D8960}">
      <dgm:prSet/>
      <dgm:spPr/>
      <dgm:t>
        <a:bodyPr/>
        <a:lstStyle/>
        <a:p>
          <a:endParaRPr lang="en-US"/>
        </a:p>
      </dgm:t>
    </dgm:pt>
    <dgm:pt modelId="{C8A19318-2D6A-43C2-8C0A-89B4FAA9D65F}">
      <dgm:prSet phldrT="[Text]" custT="1"/>
      <dgm:spPr/>
      <dgm:t>
        <a:bodyPr/>
        <a:lstStyle/>
        <a:p>
          <a:r>
            <a:rPr lang="en-US" sz="1800" b="1" dirty="0" smtClean="0"/>
            <a:t>God sends teachers, kings, prophets, and others who lead the people to repentance.</a:t>
          </a:r>
          <a:endParaRPr lang="en-US" sz="1800" b="1" dirty="0"/>
        </a:p>
      </dgm:t>
    </dgm:pt>
    <dgm:pt modelId="{4FCA7FAC-0BA7-4E88-ACE4-203BC8FC674F}" type="parTrans" cxnId="{5118DF5F-4476-41F9-B4CB-432C223E85CD}">
      <dgm:prSet/>
      <dgm:spPr/>
      <dgm:t>
        <a:bodyPr/>
        <a:lstStyle/>
        <a:p>
          <a:endParaRPr lang="en-US"/>
        </a:p>
      </dgm:t>
    </dgm:pt>
    <dgm:pt modelId="{4BC7C5AF-C2CC-436A-BE20-6D5542EF5D75}" type="sibTrans" cxnId="{5118DF5F-4476-41F9-B4CB-432C223E85CD}">
      <dgm:prSet/>
      <dgm:spPr/>
      <dgm:t>
        <a:bodyPr/>
        <a:lstStyle/>
        <a:p>
          <a:endParaRPr lang="en-US"/>
        </a:p>
      </dgm:t>
    </dgm:pt>
    <dgm:pt modelId="{06022B50-355F-4679-A446-BDE9C08FDD6E}">
      <dgm:prSet phldrT="[Text]" custT="1"/>
      <dgm:spPr/>
      <dgm:t>
        <a:bodyPr/>
        <a:lstStyle/>
        <a:p>
          <a:r>
            <a:rPr lang="en-US" sz="1800" b="1" dirty="0" smtClean="0"/>
            <a:t>The people return to following the Covenant.</a:t>
          </a:r>
          <a:endParaRPr lang="en-US" sz="1800" b="1" dirty="0"/>
        </a:p>
      </dgm:t>
    </dgm:pt>
    <dgm:pt modelId="{D628FBE7-CF39-42D1-A6C7-8DE0E4C99265}" type="parTrans" cxnId="{66D752D2-1E45-48E9-AF59-A1B75360AB87}">
      <dgm:prSet/>
      <dgm:spPr/>
      <dgm:t>
        <a:bodyPr/>
        <a:lstStyle/>
        <a:p>
          <a:endParaRPr lang="en-US"/>
        </a:p>
      </dgm:t>
    </dgm:pt>
    <dgm:pt modelId="{C43251AD-82F0-4885-B715-C80D61314064}" type="sibTrans" cxnId="{66D752D2-1E45-48E9-AF59-A1B75360AB87}">
      <dgm:prSet/>
      <dgm:spPr/>
      <dgm:t>
        <a:bodyPr/>
        <a:lstStyle/>
        <a:p>
          <a:endParaRPr lang="en-US"/>
        </a:p>
      </dgm:t>
    </dgm:pt>
    <dgm:pt modelId="{4CB29A50-4A05-44E6-A803-0E6DBA4E65C8}">
      <dgm:prSet phldrT="[Text]" custT="1"/>
      <dgm:spPr/>
      <dgm:t>
        <a:bodyPr/>
        <a:lstStyle/>
        <a:p>
          <a:r>
            <a:rPr lang="en-US" sz="1800" b="1" dirty="0" smtClean="0"/>
            <a:t>Peace and God’s healing return to the people.</a:t>
          </a:r>
          <a:endParaRPr lang="en-US" sz="1800" b="1" dirty="0"/>
        </a:p>
      </dgm:t>
    </dgm:pt>
    <dgm:pt modelId="{163CCFA8-75F5-4C9A-B705-40DD4589C79D}" type="parTrans" cxnId="{24B17E45-8204-4A03-8084-8B8B1E84773C}">
      <dgm:prSet/>
      <dgm:spPr/>
      <dgm:t>
        <a:bodyPr/>
        <a:lstStyle/>
        <a:p>
          <a:endParaRPr lang="en-US"/>
        </a:p>
      </dgm:t>
    </dgm:pt>
    <dgm:pt modelId="{F585365C-D386-47C9-B9FB-9CC3DD188E96}" type="sibTrans" cxnId="{24B17E45-8204-4A03-8084-8B8B1E84773C}">
      <dgm:prSet/>
      <dgm:spPr/>
      <dgm:t>
        <a:bodyPr/>
        <a:lstStyle/>
        <a:p>
          <a:endParaRPr lang="en-US"/>
        </a:p>
      </dgm:t>
    </dgm:pt>
    <dgm:pt modelId="{61B5FA06-31D9-414B-9790-78604447654C}" type="pres">
      <dgm:prSet presAssocID="{FA17FA22-B0B9-4E50-9493-256CBACB6EA2}" presName="Name0" presStyleCnt="0">
        <dgm:presLayoutVars>
          <dgm:dir/>
          <dgm:resizeHandles val="exact"/>
        </dgm:presLayoutVars>
      </dgm:prSet>
      <dgm:spPr/>
      <dgm:t>
        <a:bodyPr/>
        <a:lstStyle/>
        <a:p>
          <a:endParaRPr lang="en-US"/>
        </a:p>
      </dgm:t>
    </dgm:pt>
    <dgm:pt modelId="{1FFC3763-2A94-4CAE-87D3-F9FF4D89D82F}" type="pres">
      <dgm:prSet presAssocID="{FA17FA22-B0B9-4E50-9493-256CBACB6EA2}" presName="cycle" presStyleCnt="0"/>
      <dgm:spPr/>
    </dgm:pt>
    <dgm:pt modelId="{8D1CDB15-F9E4-468E-936B-205185092D90}" type="pres">
      <dgm:prSet presAssocID="{13B48C9E-931C-467F-B8CC-E50FE7FED5E1}" presName="nodeFirstNode" presStyleLbl="node1" presStyleIdx="0" presStyleCnt="5" custScaleX="84900">
        <dgm:presLayoutVars>
          <dgm:bulletEnabled val="1"/>
        </dgm:presLayoutVars>
      </dgm:prSet>
      <dgm:spPr/>
      <dgm:t>
        <a:bodyPr/>
        <a:lstStyle/>
        <a:p>
          <a:endParaRPr lang="en-US"/>
        </a:p>
      </dgm:t>
    </dgm:pt>
    <dgm:pt modelId="{3005F8F6-84E8-44CE-BD09-21433F8658D9}" type="pres">
      <dgm:prSet presAssocID="{DD6F692B-5321-43F5-A5C5-B78B3533BD81}" presName="sibTransFirstNode" presStyleLbl="bgShp" presStyleIdx="0" presStyleCnt="1"/>
      <dgm:spPr/>
      <dgm:t>
        <a:bodyPr/>
        <a:lstStyle/>
        <a:p>
          <a:endParaRPr lang="en-US"/>
        </a:p>
      </dgm:t>
    </dgm:pt>
    <dgm:pt modelId="{6F52B541-C76F-4D37-BBE0-05E06CFFBB33}" type="pres">
      <dgm:prSet presAssocID="{75FE86DF-9A03-41F0-AF6B-D708423A5EEF}" presName="nodeFollowingNodes" presStyleLbl="node1" presStyleIdx="1" presStyleCnt="5" custScaleX="88104">
        <dgm:presLayoutVars>
          <dgm:bulletEnabled val="1"/>
        </dgm:presLayoutVars>
      </dgm:prSet>
      <dgm:spPr/>
      <dgm:t>
        <a:bodyPr/>
        <a:lstStyle/>
        <a:p>
          <a:endParaRPr lang="en-US"/>
        </a:p>
      </dgm:t>
    </dgm:pt>
    <dgm:pt modelId="{DFE09CAC-6F66-463A-8D82-754C2C2C4A63}" type="pres">
      <dgm:prSet presAssocID="{C8A19318-2D6A-43C2-8C0A-89B4FAA9D65F}" presName="nodeFollowingNodes" presStyleLbl="node1" presStyleIdx="2" presStyleCnt="5" custScaleX="89966">
        <dgm:presLayoutVars>
          <dgm:bulletEnabled val="1"/>
        </dgm:presLayoutVars>
      </dgm:prSet>
      <dgm:spPr/>
      <dgm:t>
        <a:bodyPr/>
        <a:lstStyle/>
        <a:p>
          <a:endParaRPr lang="en-US"/>
        </a:p>
      </dgm:t>
    </dgm:pt>
    <dgm:pt modelId="{E116C6E8-134F-4168-9C5C-D8C6777F36C6}" type="pres">
      <dgm:prSet presAssocID="{06022B50-355F-4679-A446-BDE9C08FDD6E}" presName="nodeFollowingNodes" presStyleLbl="node1" presStyleIdx="3" presStyleCnt="5" custScaleX="85717">
        <dgm:presLayoutVars>
          <dgm:bulletEnabled val="1"/>
        </dgm:presLayoutVars>
      </dgm:prSet>
      <dgm:spPr/>
      <dgm:t>
        <a:bodyPr/>
        <a:lstStyle/>
        <a:p>
          <a:endParaRPr lang="en-US"/>
        </a:p>
      </dgm:t>
    </dgm:pt>
    <dgm:pt modelId="{23FCDCE9-9A68-4B85-8BD1-03EE2B8A42E4}" type="pres">
      <dgm:prSet presAssocID="{4CB29A50-4A05-44E6-A803-0E6DBA4E65C8}" presName="nodeFollowingNodes" presStyleLbl="node1" presStyleIdx="4" presStyleCnt="5" custScaleX="79509">
        <dgm:presLayoutVars>
          <dgm:bulletEnabled val="1"/>
        </dgm:presLayoutVars>
      </dgm:prSet>
      <dgm:spPr/>
      <dgm:t>
        <a:bodyPr/>
        <a:lstStyle/>
        <a:p>
          <a:endParaRPr lang="en-US"/>
        </a:p>
      </dgm:t>
    </dgm:pt>
  </dgm:ptLst>
  <dgm:cxnLst>
    <dgm:cxn modelId="{697C1326-C9A6-4C49-BD2E-04E98161A183}" type="presOf" srcId="{FA17FA22-B0B9-4E50-9493-256CBACB6EA2}" destId="{61B5FA06-31D9-414B-9790-78604447654C}" srcOrd="0" destOrd="0" presId="urn:microsoft.com/office/officeart/2005/8/layout/cycle3"/>
    <dgm:cxn modelId="{5118DF5F-4476-41F9-B4CB-432C223E85CD}" srcId="{FA17FA22-B0B9-4E50-9493-256CBACB6EA2}" destId="{C8A19318-2D6A-43C2-8C0A-89B4FAA9D65F}" srcOrd="2" destOrd="0" parTransId="{4FCA7FAC-0BA7-4E88-ACE4-203BC8FC674F}" sibTransId="{4BC7C5AF-C2CC-436A-BE20-6D5542EF5D75}"/>
    <dgm:cxn modelId="{1588B096-BA0D-453B-9424-08467D89136E}" type="presOf" srcId="{4CB29A50-4A05-44E6-A803-0E6DBA4E65C8}" destId="{23FCDCE9-9A68-4B85-8BD1-03EE2B8A42E4}" srcOrd="0" destOrd="0" presId="urn:microsoft.com/office/officeart/2005/8/layout/cycle3"/>
    <dgm:cxn modelId="{8D2015B9-DC77-497E-A906-45D8D92A5583}" srcId="{FA17FA22-B0B9-4E50-9493-256CBACB6EA2}" destId="{13B48C9E-931C-467F-B8CC-E50FE7FED5E1}" srcOrd="0" destOrd="0" parTransId="{A8291B46-B0BE-4081-9D37-28F9BB7DE029}" sibTransId="{DD6F692B-5321-43F5-A5C5-B78B3533BD81}"/>
    <dgm:cxn modelId="{66D752D2-1E45-48E9-AF59-A1B75360AB87}" srcId="{FA17FA22-B0B9-4E50-9493-256CBACB6EA2}" destId="{06022B50-355F-4679-A446-BDE9C08FDD6E}" srcOrd="3" destOrd="0" parTransId="{D628FBE7-CF39-42D1-A6C7-8DE0E4C99265}" sibTransId="{C43251AD-82F0-4885-B715-C80D61314064}"/>
    <dgm:cxn modelId="{D11B0FE3-2E8C-49D1-9E35-F01B9C5C025D}" type="presOf" srcId="{C8A19318-2D6A-43C2-8C0A-89B4FAA9D65F}" destId="{DFE09CAC-6F66-463A-8D82-754C2C2C4A63}" srcOrd="0" destOrd="0" presId="urn:microsoft.com/office/officeart/2005/8/layout/cycle3"/>
    <dgm:cxn modelId="{E5DA75AD-0DE6-4C3E-BDEB-8956D2F446D7}" type="presOf" srcId="{06022B50-355F-4679-A446-BDE9C08FDD6E}" destId="{E116C6E8-134F-4168-9C5C-D8C6777F36C6}" srcOrd="0" destOrd="0" presId="urn:microsoft.com/office/officeart/2005/8/layout/cycle3"/>
    <dgm:cxn modelId="{19B60539-44B1-436C-A122-DA5382576027}" type="presOf" srcId="{DD6F692B-5321-43F5-A5C5-B78B3533BD81}" destId="{3005F8F6-84E8-44CE-BD09-21433F8658D9}" srcOrd="0" destOrd="0" presId="urn:microsoft.com/office/officeart/2005/8/layout/cycle3"/>
    <dgm:cxn modelId="{24B17E45-8204-4A03-8084-8B8B1E84773C}" srcId="{FA17FA22-B0B9-4E50-9493-256CBACB6EA2}" destId="{4CB29A50-4A05-44E6-A803-0E6DBA4E65C8}" srcOrd="4" destOrd="0" parTransId="{163CCFA8-75F5-4C9A-B705-40DD4589C79D}" sibTransId="{F585365C-D386-47C9-B9FB-9CC3DD188E96}"/>
    <dgm:cxn modelId="{E8BACBFB-7DCF-46D2-AA37-BA05A099CCBC}" type="presOf" srcId="{13B48C9E-931C-467F-B8CC-E50FE7FED5E1}" destId="{8D1CDB15-F9E4-468E-936B-205185092D90}" srcOrd="0" destOrd="0" presId="urn:microsoft.com/office/officeart/2005/8/layout/cycle3"/>
    <dgm:cxn modelId="{A6D659CE-532E-423F-A306-BC285BEE3859}" type="presOf" srcId="{75FE86DF-9A03-41F0-AF6B-D708423A5EEF}" destId="{6F52B541-C76F-4D37-BBE0-05E06CFFBB33}" srcOrd="0" destOrd="0" presId="urn:microsoft.com/office/officeart/2005/8/layout/cycle3"/>
    <dgm:cxn modelId="{CB88D87F-DE41-4F24-8605-27A6D21D8960}" srcId="{FA17FA22-B0B9-4E50-9493-256CBACB6EA2}" destId="{75FE86DF-9A03-41F0-AF6B-D708423A5EEF}" srcOrd="1" destOrd="0" parTransId="{D772419A-EC8C-4498-827F-C362F4172368}" sibTransId="{61B93F6B-CD30-4CD9-ADEE-3B1E797CBDC2}"/>
    <dgm:cxn modelId="{6E9751DE-DA45-4BFF-87F2-97072DC4A802}" type="presParOf" srcId="{61B5FA06-31D9-414B-9790-78604447654C}" destId="{1FFC3763-2A94-4CAE-87D3-F9FF4D89D82F}" srcOrd="0" destOrd="0" presId="urn:microsoft.com/office/officeart/2005/8/layout/cycle3"/>
    <dgm:cxn modelId="{7A36B6FC-B529-48D9-8FEE-20A77F5E6FEE}" type="presParOf" srcId="{1FFC3763-2A94-4CAE-87D3-F9FF4D89D82F}" destId="{8D1CDB15-F9E4-468E-936B-205185092D90}" srcOrd="0" destOrd="0" presId="urn:microsoft.com/office/officeart/2005/8/layout/cycle3"/>
    <dgm:cxn modelId="{3230F26E-07D1-436C-92B2-ABBF15492C31}" type="presParOf" srcId="{1FFC3763-2A94-4CAE-87D3-F9FF4D89D82F}" destId="{3005F8F6-84E8-44CE-BD09-21433F8658D9}" srcOrd="1" destOrd="0" presId="urn:microsoft.com/office/officeart/2005/8/layout/cycle3"/>
    <dgm:cxn modelId="{D54C41D9-B1CA-4A83-9C68-52F2B338B337}" type="presParOf" srcId="{1FFC3763-2A94-4CAE-87D3-F9FF4D89D82F}" destId="{6F52B541-C76F-4D37-BBE0-05E06CFFBB33}" srcOrd="2" destOrd="0" presId="urn:microsoft.com/office/officeart/2005/8/layout/cycle3"/>
    <dgm:cxn modelId="{0FB7C258-0B5A-447D-B495-01F0FD868077}" type="presParOf" srcId="{1FFC3763-2A94-4CAE-87D3-F9FF4D89D82F}" destId="{DFE09CAC-6F66-463A-8D82-754C2C2C4A63}" srcOrd="3" destOrd="0" presId="urn:microsoft.com/office/officeart/2005/8/layout/cycle3"/>
    <dgm:cxn modelId="{47C8F42B-AE35-4762-9662-5BF5542CD220}" type="presParOf" srcId="{1FFC3763-2A94-4CAE-87D3-F9FF4D89D82F}" destId="{E116C6E8-134F-4168-9C5C-D8C6777F36C6}" srcOrd="4" destOrd="0" presId="urn:microsoft.com/office/officeart/2005/8/layout/cycle3"/>
    <dgm:cxn modelId="{759657CF-88BA-4C1F-8590-A497F64F5529}" type="presParOf" srcId="{1FFC3763-2A94-4CAE-87D3-F9FF4D89D82F}" destId="{23FCDCE9-9A68-4B85-8BD1-03EE2B8A42E4}"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05F8F6-84E8-44CE-BD09-21433F8658D9}">
      <dsp:nvSpPr>
        <dsp:cNvPr id="0" name=""/>
        <dsp:cNvSpPr/>
      </dsp:nvSpPr>
      <dsp:spPr>
        <a:xfrm>
          <a:off x="1720133" y="80825"/>
          <a:ext cx="5739283" cy="5739283"/>
        </a:xfrm>
        <a:prstGeom prst="circularArrow">
          <a:avLst>
            <a:gd name="adj1" fmla="val 5544"/>
            <a:gd name="adj2" fmla="val 330680"/>
            <a:gd name="adj3" fmla="val 14095469"/>
            <a:gd name="adj4" fmla="val 17194407"/>
            <a:gd name="adj5" fmla="val 5757"/>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8D1CDB15-F9E4-468E-936B-205185092D90}">
      <dsp:nvSpPr>
        <dsp:cNvPr id="0" name=""/>
        <dsp:cNvSpPr/>
      </dsp:nvSpPr>
      <dsp:spPr>
        <a:xfrm>
          <a:off x="3435553" y="2101"/>
          <a:ext cx="2308444" cy="1359507"/>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God creates or enters into a covenant, and it is good.</a:t>
          </a:r>
          <a:endParaRPr lang="en-US" sz="1800" b="1" kern="1200" dirty="0"/>
        </a:p>
      </dsp:txBody>
      <dsp:txXfrm>
        <a:off x="3501919" y="68467"/>
        <a:ext cx="2175712" cy="1226775"/>
      </dsp:txXfrm>
    </dsp:sp>
    <dsp:sp modelId="{6F52B541-C76F-4D37-BBE0-05E06CFFBB33}">
      <dsp:nvSpPr>
        <dsp:cNvPr id="0" name=""/>
        <dsp:cNvSpPr/>
      </dsp:nvSpPr>
      <dsp:spPr>
        <a:xfrm>
          <a:off x="5719662" y="1693252"/>
          <a:ext cx="2395561" cy="1359507"/>
        </a:xfrm>
        <a:prstGeom prst="roundRect">
          <a:avLst/>
        </a:prstGeom>
        <a:gradFill rotWithShape="0">
          <a:gsLst>
            <a:gs pos="0">
              <a:schemeClr val="accent2">
                <a:hueOff val="1170380"/>
                <a:satOff val="-1460"/>
                <a:lumOff val="343"/>
                <a:alphaOff val="0"/>
                <a:shade val="51000"/>
                <a:satMod val="130000"/>
              </a:schemeClr>
            </a:gs>
            <a:gs pos="80000">
              <a:schemeClr val="accent2">
                <a:hueOff val="1170380"/>
                <a:satOff val="-1460"/>
                <a:lumOff val="343"/>
                <a:alphaOff val="0"/>
                <a:shade val="93000"/>
                <a:satMod val="130000"/>
              </a:schemeClr>
            </a:gs>
            <a:gs pos="100000">
              <a:schemeClr val="accent2">
                <a:hueOff val="1170380"/>
                <a:satOff val="-1460"/>
                <a:lumOff val="34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Humanity falls into idolatry, resulting in disease, war, and grief.</a:t>
          </a:r>
          <a:endParaRPr lang="en-US" sz="1800" b="1" kern="1200" dirty="0"/>
        </a:p>
      </dsp:txBody>
      <dsp:txXfrm>
        <a:off x="5786028" y="1759618"/>
        <a:ext cx="2262829" cy="1226775"/>
      </dsp:txXfrm>
    </dsp:sp>
    <dsp:sp modelId="{DFE09CAC-6F66-463A-8D82-754C2C2C4A63}">
      <dsp:nvSpPr>
        <dsp:cNvPr id="0" name=""/>
        <dsp:cNvSpPr/>
      </dsp:nvSpPr>
      <dsp:spPr>
        <a:xfrm>
          <a:off x="4805258" y="4429590"/>
          <a:ext cx="2446189" cy="1359507"/>
        </a:xfrm>
        <a:prstGeom prst="roundRect">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God sends teachers, kings, prophets, and others who lead the people to repentance.</a:t>
          </a:r>
          <a:endParaRPr lang="en-US" sz="1800" b="1" kern="1200" dirty="0"/>
        </a:p>
      </dsp:txBody>
      <dsp:txXfrm>
        <a:off x="4871624" y="4495956"/>
        <a:ext cx="2313457" cy="1226775"/>
      </dsp:txXfrm>
    </dsp:sp>
    <dsp:sp modelId="{E116C6E8-134F-4168-9C5C-D8C6777F36C6}">
      <dsp:nvSpPr>
        <dsp:cNvPr id="0" name=""/>
        <dsp:cNvSpPr/>
      </dsp:nvSpPr>
      <dsp:spPr>
        <a:xfrm>
          <a:off x="1985867" y="4429590"/>
          <a:ext cx="2330658" cy="1359507"/>
        </a:xfrm>
        <a:prstGeom prst="roundRect">
          <a:avLst/>
        </a:prstGeom>
        <a:gradFill rotWithShape="0">
          <a:gsLst>
            <a:gs pos="0">
              <a:schemeClr val="accent2">
                <a:hueOff val="3511139"/>
                <a:satOff val="-4379"/>
                <a:lumOff val="1030"/>
                <a:alphaOff val="0"/>
                <a:shade val="51000"/>
                <a:satMod val="130000"/>
              </a:schemeClr>
            </a:gs>
            <a:gs pos="80000">
              <a:schemeClr val="accent2">
                <a:hueOff val="3511139"/>
                <a:satOff val="-4379"/>
                <a:lumOff val="1030"/>
                <a:alphaOff val="0"/>
                <a:shade val="93000"/>
                <a:satMod val="130000"/>
              </a:schemeClr>
            </a:gs>
            <a:gs pos="100000">
              <a:schemeClr val="accent2">
                <a:hueOff val="3511139"/>
                <a:satOff val="-4379"/>
                <a:lumOff val="10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The people return to following the Covenant.</a:t>
          </a:r>
          <a:endParaRPr lang="en-US" sz="1800" b="1" kern="1200" dirty="0"/>
        </a:p>
      </dsp:txBody>
      <dsp:txXfrm>
        <a:off x="2052233" y="4495956"/>
        <a:ext cx="2197926" cy="1226775"/>
      </dsp:txXfrm>
    </dsp:sp>
    <dsp:sp modelId="{23FCDCE9-9A68-4B85-8BD1-03EE2B8A42E4}">
      <dsp:nvSpPr>
        <dsp:cNvPr id="0" name=""/>
        <dsp:cNvSpPr/>
      </dsp:nvSpPr>
      <dsp:spPr>
        <a:xfrm>
          <a:off x="1181175" y="1693252"/>
          <a:ext cx="2161861" cy="1359507"/>
        </a:xfrm>
        <a:prstGeom prst="round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Peace and God’s healing return to the people.</a:t>
          </a:r>
          <a:endParaRPr lang="en-US" sz="1800" b="1" kern="1200" dirty="0"/>
        </a:p>
      </dsp:txBody>
      <dsp:txXfrm>
        <a:off x="1247541" y="1759618"/>
        <a:ext cx="2029129" cy="1226775"/>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4D9C232-97DD-4CA6-A4AE-BF9193ABF9DA}" type="datetimeFigureOut">
              <a:rPr lang="en-US"/>
              <a:pPr>
                <a:defRPr/>
              </a:pPr>
              <a:t>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B4B9FC1-30F7-4601-91EB-EF0E901943C1}" type="slidenum">
              <a:rPr lang="en-US"/>
              <a:pPr>
                <a:defRPr/>
              </a:pPr>
              <a:t>‹#›</a:t>
            </a:fld>
            <a:endParaRPr lang="en-US"/>
          </a:p>
        </p:txBody>
      </p:sp>
    </p:spTree>
    <p:extLst>
      <p:ext uri="{BB962C8B-B14F-4D97-AF65-F5344CB8AC3E}">
        <p14:creationId xmlns:p14="http://schemas.microsoft.com/office/powerpoint/2010/main" val="1080256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i="1" dirty="0" smtClean="0"/>
              <a:t>Notes:  </a:t>
            </a:r>
            <a:r>
              <a:rPr lang="en-US" dirty="0" smtClean="0"/>
              <a:t>Redemption is one of the most powerful ways God’s loving grace is shown in salvation history. Repentance is the vital act of recognizing when and how we’ve turned from God’s will and of seeking to return to God’s embrace. </a:t>
            </a:r>
          </a:p>
          <a:p>
            <a:pPr eaLnBrk="1" hangingPunct="1"/>
            <a:endParaRPr lang="en-US" dirty="0" smtClean="0"/>
          </a:p>
          <a:p>
            <a:pPr eaLnBrk="1" hangingPunct="1"/>
            <a:endParaRPr 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B81A8C40-5A15-4138-93F6-B0FA88C0578B}"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i="1" dirty="0" smtClean="0"/>
              <a:t>Notes:  </a:t>
            </a:r>
            <a:r>
              <a:rPr lang="en-US" dirty="0" smtClean="0"/>
              <a:t>This cycle is one that is repeated throughout the Old Testament. It is seen numerous times as the people turn from God, meet the natural consequences of this selfish action, hear and respond to the prophets and others who call them back, and then experience God’s blessing. It continues today in individual lives as well as in the Church. The key is that God is working through every part of this cycle and is constantly desiring closeness with his creation.</a:t>
            </a:r>
          </a:p>
          <a:p>
            <a:pPr eaLnBrk="1" hangingPunct="1"/>
            <a:endParaRPr lang="en-US" dirty="0" smtClean="0"/>
          </a:p>
          <a:p>
            <a:pPr eaLnBrk="1" hangingPunct="1"/>
            <a:endParaRPr lang="en-US" b="1" dirty="0" smtClean="0"/>
          </a:p>
        </p:txBody>
      </p:sp>
      <p:sp>
        <p:nvSpPr>
          <p:cNvPr id="4" name="Slide Number Placeholder 3"/>
          <p:cNvSpPr>
            <a:spLocks noGrp="1"/>
          </p:cNvSpPr>
          <p:nvPr>
            <p:ph type="sldNum" sz="quarter" idx="5"/>
          </p:nvPr>
        </p:nvSpPr>
        <p:spPr/>
        <p:txBody>
          <a:bodyPr/>
          <a:lstStyle/>
          <a:p>
            <a:pPr>
              <a:defRPr/>
            </a:pPr>
            <a:fld id="{CD1D742A-4EC7-404C-89E8-3EB3ACFD0088}"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i="1" dirty="0" smtClean="0"/>
              <a:t>Notes:  </a:t>
            </a:r>
            <a:r>
              <a:rPr lang="en-US" dirty="0" smtClean="0"/>
              <a:t>When the Israelites enter into the Covenant with God, they become responsible for fostering these five conditions in their community. These are the same conditions for the community today, which is the Church. This slide and the next can be a good opportunity for reviewing the story of the Israelites in Genesis and Exodus to evaluate how they have or have not fostered these conditions. Divine justice is commonly thought of as God’s retribution against injustice in the world. This concept is much broader as it relates to the scriptural idea that justice is based on the truth that all humans have dignity and worth and are children of God. Thus resources should be shared so that all have enough to thrive. God called for this in the Israelite community and continues to call for it in the community of the Church.</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3E03434E-00B6-4C82-924B-6FF7A82EABC0}"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32E1DDE8-A803-430D-86CA-BC9124BBDFF7}" type="slidenum">
              <a:rPr lang="en-US" smtClean="0"/>
              <a:pPr>
                <a:defRPr/>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7" name="Picture 6" descr="OpeningSlide_2810.jpg                                          00000032DISK_IMG                       8EF45680:"/>
          <p:cNvPicPr>
            <a:picLocks noChangeAspect="1" noChangeArrowheads="1"/>
          </p:cNvPicPr>
          <p:nvPr/>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11" descr="BodySlide_2810.jpg                                             00000032DISK_IMG                       8EF45680:"/>
          <p:cNvPicPr>
            <a:picLocks noChangeAspect="1" noChangeArrowheads="1"/>
          </p:cNvPicPr>
          <p:nvPr/>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lines and content">
    <p:spTree>
      <p:nvGrpSpPr>
        <p:cNvPr id="1" name=""/>
        <p:cNvGrpSpPr/>
        <p:nvPr/>
      </p:nvGrpSpPr>
      <p:grpSpPr>
        <a:xfrm>
          <a:off x="0" y="0"/>
          <a:ext cx="0" cy="0"/>
          <a:chOff x="0" y="0"/>
          <a:chExt cx="0" cy="0"/>
        </a:xfrm>
      </p:grpSpPr>
      <p:pic>
        <p:nvPicPr>
          <p:cNvPr id="8"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no body text">
    <p:spTree>
      <p:nvGrpSpPr>
        <p:cNvPr id="1" name=""/>
        <p:cNvGrpSpPr/>
        <p:nvPr/>
      </p:nvGrpSpPr>
      <p:grpSpPr>
        <a:xfrm>
          <a:off x="0" y="0"/>
          <a:ext cx="0" cy="0"/>
          <a:chOff x="0" y="0"/>
          <a:chExt cx="0" cy="0"/>
        </a:xfrm>
      </p:grpSpPr>
      <p:pic>
        <p:nvPicPr>
          <p:cNvPr id="5"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4"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column/narrow column">
    <p:spTree>
      <p:nvGrpSpPr>
        <p:cNvPr id="1" name=""/>
        <p:cNvGrpSpPr/>
        <p:nvPr/>
      </p:nvGrpSpPr>
      <p:grpSpPr>
        <a:xfrm>
          <a:off x="0" y="0"/>
          <a:ext cx="0" cy="0"/>
          <a:chOff x="0" y="0"/>
          <a:chExt cx="0" cy="0"/>
        </a:xfrm>
      </p:grpSpPr>
      <p:pic>
        <p:nvPicPr>
          <p:cNvPr id="7"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Quote Slide">
    <p:spTree>
      <p:nvGrpSpPr>
        <p:cNvPr id="1" name=""/>
        <p:cNvGrpSpPr/>
        <p:nvPr/>
      </p:nvGrpSpPr>
      <p:grpSpPr>
        <a:xfrm>
          <a:off x="0" y="0"/>
          <a:ext cx="0" cy="0"/>
          <a:chOff x="0" y="0"/>
          <a:chExt cx="0" cy="0"/>
        </a:xfrm>
      </p:grpSpPr>
      <p:pic>
        <p:nvPicPr>
          <p:cNvPr id="8"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F94270C-66FF-4920-87ED-1DD203F34A84}" type="datetimeFigureOut">
              <a:rPr lang="en-US" smtClean="0"/>
              <a:pPr>
                <a:defRPr/>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A367B6C-7C06-4F99-9B13-AFBCC18E2C95}"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ransition>
    <p:fade/>
  </p:transition>
  <p:timing>
    <p:tnLst>
      <p:par>
        <p:cTn id="1" dur="indefinite" restart="never" nodeType="tmRoot"/>
      </p:par>
    </p:tnLst>
  </p:timing>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Cycle of Redemption</a:t>
            </a:r>
            <a:endParaRPr lang="en-US" dirty="0"/>
          </a:p>
        </p:txBody>
      </p:sp>
      <p:sp>
        <p:nvSpPr>
          <p:cNvPr id="5" name="Subtitle 4"/>
          <p:cNvSpPr>
            <a:spLocks noGrp="1"/>
          </p:cNvSpPr>
          <p:nvPr>
            <p:ph type="subTitle" idx="1"/>
          </p:nvPr>
        </p:nvSpPr>
        <p:spPr/>
        <p:txBody>
          <a:bodyPr/>
          <a:lstStyle/>
          <a:p>
            <a:r>
              <a:rPr lang="en-US" dirty="0" smtClean="0"/>
              <a:t>The </a:t>
            </a:r>
            <a:r>
              <a:rPr lang="en-US" smtClean="0"/>
              <a:t>Bible </a:t>
            </a:r>
            <a:r>
              <a:rPr lang="en-US" smtClean="0"/>
              <a:t>Course</a:t>
            </a:r>
            <a:endParaRPr lang="en-US" dirty="0"/>
          </a:p>
        </p:txBody>
      </p:sp>
      <p:sp>
        <p:nvSpPr>
          <p:cNvPr id="7" name="Text Placeholder 8"/>
          <p:cNvSpPr>
            <a:spLocks noGrp="1"/>
          </p:cNvSpPr>
          <p:nvPr>
            <p:ph type="body" sz="quarter" idx="10"/>
          </p:nvPr>
        </p:nvSpPr>
        <p:spPr/>
        <p:txBody>
          <a:bodyPr>
            <a:normAutofit fontScale="62500" lnSpcReduction="20000"/>
          </a:bodyPr>
          <a:lstStyle>
            <a:lvl1pPr>
              <a:buNone/>
              <a:defRPr sz="800">
                <a:solidFill>
                  <a:schemeClr val="bg1">
                    <a:lumMod val="50000"/>
                  </a:schemeClr>
                </a:solidFill>
              </a:defRPr>
            </a:lvl1pPr>
          </a:lstStyle>
          <a:p>
            <a:pPr lvl="0"/>
            <a:r>
              <a:rPr lang="en-US" dirty="0" smtClean="0"/>
              <a:t>Document # TX001077</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dirty="0" smtClean="0">
                <a:latin typeface="Arial" charset="0"/>
                <a:cs typeface="Arial" charset="0"/>
              </a:rPr>
              <a:t>Redemption and Repentance</a:t>
            </a:r>
          </a:p>
        </p:txBody>
      </p:sp>
      <p:sp>
        <p:nvSpPr>
          <p:cNvPr id="3075" name="Content Placeholder 2"/>
          <p:cNvSpPr>
            <a:spLocks noGrp="1"/>
          </p:cNvSpPr>
          <p:nvPr>
            <p:ph idx="1"/>
          </p:nvPr>
        </p:nvSpPr>
        <p:spPr/>
        <p:txBody>
          <a:bodyPr>
            <a:normAutofit/>
          </a:bodyPr>
          <a:lstStyle/>
          <a:p>
            <a:pPr eaLnBrk="1" hangingPunct="1"/>
            <a:r>
              <a:rPr lang="en-US" dirty="0" smtClean="0">
                <a:latin typeface="Arial" charset="0"/>
                <a:cs typeface="Arial" charset="0"/>
              </a:rPr>
              <a:t>Throughout salvation history, the Judeo-Christian people have been caught in the cycle of redemption.</a:t>
            </a:r>
          </a:p>
          <a:p>
            <a:r>
              <a:rPr lang="en-US" dirty="0" smtClean="0">
                <a:latin typeface="Arial" charset="0"/>
                <a:cs typeface="Arial" charset="0"/>
              </a:rPr>
              <a:t>The word </a:t>
            </a:r>
            <a:r>
              <a:rPr lang="en-US" i="1" dirty="0" smtClean="0">
                <a:latin typeface="Arial" charset="0"/>
                <a:cs typeface="Arial" charset="0"/>
              </a:rPr>
              <a:t>redemption</a:t>
            </a:r>
            <a:r>
              <a:rPr lang="en-US" dirty="0" smtClean="0">
                <a:latin typeface="Arial" charset="0"/>
                <a:cs typeface="Arial" charset="0"/>
              </a:rPr>
              <a:t> comes from the Latin </a:t>
            </a:r>
            <a:r>
              <a:rPr lang="en-US" i="1" dirty="0" err="1" smtClean="0">
                <a:solidFill>
                  <a:srgbClr val="C00000"/>
                </a:solidFill>
                <a:latin typeface="Arial" charset="0"/>
                <a:cs typeface="Arial" charset="0"/>
              </a:rPr>
              <a:t>redemptio</a:t>
            </a:r>
            <a:r>
              <a:rPr lang="en-US" dirty="0" smtClean="0"/>
              <a:t>—</a:t>
            </a:r>
            <a:r>
              <a:rPr lang="en-US" dirty="0" smtClean="0">
                <a:latin typeface="Arial" charset="0"/>
                <a:cs typeface="Arial" charset="0"/>
              </a:rPr>
              <a:t>meaning “a buying back.”</a:t>
            </a:r>
          </a:p>
          <a:p>
            <a:pPr eaLnBrk="1" hangingPunct="1"/>
            <a:r>
              <a:rPr lang="en-US" dirty="0" smtClean="0">
                <a:latin typeface="Arial" charset="0"/>
                <a:cs typeface="Arial" charset="0"/>
              </a:rPr>
              <a:t>In the Old Testament, repentance refers to Yahweh’s deliverance of Israel.</a:t>
            </a:r>
          </a:p>
          <a:p>
            <a:pPr eaLnBrk="1" hangingPunct="1"/>
            <a:r>
              <a:rPr lang="en-US" dirty="0" smtClean="0">
                <a:latin typeface="Arial" charset="0"/>
                <a:cs typeface="Arial" charset="0"/>
              </a:rPr>
              <a:t>Repentance is vital in the cycle of redemption.</a:t>
            </a:r>
          </a:p>
          <a:p>
            <a:r>
              <a:rPr lang="en-US" dirty="0" smtClean="0">
                <a:latin typeface="Arial" charset="0"/>
                <a:cs typeface="Arial" charset="0"/>
              </a:rPr>
              <a:t>Repentance is from the Latin </a:t>
            </a:r>
            <a:r>
              <a:rPr lang="en-US" i="1" dirty="0" err="1" smtClean="0">
                <a:solidFill>
                  <a:srgbClr val="C00000"/>
                </a:solidFill>
                <a:latin typeface="Arial" charset="0"/>
                <a:cs typeface="Arial" charset="0"/>
              </a:rPr>
              <a:t>poenitire</a:t>
            </a:r>
            <a:r>
              <a:rPr lang="en-US" dirty="0" smtClean="0"/>
              <a:t>—</a:t>
            </a:r>
            <a:r>
              <a:rPr lang="en-US" dirty="0" smtClean="0">
                <a:latin typeface="Arial" charset="0"/>
                <a:cs typeface="Arial" charset="0"/>
              </a:rPr>
              <a:t>meaning “to make sorry.”</a:t>
            </a:r>
          </a:p>
          <a:p>
            <a:pPr eaLnBrk="1" hangingPunct="1"/>
            <a:endParaRPr lang="en-US" b="1" dirty="0" smtClean="0"/>
          </a:p>
          <a:p>
            <a:pPr eaLnBrk="1" hangingPunct="1"/>
            <a:endParaRPr lang="en-US" b="1" dirty="0" smtClean="0"/>
          </a:p>
          <a:p>
            <a:pPr eaLnBrk="1" hangingPunct="1"/>
            <a:endParaRPr lang="en-US" dirty="0" smtClean="0"/>
          </a:p>
          <a:p>
            <a:pPr eaLnBrk="1" hangingPunct="1"/>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762000"/>
          <a:ext cx="92964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098" name="Title 1"/>
          <p:cNvSpPr>
            <a:spLocks noGrp="1"/>
          </p:cNvSpPr>
          <p:nvPr>
            <p:ph type="title"/>
          </p:nvPr>
        </p:nvSpPr>
        <p:spPr>
          <a:xfrm>
            <a:off x="2209800" y="3505200"/>
            <a:ext cx="4648200" cy="1066800"/>
          </a:xfrm>
        </p:spPr>
        <p:txBody>
          <a:bodyPr>
            <a:noAutofit/>
          </a:bodyPr>
          <a:lstStyle/>
          <a:p>
            <a:pPr algn="ctr" eaLnBrk="1" hangingPunct="1"/>
            <a:r>
              <a:rPr lang="en-US" sz="3600" dirty="0" smtClean="0">
                <a:ln w="10541" cmpd="sng">
                  <a:solidFill>
                    <a:schemeClr val="accent1">
                      <a:shade val="88000"/>
                      <a:satMod val="110000"/>
                    </a:schemeClr>
                  </a:solidFill>
                  <a:prstDash val="solid"/>
                </a:ln>
                <a:solidFill>
                  <a:srgbClr val="C00000"/>
                </a:solidFill>
                <a:effectLst>
                  <a:outerShdw blurRad="38100" dist="38100" dir="2700000" algn="tl">
                    <a:srgbClr val="000000">
                      <a:alpha val="43137"/>
                    </a:srgbClr>
                  </a:outerShdw>
                </a:effectLst>
              </a:rPr>
              <a:t>The </a:t>
            </a:r>
            <a:br>
              <a:rPr lang="en-US" sz="3600" dirty="0" smtClean="0">
                <a:ln w="10541" cmpd="sng">
                  <a:solidFill>
                    <a:schemeClr val="accent1">
                      <a:shade val="88000"/>
                      <a:satMod val="110000"/>
                    </a:schemeClr>
                  </a:solidFill>
                  <a:prstDash val="solid"/>
                </a:ln>
                <a:solidFill>
                  <a:srgbClr val="C00000"/>
                </a:solidFill>
                <a:effectLst>
                  <a:outerShdw blurRad="38100" dist="38100" dir="2700000" algn="tl">
                    <a:srgbClr val="000000">
                      <a:alpha val="43137"/>
                    </a:srgbClr>
                  </a:outerShdw>
                </a:effectLst>
              </a:rPr>
            </a:br>
            <a:r>
              <a:rPr lang="en-US" sz="3600" dirty="0" smtClean="0">
                <a:ln w="10541" cmpd="sng">
                  <a:solidFill>
                    <a:schemeClr val="accent1">
                      <a:shade val="88000"/>
                      <a:satMod val="110000"/>
                    </a:schemeClr>
                  </a:solidFill>
                  <a:prstDash val="solid"/>
                </a:ln>
                <a:solidFill>
                  <a:srgbClr val="C00000"/>
                </a:solidFill>
                <a:effectLst>
                  <a:outerShdw blurRad="38100" dist="38100" dir="2700000" algn="tl">
                    <a:srgbClr val="000000">
                      <a:alpha val="43137"/>
                    </a:srgbClr>
                  </a:outerShdw>
                </a:effectLst>
              </a:rPr>
              <a:t>Cycle of </a:t>
            </a:r>
            <a:br>
              <a:rPr lang="en-US" sz="3600" dirty="0" smtClean="0">
                <a:ln w="10541" cmpd="sng">
                  <a:solidFill>
                    <a:schemeClr val="accent1">
                      <a:shade val="88000"/>
                      <a:satMod val="110000"/>
                    </a:schemeClr>
                  </a:solidFill>
                  <a:prstDash val="solid"/>
                </a:ln>
                <a:solidFill>
                  <a:srgbClr val="C00000"/>
                </a:solidFill>
                <a:effectLst>
                  <a:outerShdw blurRad="38100" dist="38100" dir="2700000" algn="tl">
                    <a:srgbClr val="000000">
                      <a:alpha val="43137"/>
                    </a:srgbClr>
                  </a:outerShdw>
                </a:effectLst>
              </a:rPr>
            </a:br>
            <a:r>
              <a:rPr lang="en-US" sz="3600" dirty="0" smtClean="0">
                <a:ln w="10541" cmpd="sng">
                  <a:solidFill>
                    <a:schemeClr val="accent1">
                      <a:shade val="88000"/>
                      <a:satMod val="110000"/>
                    </a:schemeClr>
                  </a:solidFill>
                  <a:prstDash val="solid"/>
                </a:ln>
                <a:solidFill>
                  <a:srgbClr val="C00000"/>
                </a:solidFill>
                <a:effectLst>
                  <a:outerShdw blurRad="38100" dist="38100" dir="2700000" algn="tl">
                    <a:srgbClr val="000000">
                      <a:alpha val="43137"/>
                    </a:srgbClr>
                  </a:outerShdw>
                </a:effectLst>
              </a:rPr>
              <a:t>Redemption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graphicEl>
                                              <a:dgm id="{8D1CDB15-F9E4-468E-936B-205185092D90}"/>
                                            </p:graphicEl>
                                          </p:spTgt>
                                        </p:tgtEl>
                                        <p:attrNameLst>
                                          <p:attrName>style.visibility</p:attrName>
                                        </p:attrNameLst>
                                      </p:cBhvr>
                                      <p:to>
                                        <p:strVal val="visible"/>
                                      </p:to>
                                    </p:set>
                                    <p:anim calcmode="lin" valueType="num">
                                      <p:cBhvr>
                                        <p:cTn id="7" dur="1000" fill="hold"/>
                                        <p:tgtEl>
                                          <p:spTgt spid="4">
                                            <p:graphicEl>
                                              <a:dgm id="{8D1CDB15-F9E4-468E-936B-205185092D90}"/>
                                            </p:graphicEl>
                                          </p:spTgt>
                                        </p:tgtEl>
                                        <p:attrNameLst>
                                          <p:attrName>ppt_w</p:attrName>
                                        </p:attrNameLst>
                                      </p:cBhvr>
                                      <p:tavLst>
                                        <p:tav tm="0">
                                          <p:val>
                                            <p:fltVal val="0"/>
                                          </p:val>
                                        </p:tav>
                                        <p:tav tm="100000">
                                          <p:val>
                                            <p:strVal val="#ppt_w"/>
                                          </p:val>
                                        </p:tav>
                                      </p:tavLst>
                                    </p:anim>
                                    <p:anim calcmode="lin" valueType="num">
                                      <p:cBhvr>
                                        <p:cTn id="8" dur="1000" fill="hold"/>
                                        <p:tgtEl>
                                          <p:spTgt spid="4">
                                            <p:graphicEl>
                                              <a:dgm id="{8D1CDB15-F9E4-468E-936B-205185092D90}"/>
                                            </p:graphic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
                                            <p:graphicEl>
                                              <a:dgm id="{3005F8F6-84E8-44CE-BD09-21433F8658D9}"/>
                                            </p:graphicEl>
                                          </p:spTgt>
                                        </p:tgtEl>
                                        <p:attrNameLst>
                                          <p:attrName>style.visibility</p:attrName>
                                        </p:attrNameLst>
                                      </p:cBhvr>
                                      <p:to>
                                        <p:strVal val="visible"/>
                                      </p:to>
                                    </p:set>
                                    <p:anim calcmode="lin" valueType="num">
                                      <p:cBhvr>
                                        <p:cTn id="13" dur="1000" fill="hold"/>
                                        <p:tgtEl>
                                          <p:spTgt spid="4">
                                            <p:graphicEl>
                                              <a:dgm id="{3005F8F6-84E8-44CE-BD09-21433F8658D9}"/>
                                            </p:graphicEl>
                                          </p:spTgt>
                                        </p:tgtEl>
                                        <p:attrNameLst>
                                          <p:attrName>ppt_w</p:attrName>
                                        </p:attrNameLst>
                                      </p:cBhvr>
                                      <p:tavLst>
                                        <p:tav tm="0">
                                          <p:val>
                                            <p:fltVal val="0"/>
                                          </p:val>
                                        </p:tav>
                                        <p:tav tm="100000">
                                          <p:val>
                                            <p:strVal val="#ppt_w"/>
                                          </p:val>
                                        </p:tav>
                                      </p:tavLst>
                                    </p:anim>
                                    <p:anim calcmode="lin" valueType="num">
                                      <p:cBhvr>
                                        <p:cTn id="14" dur="1000" fill="hold"/>
                                        <p:tgtEl>
                                          <p:spTgt spid="4">
                                            <p:graphicEl>
                                              <a:dgm id="{3005F8F6-84E8-44CE-BD09-21433F8658D9}"/>
                                            </p:graphicEl>
                                          </p:spTgt>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4">
                                            <p:graphicEl>
                                              <a:dgm id="{6F52B541-C76F-4D37-BBE0-05E06CFFBB33}"/>
                                            </p:graphicEl>
                                          </p:spTgt>
                                        </p:tgtEl>
                                        <p:attrNameLst>
                                          <p:attrName>style.visibility</p:attrName>
                                        </p:attrNameLst>
                                      </p:cBhvr>
                                      <p:to>
                                        <p:strVal val="visible"/>
                                      </p:to>
                                    </p:set>
                                    <p:anim calcmode="lin" valueType="num">
                                      <p:cBhvr>
                                        <p:cTn id="17" dur="1000" fill="hold"/>
                                        <p:tgtEl>
                                          <p:spTgt spid="4">
                                            <p:graphicEl>
                                              <a:dgm id="{6F52B541-C76F-4D37-BBE0-05E06CFFBB33}"/>
                                            </p:graphicEl>
                                          </p:spTgt>
                                        </p:tgtEl>
                                        <p:attrNameLst>
                                          <p:attrName>ppt_w</p:attrName>
                                        </p:attrNameLst>
                                      </p:cBhvr>
                                      <p:tavLst>
                                        <p:tav tm="0">
                                          <p:val>
                                            <p:fltVal val="0"/>
                                          </p:val>
                                        </p:tav>
                                        <p:tav tm="100000">
                                          <p:val>
                                            <p:strVal val="#ppt_w"/>
                                          </p:val>
                                        </p:tav>
                                      </p:tavLst>
                                    </p:anim>
                                    <p:anim calcmode="lin" valueType="num">
                                      <p:cBhvr>
                                        <p:cTn id="18" dur="1000" fill="hold"/>
                                        <p:tgtEl>
                                          <p:spTgt spid="4">
                                            <p:graphicEl>
                                              <a:dgm id="{6F52B541-C76F-4D37-BBE0-05E06CFFBB33}"/>
                                            </p:graphic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4">
                                            <p:graphicEl>
                                              <a:dgm id="{DFE09CAC-6F66-463A-8D82-754C2C2C4A63}"/>
                                            </p:graphicEl>
                                          </p:spTgt>
                                        </p:tgtEl>
                                        <p:attrNameLst>
                                          <p:attrName>style.visibility</p:attrName>
                                        </p:attrNameLst>
                                      </p:cBhvr>
                                      <p:to>
                                        <p:strVal val="visible"/>
                                      </p:to>
                                    </p:set>
                                    <p:anim calcmode="lin" valueType="num">
                                      <p:cBhvr>
                                        <p:cTn id="23" dur="1000" fill="hold"/>
                                        <p:tgtEl>
                                          <p:spTgt spid="4">
                                            <p:graphicEl>
                                              <a:dgm id="{DFE09CAC-6F66-463A-8D82-754C2C2C4A63}"/>
                                            </p:graphicEl>
                                          </p:spTgt>
                                        </p:tgtEl>
                                        <p:attrNameLst>
                                          <p:attrName>ppt_w</p:attrName>
                                        </p:attrNameLst>
                                      </p:cBhvr>
                                      <p:tavLst>
                                        <p:tav tm="0">
                                          <p:val>
                                            <p:fltVal val="0"/>
                                          </p:val>
                                        </p:tav>
                                        <p:tav tm="100000">
                                          <p:val>
                                            <p:strVal val="#ppt_w"/>
                                          </p:val>
                                        </p:tav>
                                      </p:tavLst>
                                    </p:anim>
                                    <p:anim calcmode="lin" valueType="num">
                                      <p:cBhvr>
                                        <p:cTn id="24" dur="1000" fill="hold"/>
                                        <p:tgtEl>
                                          <p:spTgt spid="4">
                                            <p:graphicEl>
                                              <a:dgm id="{DFE09CAC-6F66-463A-8D82-754C2C2C4A63}"/>
                                            </p:graphic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grpId="0" nodeType="clickEffect">
                                  <p:stCondLst>
                                    <p:cond delay="0"/>
                                  </p:stCondLst>
                                  <p:childTnLst>
                                    <p:set>
                                      <p:cBhvr>
                                        <p:cTn id="28" dur="1" fill="hold">
                                          <p:stCondLst>
                                            <p:cond delay="0"/>
                                          </p:stCondLst>
                                        </p:cTn>
                                        <p:tgtEl>
                                          <p:spTgt spid="4">
                                            <p:graphicEl>
                                              <a:dgm id="{E116C6E8-134F-4168-9C5C-D8C6777F36C6}"/>
                                            </p:graphicEl>
                                          </p:spTgt>
                                        </p:tgtEl>
                                        <p:attrNameLst>
                                          <p:attrName>style.visibility</p:attrName>
                                        </p:attrNameLst>
                                      </p:cBhvr>
                                      <p:to>
                                        <p:strVal val="visible"/>
                                      </p:to>
                                    </p:set>
                                    <p:anim calcmode="lin" valueType="num">
                                      <p:cBhvr>
                                        <p:cTn id="29" dur="1000" fill="hold"/>
                                        <p:tgtEl>
                                          <p:spTgt spid="4">
                                            <p:graphicEl>
                                              <a:dgm id="{E116C6E8-134F-4168-9C5C-D8C6777F36C6}"/>
                                            </p:graphicEl>
                                          </p:spTgt>
                                        </p:tgtEl>
                                        <p:attrNameLst>
                                          <p:attrName>ppt_w</p:attrName>
                                        </p:attrNameLst>
                                      </p:cBhvr>
                                      <p:tavLst>
                                        <p:tav tm="0">
                                          <p:val>
                                            <p:fltVal val="0"/>
                                          </p:val>
                                        </p:tav>
                                        <p:tav tm="100000">
                                          <p:val>
                                            <p:strVal val="#ppt_w"/>
                                          </p:val>
                                        </p:tav>
                                      </p:tavLst>
                                    </p:anim>
                                    <p:anim calcmode="lin" valueType="num">
                                      <p:cBhvr>
                                        <p:cTn id="30" dur="1000" fill="hold"/>
                                        <p:tgtEl>
                                          <p:spTgt spid="4">
                                            <p:graphicEl>
                                              <a:dgm id="{E116C6E8-134F-4168-9C5C-D8C6777F36C6}"/>
                                            </p:graphic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4">
                                            <p:graphicEl>
                                              <a:dgm id="{23FCDCE9-9A68-4B85-8BD1-03EE2B8A42E4}"/>
                                            </p:graphicEl>
                                          </p:spTgt>
                                        </p:tgtEl>
                                        <p:attrNameLst>
                                          <p:attrName>style.visibility</p:attrName>
                                        </p:attrNameLst>
                                      </p:cBhvr>
                                      <p:to>
                                        <p:strVal val="visible"/>
                                      </p:to>
                                    </p:set>
                                    <p:anim calcmode="lin" valueType="num">
                                      <p:cBhvr>
                                        <p:cTn id="35" dur="1000" fill="hold"/>
                                        <p:tgtEl>
                                          <p:spTgt spid="4">
                                            <p:graphicEl>
                                              <a:dgm id="{23FCDCE9-9A68-4B85-8BD1-03EE2B8A42E4}"/>
                                            </p:graphicEl>
                                          </p:spTgt>
                                        </p:tgtEl>
                                        <p:attrNameLst>
                                          <p:attrName>ppt_w</p:attrName>
                                        </p:attrNameLst>
                                      </p:cBhvr>
                                      <p:tavLst>
                                        <p:tav tm="0">
                                          <p:val>
                                            <p:fltVal val="0"/>
                                          </p:val>
                                        </p:tav>
                                        <p:tav tm="100000">
                                          <p:val>
                                            <p:strVal val="#ppt_w"/>
                                          </p:val>
                                        </p:tav>
                                      </p:tavLst>
                                    </p:anim>
                                    <p:anim calcmode="lin" valueType="num">
                                      <p:cBhvr>
                                        <p:cTn id="36" dur="1000" fill="hold"/>
                                        <p:tgtEl>
                                          <p:spTgt spid="4">
                                            <p:graphicEl>
                                              <a:dgm id="{23FCDCE9-9A68-4B85-8BD1-03EE2B8A42E4}"/>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smtClean="0">
                <a:latin typeface="Arial" charset="0"/>
                <a:cs typeface="Arial" charset="0"/>
              </a:rPr>
              <a:t>Israelites’ Covenantal Responsibilities</a:t>
            </a:r>
          </a:p>
        </p:txBody>
      </p:sp>
      <p:sp>
        <p:nvSpPr>
          <p:cNvPr id="5123" name="Content Placeholder 2"/>
          <p:cNvSpPr>
            <a:spLocks noGrp="1"/>
          </p:cNvSpPr>
          <p:nvPr>
            <p:ph idx="1"/>
          </p:nvPr>
        </p:nvSpPr>
        <p:spPr>
          <a:xfrm>
            <a:off x="1371600" y="1752600"/>
            <a:ext cx="4191000" cy="4800600"/>
          </a:xfrm>
        </p:spPr>
        <p:txBody>
          <a:bodyPr>
            <a:normAutofit/>
          </a:bodyPr>
          <a:lstStyle/>
          <a:p>
            <a:pPr eaLnBrk="1" hangingPunct="1"/>
            <a:r>
              <a:rPr lang="en-US" dirty="0" smtClean="0">
                <a:latin typeface="Arial" charset="0"/>
                <a:cs typeface="Arial" charset="0"/>
              </a:rPr>
              <a:t>Because of the Ten Commandments, the Israelites are responsible for maintaining the following:</a:t>
            </a:r>
          </a:p>
          <a:p>
            <a:pPr lvl="1" eaLnBrk="1" hangingPunct="1"/>
            <a:r>
              <a:rPr lang="en-US" dirty="0" smtClean="0">
                <a:solidFill>
                  <a:schemeClr val="accent4">
                    <a:lumMod val="75000"/>
                  </a:schemeClr>
                </a:solidFill>
                <a:latin typeface="Arial" charset="0"/>
                <a:cs typeface="Arial" charset="0"/>
              </a:rPr>
              <a:t>Obedience:</a:t>
            </a:r>
            <a:r>
              <a:rPr lang="en-US" dirty="0" smtClean="0">
                <a:latin typeface="Arial" charset="0"/>
                <a:cs typeface="Arial" charset="0"/>
              </a:rPr>
              <a:t> An obedient person hears God’s Word and follows it. To be obedient is simply to align oneself with God’s will.</a:t>
            </a:r>
          </a:p>
          <a:p>
            <a:pPr lvl="1" eaLnBrk="1" hangingPunct="1"/>
            <a:r>
              <a:rPr lang="en-US" dirty="0" smtClean="0">
                <a:solidFill>
                  <a:schemeClr val="accent4">
                    <a:lumMod val="75000"/>
                  </a:schemeClr>
                </a:solidFill>
                <a:latin typeface="Arial" charset="0"/>
                <a:cs typeface="Arial" charset="0"/>
              </a:rPr>
              <a:t>Respect for Divine Justice: </a:t>
            </a:r>
            <a:r>
              <a:rPr lang="en-US" dirty="0" smtClean="0">
                <a:latin typeface="Arial" charset="0"/>
                <a:cs typeface="Arial" charset="0"/>
              </a:rPr>
              <a:t>Divine justice calls for the fair and equitable distribution of life’s necessities.</a:t>
            </a:r>
          </a:p>
          <a:p>
            <a:pPr lvl="1" eaLnBrk="1" hangingPunct="1"/>
            <a:r>
              <a:rPr lang="en-US" dirty="0" smtClean="0">
                <a:solidFill>
                  <a:schemeClr val="accent4">
                    <a:lumMod val="75000"/>
                  </a:schemeClr>
                </a:solidFill>
                <a:latin typeface="Arial" charset="0"/>
                <a:cs typeface="Arial" charset="0"/>
              </a:rPr>
              <a:t>Openness to Divine Revelation: </a:t>
            </a:r>
            <a:r>
              <a:rPr lang="en-US" dirty="0" smtClean="0">
                <a:latin typeface="Arial" charset="0"/>
                <a:cs typeface="Arial" charset="0"/>
              </a:rPr>
              <a:t>Revelation is the act or process by which God reveals himself and the divine plan to humanity.</a:t>
            </a:r>
          </a:p>
        </p:txBody>
      </p:sp>
      <p:pic>
        <p:nvPicPr>
          <p:cNvPr id="4" name="Picture 3" descr="TX001077-10commandments-wikimedia.jpg"/>
          <p:cNvPicPr>
            <a:picLocks noChangeAspect="1"/>
          </p:cNvPicPr>
          <p:nvPr/>
        </p:nvPicPr>
        <p:blipFill>
          <a:blip r:embed="rId3" cstate="print"/>
          <a:stretch>
            <a:fillRect/>
          </a:stretch>
        </p:blipFill>
        <p:spPr>
          <a:xfrm>
            <a:off x="5715000" y="1828800"/>
            <a:ext cx="2842425" cy="37338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TextBox 5"/>
          <p:cNvSpPr txBox="1"/>
          <p:nvPr/>
        </p:nvSpPr>
        <p:spPr bwMode="auto">
          <a:xfrm rot="16200000">
            <a:off x="7367048" y="3496761"/>
            <a:ext cx="2438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fade">
                                      <p:cBhvr>
                                        <p:cTn id="22"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dirty="0" smtClean="0">
                <a:latin typeface="Arial" charset="0"/>
                <a:cs typeface="Arial" charset="0"/>
              </a:rPr>
              <a:t>Israelites’ Covenantal Responsibilities</a:t>
            </a:r>
          </a:p>
        </p:txBody>
      </p:sp>
      <p:sp>
        <p:nvSpPr>
          <p:cNvPr id="6147" name="Content Placeholder 2"/>
          <p:cNvSpPr>
            <a:spLocks noGrp="1"/>
          </p:cNvSpPr>
          <p:nvPr>
            <p:ph idx="1"/>
          </p:nvPr>
        </p:nvSpPr>
        <p:spPr>
          <a:xfrm>
            <a:off x="1371600" y="1752600"/>
            <a:ext cx="4191000" cy="4800600"/>
          </a:xfrm>
        </p:spPr>
        <p:txBody>
          <a:bodyPr>
            <a:normAutofit lnSpcReduction="10000"/>
          </a:bodyPr>
          <a:lstStyle/>
          <a:p>
            <a:pPr eaLnBrk="1" hangingPunct="1"/>
            <a:r>
              <a:rPr lang="en-US" dirty="0" smtClean="0">
                <a:latin typeface="Arial" charset="0"/>
                <a:cs typeface="Arial" charset="0"/>
              </a:rPr>
              <a:t>Because of the Ten Commandments, the Israelites are responsible for maintaining the following:</a:t>
            </a:r>
          </a:p>
          <a:p>
            <a:pPr lvl="1" eaLnBrk="1" hangingPunct="1"/>
            <a:r>
              <a:rPr lang="en-US" dirty="0" smtClean="0">
                <a:solidFill>
                  <a:schemeClr val="accent4">
                    <a:lumMod val="75000"/>
                  </a:schemeClr>
                </a:solidFill>
                <a:latin typeface="Arial" charset="0"/>
                <a:cs typeface="Arial" charset="0"/>
              </a:rPr>
              <a:t>Commitment to Ethical Responsibility:</a:t>
            </a:r>
            <a:r>
              <a:rPr lang="en-US" dirty="0" smtClean="0">
                <a:latin typeface="Arial" charset="0"/>
                <a:cs typeface="Arial" charset="0"/>
              </a:rPr>
              <a:t> The commandments of God are the fundamental rules of conduct for the Chosen People.</a:t>
            </a:r>
          </a:p>
          <a:p>
            <a:pPr lvl="1" eaLnBrk="1" hangingPunct="1"/>
            <a:r>
              <a:rPr lang="en-US" dirty="0" smtClean="0">
                <a:solidFill>
                  <a:schemeClr val="accent4">
                    <a:lumMod val="75000"/>
                  </a:schemeClr>
                </a:solidFill>
                <a:latin typeface="Arial" charset="0"/>
                <a:cs typeface="Arial" charset="0"/>
              </a:rPr>
              <a:t>Commitment to the Covenant and Commandments:</a:t>
            </a:r>
            <a:r>
              <a:rPr lang="en-US" dirty="0" smtClean="0">
                <a:latin typeface="Arial" charset="0"/>
                <a:cs typeface="Arial" charset="0"/>
              </a:rPr>
              <a:t> The covenants between God and Israel are central to the Old Testament, where God promises to be faithful to the Chosen People, who in turn are expected to observe God’s commandments.</a:t>
            </a:r>
          </a:p>
        </p:txBody>
      </p:sp>
      <p:pic>
        <p:nvPicPr>
          <p:cNvPr id="4" name="Picture 3" descr="TX001077-10commandments2-wikimedia.jpg"/>
          <p:cNvPicPr>
            <a:picLocks noChangeAspect="1"/>
          </p:cNvPicPr>
          <p:nvPr/>
        </p:nvPicPr>
        <p:blipFill>
          <a:blip r:embed="rId3" cstate="print"/>
          <a:stretch>
            <a:fillRect/>
          </a:stretch>
        </p:blipFill>
        <p:spPr>
          <a:xfrm>
            <a:off x="5715000" y="1676400"/>
            <a:ext cx="3098758" cy="4247496"/>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bwMode="auto">
          <a:xfrm rot="16200000">
            <a:off x="7658102" y="3496761"/>
            <a:ext cx="2438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Template>
  <TotalTime>496</TotalTime>
  <Words>598</Words>
  <Application>Microsoft Office PowerPoint</Application>
  <PresentationFormat>On-screen Show (4:3)</PresentationFormat>
  <Paragraphs>36</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LIC Presentation template</vt:lpstr>
      <vt:lpstr>The Cycle of Redemption</vt:lpstr>
      <vt:lpstr>Redemption and Repentance</vt:lpstr>
      <vt:lpstr>The  Cycle of  Redemption</vt:lpstr>
      <vt:lpstr>Israelites’ Covenantal Responsibilities</vt:lpstr>
      <vt:lpstr>Israelites’ Covenantal Responsibilities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4C</dc:title>
  <dc:creator>Rick Kohut</dc:creator>
  <cp:lastModifiedBy>pintern</cp:lastModifiedBy>
  <cp:revision>50</cp:revision>
  <dcterms:created xsi:type="dcterms:W3CDTF">2009-08-16T01:54:23Z</dcterms:created>
  <dcterms:modified xsi:type="dcterms:W3CDTF">2012-02-15T16:45:48Z</dcterms:modified>
</cp:coreProperties>
</file>