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4" r:id="rId8"/>
    <p:sldId id="3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review the effects of Baptism and how we can use our gifts as members of the Church to support and enhance those effects. The slides invite discussion and journaling.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82062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Summarize the points on pages 194–196 of the student handbook to introduce the students to the history of Baptism, or have them read these pages and, using the points above, summarize key information.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32051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Show the title of this slide and point out that the Sacrament of Baptism welcomes us into a community, but that our own actions as baptized members of the Church can enhance and support that welcome. Show the first question for class discussion. Show the second question, and direct the students to journal their answer.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80959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through the grace of Baptism, all our sins are forgiven, and we are given the grace to fight future temptation. After discussing the first question, move on to the second question, and direct the students to journal their answer.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25966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that through Baptism we die and rise with Christ. We leave a way of life that is headed for death and separation from God and begin a way of life that is destined for eternal life with him. After discussing the first question, move on to the second question, and direct the students to journal their answer.</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68323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that it is in Baptism, not Confirmation, that we first receive the Holy Spirit into our lives. Discuss the first question; then move on to the second question, and direct the students to journal their answer.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24613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aloud or review the paragraph on pages 200–201 of the student handbook, answering the question about whether a person who has not been baptized can still be saved. Be sensitive to the fact that you may have unbaptized students in your class, or the students may have unbaptized loved ones.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15837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the first question, you may wish to review the Baptism Rite with the students. You will find a description of it on pages 201–202 of the student handbook. Invite the students to journal their answers, and then ask them to share some of their ideas. Ask them to look over their answers to the previous questions, and ask what they have learned.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427345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Baptism</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TX003149</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18</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6019800" y="6155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Dmitry </a:t>
            </a:r>
            <a:r>
              <a:rPr lang="en-US" sz="500" dirty="0" err="1">
                <a:latin typeface="Arial" pitchFamily="34" charset="0"/>
                <a:cs typeface="Arial" pitchFamily="34" charset="0"/>
              </a:rPr>
              <a:t>Kalinovsky</a:t>
            </a:r>
            <a:r>
              <a:rPr lang="en-US" sz="500" dirty="0">
                <a:latin typeface="Arial" pitchFamily="34" charset="0"/>
                <a:cs typeface="Arial" pitchFamily="34" charset="0"/>
              </a:rPr>
              <a:t> / www.shutterstock.com</a:t>
            </a:r>
          </a:p>
        </p:txBody>
      </p:sp>
      <p:sp>
        <p:nvSpPr>
          <p:cNvPr id="19" name="Content Placeholder 6"/>
          <p:cNvSpPr txBox="1">
            <a:spLocks/>
          </p:cNvSpPr>
          <p:nvPr/>
        </p:nvSpPr>
        <p:spPr>
          <a:xfrm>
            <a:off x="911304" y="1485900"/>
            <a:ext cx="5565696" cy="876300"/>
          </a:xfrm>
          <a:prstGeom prst="rect">
            <a:avLst/>
          </a:prstGeom>
        </p:spPr>
        <p:txBody>
          <a:bodyPr>
            <a:noAutofit/>
          </a:bodyPr>
          <a:lstStyle/>
          <a:p>
            <a:pPr algn="ctr"/>
            <a:r>
              <a:rPr lang="en-US" sz="2400" b="1" dirty="0">
                <a:latin typeface="Arial" pitchFamily="34" charset="0"/>
                <a:cs typeface="Arial" pitchFamily="34" charset="0"/>
              </a:rPr>
              <a:t>A History of Baptism</a:t>
            </a:r>
          </a:p>
        </p:txBody>
      </p:sp>
      <p:sp>
        <p:nvSpPr>
          <p:cNvPr id="20" name="TextBox 19"/>
          <p:cNvSpPr txBox="1"/>
          <p:nvPr/>
        </p:nvSpPr>
        <p:spPr bwMode="auto">
          <a:xfrm>
            <a:off x="956918" y="2590800"/>
            <a:ext cx="46818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Scriptural references to water and God’s saving power</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956918" y="4115583"/>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Catechumenate</a:t>
            </a:r>
            <a:endParaRPr lang="en-US" dirty="0">
              <a:solidFill>
                <a:schemeClr val="bg1">
                  <a:lumMod val="65000"/>
                </a:schemeClr>
              </a:solidFill>
              <a:latin typeface="Arial" pitchFamily="34" charset="0"/>
              <a:cs typeface="Arial" pitchFamily="34" charset="0"/>
            </a:endParaRPr>
          </a:p>
        </p:txBody>
      </p:sp>
      <p:pic>
        <p:nvPicPr>
          <p:cNvPr id="1032" name="Picture 8" descr="E:\powerpoint images\chapter18\shutterstock_53828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296" y="2234799"/>
            <a:ext cx="2511504" cy="3785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7" name="TextBox 26"/>
          <p:cNvSpPr txBox="1"/>
          <p:nvPr/>
        </p:nvSpPr>
        <p:spPr bwMode="auto">
          <a:xfrm>
            <a:off x="956918" y="3352799"/>
            <a:ext cx="48342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is baptized and calls his disciples to baptize.</a:t>
            </a:r>
            <a:endParaRPr lang="en-US" dirty="0">
              <a:solidFill>
                <a:schemeClr val="bg1">
                  <a:lumMod val="65000"/>
                </a:schemeClr>
              </a:solidFill>
              <a:latin typeface="Arial" pitchFamily="34" charset="0"/>
              <a:cs typeface="Arial" pitchFamily="34" charset="0"/>
            </a:endParaRPr>
          </a:p>
        </p:txBody>
      </p:sp>
      <p:sp>
        <p:nvSpPr>
          <p:cNvPr id="28" name="TextBox 27"/>
          <p:cNvSpPr txBox="1"/>
          <p:nvPr/>
        </p:nvSpPr>
        <p:spPr bwMode="auto">
          <a:xfrm>
            <a:off x="956918" y="4659868"/>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Infant Baptism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819400" y="6457037"/>
            <a:ext cx="273411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Ferenc</a:t>
            </a:r>
            <a:r>
              <a:rPr lang="en-US" sz="500" dirty="0">
                <a:latin typeface="Arial" pitchFamily="34" charset="0"/>
                <a:cs typeface="Arial" pitchFamily="34" charset="0"/>
              </a:rPr>
              <a:t> </a:t>
            </a:r>
            <a:r>
              <a:rPr lang="en-US" sz="500" dirty="0" err="1">
                <a:latin typeface="Arial" pitchFamily="34" charset="0"/>
                <a:cs typeface="Arial" pitchFamily="34" charset="0"/>
              </a:rPr>
              <a:t>Szelepcsenyi</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1901904" y="1546474"/>
            <a:ext cx="5565696" cy="663326"/>
          </a:xfrm>
          <a:prstGeom prst="rect">
            <a:avLst/>
          </a:prstGeom>
        </p:spPr>
        <p:txBody>
          <a:bodyPr>
            <a:noAutofit/>
          </a:bodyPr>
          <a:lstStyle/>
          <a:p>
            <a:pPr algn="ctr"/>
            <a:r>
              <a:rPr lang="en-US" sz="2400" b="1" dirty="0">
                <a:latin typeface="Arial" pitchFamily="34" charset="0"/>
                <a:cs typeface="Arial" pitchFamily="34" charset="0"/>
              </a:rPr>
              <a:t>Welcome into a Community</a:t>
            </a:r>
          </a:p>
        </p:txBody>
      </p:sp>
      <p:sp>
        <p:nvSpPr>
          <p:cNvPr id="6" name="TextBox 5"/>
          <p:cNvSpPr txBox="1"/>
          <p:nvPr/>
        </p:nvSpPr>
        <p:spPr bwMode="auto">
          <a:xfrm>
            <a:off x="1204908" y="2526268"/>
            <a:ext cx="763429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things that parishes could do to </a:t>
            </a:r>
            <a:r>
              <a:rPr lang="en-US" dirty="0" smtClean="0">
                <a:latin typeface="Arial" pitchFamily="34" charset="0"/>
                <a:cs typeface="Arial" pitchFamily="34" charset="0"/>
              </a:rPr>
              <a:t>help </a:t>
            </a:r>
            <a:r>
              <a:rPr lang="en-US" dirty="0">
                <a:latin typeface="Arial" pitchFamily="34" charset="0"/>
                <a:cs typeface="Arial" pitchFamily="34" charset="0"/>
              </a:rPr>
              <a:t>others feel welcome? </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204908" y="3239869"/>
            <a:ext cx="716813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one thing you could do to make your </a:t>
            </a:r>
            <a:r>
              <a:rPr lang="en-US" dirty="0" smtClean="0">
                <a:latin typeface="Arial" pitchFamily="34" charset="0"/>
                <a:cs typeface="Arial" pitchFamily="34" charset="0"/>
              </a:rPr>
              <a:t>parish </a:t>
            </a:r>
            <a:r>
              <a:rPr lang="en-US" dirty="0">
                <a:latin typeface="Arial" pitchFamily="34" charset="0"/>
                <a:cs typeface="Arial" pitchFamily="34" charset="0"/>
              </a:rPr>
              <a:t>more welcoming to others?</a:t>
            </a:r>
            <a:endParaRPr lang="en-US" dirty="0">
              <a:solidFill>
                <a:schemeClr val="bg1">
                  <a:lumMod val="65000"/>
                </a:schemeClr>
              </a:solidFill>
              <a:latin typeface="Arial" pitchFamily="34" charset="0"/>
              <a:cs typeface="Arial" pitchFamily="34" charset="0"/>
            </a:endParaRPr>
          </a:p>
        </p:txBody>
      </p:sp>
      <p:pic>
        <p:nvPicPr>
          <p:cNvPr id="2057" name="Picture 9" descr="E:\powerpoint images\chapter18\shutterstock_41531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4343400"/>
            <a:ext cx="3195409" cy="21336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117032" y="6079123"/>
            <a:ext cx="2497753"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a:t>
            </a:r>
            <a:r>
              <a:rPr lang="en-US" sz="500" dirty="0" err="1">
                <a:latin typeface="Arial" pitchFamily="34" charset="0"/>
                <a:cs typeface="Arial" pitchFamily="34" charset="0"/>
              </a:rPr>
              <a:t>samotrebizan</a:t>
            </a:r>
            <a:r>
              <a:rPr lang="en-US" sz="500" dirty="0">
                <a:latin typeface="Arial" pitchFamily="34" charset="0"/>
                <a:cs typeface="Arial" pitchFamily="34" charset="0"/>
              </a:rPr>
              <a:t> / www.shutterstock.com </a:t>
            </a:r>
          </a:p>
        </p:txBody>
      </p:sp>
      <p:pic>
        <p:nvPicPr>
          <p:cNvPr id="3079" name="Picture 7" descr="E:\powerpoint images\chapter18\shutterstock_58423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410" y="3182034"/>
            <a:ext cx="2837766" cy="2837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Content Placeholder 6"/>
          <p:cNvSpPr txBox="1">
            <a:spLocks/>
          </p:cNvSpPr>
          <p:nvPr/>
        </p:nvSpPr>
        <p:spPr>
          <a:xfrm>
            <a:off x="1749504" y="1905000"/>
            <a:ext cx="5565696" cy="663326"/>
          </a:xfrm>
          <a:prstGeom prst="rect">
            <a:avLst/>
          </a:prstGeom>
        </p:spPr>
        <p:txBody>
          <a:bodyPr>
            <a:noAutofit/>
          </a:bodyPr>
          <a:lstStyle/>
          <a:p>
            <a:pPr algn="ctr"/>
            <a:r>
              <a:rPr lang="en-US" sz="2400" b="1" dirty="0">
                <a:latin typeface="Arial" pitchFamily="34" charset="0"/>
                <a:cs typeface="Arial" pitchFamily="34" charset="0"/>
              </a:rPr>
              <a:t>Forgiveness of Sins</a:t>
            </a:r>
          </a:p>
        </p:txBody>
      </p:sp>
      <p:sp>
        <p:nvSpPr>
          <p:cNvPr id="20" name="TextBox 19"/>
          <p:cNvSpPr txBox="1"/>
          <p:nvPr/>
        </p:nvSpPr>
        <p:spPr bwMode="auto">
          <a:xfrm>
            <a:off x="1093574" y="3011269"/>
            <a:ext cx="576442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qualities would you expect to see in those who know they have been forgiven?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093575" y="3925669"/>
            <a:ext cx="469762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one thing you could do in response to God’s forgiveness?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6383102" y="5964574"/>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John Roman Images / www.shutterstock.com</a:t>
            </a:r>
          </a:p>
        </p:txBody>
      </p:sp>
      <p:sp>
        <p:nvSpPr>
          <p:cNvPr id="15" name="Content Placeholder 6"/>
          <p:cNvSpPr txBox="1">
            <a:spLocks/>
          </p:cNvSpPr>
          <p:nvPr/>
        </p:nvSpPr>
        <p:spPr>
          <a:xfrm>
            <a:off x="1444704" y="1790700"/>
            <a:ext cx="5565696" cy="876300"/>
          </a:xfrm>
          <a:prstGeom prst="rect">
            <a:avLst/>
          </a:prstGeom>
        </p:spPr>
        <p:txBody>
          <a:bodyPr>
            <a:noAutofit/>
          </a:bodyPr>
          <a:lstStyle/>
          <a:p>
            <a:pPr algn="ctr"/>
            <a:r>
              <a:rPr lang="en-US" sz="2400" b="1" dirty="0">
                <a:latin typeface="Arial" pitchFamily="34" charset="0"/>
                <a:cs typeface="Arial" pitchFamily="34" charset="0"/>
              </a:rPr>
              <a:t>Born into a New Life</a:t>
            </a:r>
          </a:p>
        </p:txBody>
      </p:sp>
      <p:sp>
        <p:nvSpPr>
          <p:cNvPr id="18" name="TextBox 17"/>
          <p:cNvSpPr txBox="1"/>
          <p:nvPr/>
        </p:nvSpPr>
        <p:spPr bwMode="auto">
          <a:xfrm>
            <a:off x="832863" y="3087469"/>
            <a:ext cx="561355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ways Christians can remind themselves </a:t>
            </a:r>
            <a:r>
              <a:rPr lang="en-US" dirty="0" smtClean="0">
                <a:latin typeface="Arial" pitchFamily="34" charset="0"/>
                <a:cs typeface="Arial" pitchFamily="34" charset="0"/>
              </a:rPr>
              <a:t>that </a:t>
            </a:r>
            <a:r>
              <a:rPr lang="en-US" dirty="0">
                <a:latin typeface="Arial" pitchFamily="34" charset="0"/>
                <a:cs typeface="Arial" pitchFamily="34" charset="0"/>
              </a:rPr>
              <a:t>they now belong to Christ?</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832863" y="384946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one thing could you do to remind </a:t>
            </a:r>
            <a:r>
              <a:rPr lang="en-US" dirty="0" smtClean="0">
                <a:latin typeface="Arial" pitchFamily="34" charset="0"/>
                <a:cs typeface="Arial" pitchFamily="34" charset="0"/>
              </a:rPr>
              <a:t>yourself</a:t>
            </a:r>
            <a:br>
              <a:rPr lang="en-US" dirty="0" smtClean="0">
                <a:latin typeface="Arial" pitchFamily="34" charset="0"/>
                <a:cs typeface="Arial" pitchFamily="34" charset="0"/>
              </a:rPr>
            </a:br>
            <a:r>
              <a:rPr lang="en-US" dirty="0" smtClean="0">
                <a:latin typeface="Arial" pitchFamily="34" charset="0"/>
                <a:cs typeface="Arial" pitchFamily="34" charset="0"/>
              </a:rPr>
              <a:t>that </a:t>
            </a:r>
            <a:r>
              <a:rPr lang="en-US" dirty="0">
                <a:latin typeface="Arial" pitchFamily="34" charset="0"/>
                <a:cs typeface="Arial" pitchFamily="34" charset="0"/>
              </a:rPr>
              <a:t>you belong to Christ?</a:t>
            </a:r>
            <a:endParaRPr lang="en-US" dirty="0">
              <a:solidFill>
                <a:schemeClr val="bg1">
                  <a:lumMod val="65000"/>
                </a:schemeClr>
              </a:solidFill>
              <a:latin typeface="Arial" pitchFamily="34" charset="0"/>
              <a:cs typeface="Arial" pitchFamily="34" charset="0"/>
            </a:endParaRPr>
          </a:p>
        </p:txBody>
      </p:sp>
      <p:pic>
        <p:nvPicPr>
          <p:cNvPr id="4103" name="Picture 7" descr="E:\powerpoint images\chapter18\shutterstock_913246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905" y="2870249"/>
            <a:ext cx="2036095" cy="3073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2001" y="2822138"/>
            <a:ext cx="54863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qualities you would expect to see in someone who has received the Holy Spirit?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1" y="3620869"/>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one quality could you ask the Holy Spirit to develop in you?</a:t>
            </a:r>
          </a:p>
        </p:txBody>
      </p:sp>
      <p:sp>
        <p:nvSpPr>
          <p:cNvPr id="16" name="Content Placeholder 6"/>
          <p:cNvSpPr txBox="1">
            <a:spLocks/>
          </p:cNvSpPr>
          <p:nvPr/>
        </p:nvSpPr>
        <p:spPr>
          <a:xfrm>
            <a:off x="1751615" y="1676400"/>
            <a:ext cx="5030185" cy="685800"/>
          </a:xfrm>
          <a:prstGeom prst="rect">
            <a:avLst/>
          </a:prstGeom>
        </p:spPr>
        <p:txBody>
          <a:bodyPr>
            <a:noAutofit/>
          </a:bodyPr>
          <a:lstStyle/>
          <a:p>
            <a:pPr algn="ctr"/>
            <a:r>
              <a:rPr lang="en-US" sz="2400" b="1" dirty="0">
                <a:latin typeface="Arial" pitchFamily="34" charset="0"/>
                <a:cs typeface="Arial" pitchFamily="34" charset="0"/>
              </a:rPr>
              <a:t>Receive the Holy Spirit</a:t>
            </a:r>
          </a:p>
        </p:txBody>
      </p:sp>
      <p:sp>
        <p:nvSpPr>
          <p:cNvPr id="11" name="TextBox 5"/>
          <p:cNvSpPr txBox="1">
            <a:spLocks noChangeArrowheads="1"/>
          </p:cNvSpPr>
          <p:nvPr/>
        </p:nvSpPr>
        <p:spPr bwMode="auto">
          <a:xfrm>
            <a:off x="5943600" y="6096000"/>
            <a:ext cx="204311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Jaren</a:t>
            </a:r>
            <a:r>
              <a:rPr lang="en-US" sz="500" dirty="0">
                <a:latin typeface="Arial" pitchFamily="34" charset="0"/>
                <a:cs typeface="Arial" pitchFamily="34" charset="0"/>
              </a:rPr>
              <a:t> Jai </a:t>
            </a:r>
            <a:r>
              <a:rPr lang="en-US" sz="500" dirty="0" err="1">
                <a:latin typeface="Arial" pitchFamily="34" charset="0"/>
                <a:cs typeface="Arial" pitchFamily="34" charset="0"/>
              </a:rPr>
              <a:t>Wicklund</a:t>
            </a:r>
            <a:r>
              <a:rPr lang="en-US" sz="500" dirty="0">
                <a:latin typeface="Arial" pitchFamily="34" charset="0"/>
                <a:cs typeface="Arial" pitchFamily="34" charset="0"/>
              </a:rPr>
              <a:t> / www.shutterstock.com</a:t>
            </a:r>
          </a:p>
        </p:txBody>
      </p:sp>
      <p:pic>
        <p:nvPicPr>
          <p:cNvPr id="5128" name="Picture 8" descr="E:\powerpoint images\chapter18\shutterstock_98918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4" y="2438400"/>
            <a:ext cx="2363786" cy="3540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371600" y="1409370"/>
            <a:ext cx="6629400" cy="724230"/>
          </a:xfrm>
          <a:prstGeom prst="rect">
            <a:avLst/>
          </a:prstGeom>
        </p:spPr>
        <p:txBody>
          <a:bodyPr>
            <a:noAutofit/>
          </a:bodyPr>
          <a:lstStyle/>
          <a:p>
            <a:pPr algn="ctr"/>
            <a:r>
              <a:rPr lang="en-US" sz="2400" b="1" dirty="0">
                <a:latin typeface="Arial" pitchFamily="34" charset="0"/>
                <a:cs typeface="Arial" pitchFamily="34" charset="0"/>
              </a:rPr>
              <a:t>Baptism Is Necessary for Salvation</a:t>
            </a:r>
          </a:p>
        </p:txBody>
      </p:sp>
      <p:sp>
        <p:nvSpPr>
          <p:cNvPr id="2" name="TextBox 1"/>
          <p:cNvSpPr txBox="1"/>
          <p:nvPr/>
        </p:nvSpPr>
        <p:spPr bwMode="auto">
          <a:xfrm>
            <a:off x="1029307" y="2304185"/>
            <a:ext cx="6362093"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Salvation: the restoration of our relationship with God as he intended it to be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165724" y="6536323"/>
            <a:ext cx="18288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Dmitry </a:t>
            </a:r>
            <a:r>
              <a:rPr lang="en-US" sz="500" dirty="0" err="1">
                <a:latin typeface="Arial" pitchFamily="34" charset="0"/>
                <a:cs typeface="Arial" pitchFamily="34" charset="0"/>
              </a:rPr>
              <a:t>Kalinovsky</a:t>
            </a:r>
            <a:r>
              <a:rPr lang="en-US" sz="500" dirty="0">
                <a:latin typeface="Arial" pitchFamily="34" charset="0"/>
                <a:cs typeface="Arial" pitchFamily="34" charset="0"/>
              </a:rPr>
              <a:t> / www.shutterstock.com</a:t>
            </a:r>
          </a:p>
        </p:txBody>
      </p:sp>
      <p:sp>
        <p:nvSpPr>
          <p:cNvPr id="13" name="TextBox 12"/>
          <p:cNvSpPr txBox="1"/>
          <p:nvPr/>
        </p:nvSpPr>
        <p:spPr bwMode="auto">
          <a:xfrm>
            <a:off x="1029306" y="3075801"/>
            <a:ext cx="613459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relationship with God was damaged by Original Sin.</a:t>
            </a:r>
            <a:endParaRPr lang="en-US" dirty="0">
              <a:solidFill>
                <a:schemeClr val="bg1">
                  <a:lumMod val="65000"/>
                </a:schemeClr>
              </a:solidFill>
              <a:latin typeface="Arial" pitchFamily="34" charset="0"/>
              <a:cs typeface="Arial" pitchFamily="34" charset="0"/>
            </a:endParaRPr>
          </a:p>
        </p:txBody>
      </p:sp>
      <p:sp>
        <p:nvSpPr>
          <p:cNvPr id="15" name="TextBox 14"/>
          <p:cNvSpPr txBox="1"/>
          <p:nvPr/>
        </p:nvSpPr>
        <p:spPr bwMode="auto">
          <a:xfrm>
            <a:off x="1029307" y="3801070"/>
            <a:ext cx="3772396"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Baptism unites us with God and makes us one </a:t>
            </a:r>
            <a:r>
              <a:rPr lang="en-US" dirty="0" smtClean="0">
                <a:latin typeface="Arial" pitchFamily="34" charset="0"/>
                <a:cs typeface="Arial" pitchFamily="34" charset="0"/>
              </a:rPr>
              <a:t>family </a:t>
            </a:r>
            <a:r>
              <a:rPr lang="en-US" dirty="0">
                <a:latin typeface="Arial" pitchFamily="34" charset="0"/>
                <a:cs typeface="Arial" pitchFamily="34" charset="0"/>
              </a:rPr>
              <a:t>again in the Church. </a:t>
            </a:r>
            <a:endParaRPr lang="en-US" dirty="0">
              <a:solidFill>
                <a:schemeClr val="bg1">
                  <a:lumMod val="65000"/>
                </a:schemeClr>
              </a:solidFill>
              <a:latin typeface="Arial" pitchFamily="34" charset="0"/>
              <a:cs typeface="Arial" pitchFamily="34" charset="0"/>
            </a:endParaRPr>
          </a:p>
        </p:txBody>
      </p:sp>
      <p:pic>
        <p:nvPicPr>
          <p:cNvPr id="6151" name="Picture 7" descr="E:\powerpoint images\chapter18\shutterstock_53828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4" y="3696954"/>
            <a:ext cx="1844676" cy="27800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638800" y="5317123"/>
            <a:ext cx="251694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Rachwalski</a:t>
            </a:r>
            <a:r>
              <a:rPr lang="en-US" sz="500" dirty="0">
                <a:latin typeface="Arial" pitchFamily="34" charset="0"/>
                <a:cs typeface="Arial" pitchFamily="34" charset="0"/>
              </a:rPr>
              <a:t> </a:t>
            </a:r>
            <a:r>
              <a:rPr lang="en-US" sz="500" dirty="0" err="1">
                <a:latin typeface="Arial" pitchFamily="34" charset="0"/>
                <a:cs typeface="Arial" pitchFamily="34" charset="0"/>
              </a:rPr>
              <a:t>Andrzej</a:t>
            </a:r>
            <a:r>
              <a:rPr lang="en-US" sz="500" dirty="0">
                <a:latin typeface="Arial" pitchFamily="34" charset="0"/>
                <a:cs typeface="Arial" pitchFamily="34" charset="0"/>
              </a:rPr>
              <a:t> / www.shutterstock.com</a:t>
            </a:r>
          </a:p>
        </p:txBody>
      </p:sp>
      <p:pic>
        <p:nvPicPr>
          <p:cNvPr id="10244" name="Picture 4" descr="E:\powerpoint images\chapter18\shutterstock_827059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93533"/>
            <a:ext cx="2172776" cy="3264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Content Placeholder 6"/>
          <p:cNvSpPr txBox="1">
            <a:spLocks/>
          </p:cNvSpPr>
          <p:nvPr/>
        </p:nvSpPr>
        <p:spPr>
          <a:xfrm>
            <a:off x="304800" y="1676400"/>
            <a:ext cx="6629400" cy="724230"/>
          </a:xfrm>
          <a:prstGeom prst="rect">
            <a:avLst/>
          </a:prstGeom>
        </p:spPr>
        <p:txBody>
          <a:bodyPr>
            <a:noAutofit/>
          </a:bodyPr>
          <a:lstStyle/>
          <a:p>
            <a:pPr algn="ctr"/>
            <a:r>
              <a:rPr lang="en-US" sz="2400" b="1" dirty="0">
                <a:latin typeface="Arial" pitchFamily="34" charset="0"/>
                <a:cs typeface="Arial" pitchFamily="34" charset="0"/>
              </a:rPr>
              <a:t>Baptism in Your Parish </a:t>
            </a:r>
          </a:p>
        </p:txBody>
      </p:sp>
      <p:sp>
        <p:nvSpPr>
          <p:cNvPr id="13" name="TextBox 12"/>
          <p:cNvSpPr txBox="1"/>
          <p:nvPr/>
        </p:nvSpPr>
        <p:spPr bwMode="auto">
          <a:xfrm>
            <a:off x="800707" y="2895600"/>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is your favorite part of the baptismal ritual? </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800707" y="3544669"/>
            <a:ext cx="506669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do the symbols and words help you to understand the meaning of Baptism?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1122</TotalTime>
  <Words>711</Words>
  <Application>Microsoft Office PowerPoint</Application>
  <PresentationFormat>On-screen Show (4:3)</PresentationFormat>
  <Paragraphs>51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Baptism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220</cp:revision>
  <dcterms:created xsi:type="dcterms:W3CDTF">2011-06-08T19:56:13Z</dcterms:created>
  <dcterms:modified xsi:type="dcterms:W3CDTF">2013-02-05T15:44:57Z</dcterms:modified>
</cp:coreProperties>
</file>