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5" r:id="rId5"/>
    <p:sldId id="266" r:id="rId6"/>
    <p:sldId id="264" r:id="rId7"/>
    <p:sldId id="263" r:id="rId8"/>
    <p:sldId id="262" r:id="rId9"/>
    <p:sldId id="261" r:id="rId10"/>
    <p:sldId id="260" r:id="rId11"/>
    <p:sldId id="258"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5803" autoAdjust="0"/>
  </p:normalViewPr>
  <p:slideViewPr>
    <p:cSldViewPr>
      <p:cViewPr varScale="1">
        <p:scale>
          <a:sx n="125" d="100"/>
          <a:sy n="125" d="100"/>
        </p:scale>
        <p:origin x="-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E67C6-B10A-4287-8AA4-299E3CD5AD1D}" type="datetimeFigureOut">
              <a:rPr lang="en-US" smtClean="0"/>
              <a:t>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81772-A806-4953-BFFC-84760F77F8C2}" type="slidenum">
              <a:rPr lang="en-US" smtClean="0"/>
              <a:t>‹#›</a:t>
            </a:fld>
            <a:endParaRPr lang="en-US"/>
          </a:p>
        </p:txBody>
      </p:sp>
    </p:spTree>
    <p:extLst>
      <p:ext uri="{BB962C8B-B14F-4D97-AF65-F5344CB8AC3E}">
        <p14:creationId xmlns:p14="http://schemas.microsoft.com/office/powerpoint/2010/main" val="18197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ewforum.org/global-religious-landscape-hindu.aspx" TargetMode="External"/><Relationship Id="rId4" Type="http://schemas.openxmlformats.org/officeDocument/2006/relationships/hyperlink" Target="http://religions.pewforum.org/reports"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ps.gov/deto/historyculture/first-stories.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teachingvalues.com/goldenrul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nytimes.com/2012/12/16/us/school-yoga-class-draws-religious-protest-from-christians.html?_r=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Founded as far back as 1096, Oxford University (pictured on this slide) is the first university in the English-speaking world (the University of Bologna in Italy was founded in 1088). For centuries, universities quite naturally mixed the doing of religion (theology) with academic studies. The academic study of religion has emerged within universities over the course of the last 150 years, with the pace and proliferation increasing significantly beginning in the 1960s. Exploring the website of the American Academy of Religion (AAR) with the students is an effective means of revealing the current scope of academic study of religion: for example, the “Program Units” list, accessed by linking from the homepage to “Meetings” and then to “Annual Meeting,” provides an immediate look at the many specific areas of study. As stated in its Mission Statement, the AAR strives to provide “a context of free inquiry and critical examination.” If it’s not clear to the students already, it might be helpful to point out that the student book is written from the point of view of the academic study of religion.</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2</a:t>
            </a:fld>
            <a:endParaRPr lang="en-US"/>
          </a:p>
        </p:txBody>
      </p:sp>
    </p:spTree>
    <p:extLst>
      <p:ext uri="{BB962C8B-B14F-4D97-AF65-F5344CB8AC3E}">
        <p14:creationId xmlns:p14="http://schemas.microsoft.com/office/powerpoint/2010/main" val="105730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God We Trust” appears on both coinage and paper money. To state the obvious, this slide provides opportunity for discussion of a wide range of issues. The First Amendment could be explored in more depth, as could civil religion (on which the essential scholarly works are by sociologists of religion Robert </a:t>
            </a:r>
            <a:r>
              <a:rPr lang="en-US" sz="1200" kern="1200" dirty="0" err="1" smtClean="0">
                <a:solidFill>
                  <a:schemeClr val="tx1"/>
                </a:solidFill>
                <a:effectLst/>
                <a:latin typeface="+mn-lt"/>
                <a:ea typeface="+mn-ea"/>
                <a:cs typeface="+mn-cs"/>
              </a:rPr>
              <a:t>Bellah</a:t>
            </a:r>
            <a:r>
              <a:rPr lang="en-US" sz="1200" kern="1200" dirty="0" smtClean="0">
                <a:solidFill>
                  <a:schemeClr val="tx1"/>
                </a:solidFill>
                <a:effectLst/>
                <a:latin typeface="+mn-lt"/>
                <a:ea typeface="+mn-ea"/>
                <a:cs typeface="+mn-cs"/>
              </a:rPr>
              <a:t> and Phillip Hammond). The discussion might best be had after also considering the next slide.</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11</a:t>
            </a:fld>
            <a:endParaRPr lang="en-US"/>
          </a:p>
        </p:txBody>
      </p:sp>
    </p:spTree>
    <p:extLst>
      <p:ext uri="{BB962C8B-B14F-4D97-AF65-F5344CB8AC3E}">
        <p14:creationId xmlns:p14="http://schemas.microsoft.com/office/powerpoint/2010/main" val="381470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Brahma is the Creator, Vishnu is the Preserver, and Shiva is the Destroyer. The stamp that is shown on this slide was issued by the government of India in 1949. India is the world’s largest democracy and, like the United States, upholds a secular system of governance. Presently 79.5% of the population of India is Hindu (</a:t>
            </a:r>
            <a:r>
              <a:rPr lang="en-US" sz="1200" u="sng" kern="1200" dirty="0" smtClean="0">
                <a:solidFill>
                  <a:schemeClr val="tx1"/>
                </a:solidFill>
                <a:effectLst/>
                <a:latin typeface="+mn-lt"/>
                <a:ea typeface="+mn-ea"/>
                <a:cs typeface="+mn-cs"/>
                <a:hlinkClick r:id="rId3"/>
              </a:rPr>
              <a:t>http://www.pewforum.org/global-religious-landscape-hindu.aspx</a:t>
            </a:r>
            <a:r>
              <a:rPr lang="en-US" sz="1200" kern="1200" dirty="0" smtClean="0">
                <a:solidFill>
                  <a:schemeClr val="tx1"/>
                </a:solidFill>
                <a:effectLst/>
                <a:latin typeface="+mn-lt"/>
                <a:ea typeface="+mn-ea"/>
                <a:cs typeface="+mn-cs"/>
              </a:rPr>
              <a:t>), comparable to the United States’ 78.4% population of Christians (</a:t>
            </a:r>
            <a:r>
              <a:rPr lang="en-US" sz="1200" u="sng" kern="1200" dirty="0" smtClean="0">
                <a:solidFill>
                  <a:schemeClr val="tx1"/>
                </a:solidFill>
                <a:effectLst/>
                <a:latin typeface="+mn-lt"/>
                <a:ea typeface="+mn-ea"/>
                <a:cs typeface="+mn-cs"/>
                <a:hlinkClick r:id="rId4"/>
              </a:rPr>
              <a:t>http://religions.pewforum.org/reports</a:t>
            </a:r>
            <a:r>
              <a:rPr lang="en-US" sz="1200" kern="1200" dirty="0" smtClean="0">
                <a:solidFill>
                  <a:schemeClr val="tx1"/>
                </a:solidFill>
                <a:effectLst/>
                <a:latin typeface="+mn-lt"/>
                <a:ea typeface="+mn-ea"/>
                <a:cs typeface="+mn-cs"/>
              </a:rPr>
              <a:t>). The students could discuss, in light of these circumstances, the extent to which religious symbolism on U.S. currency is similar to symbolism on Indian postage.</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12</a:t>
            </a:fld>
            <a:endParaRPr lang="en-US"/>
          </a:p>
        </p:txBody>
      </p:sp>
    </p:spTree>
    <p:extLst>
      <p:ext uri="{BB962C8B-B14F-4D97-AF65-F5344CB8AC3E}">
        <p14:creationId xmlns:p14="http://schemas.microsoft.com/office/powerpoint/2010/main" val="175035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National Park Service provides synopses of various Native American myths and legends regarding how Devils Tower came to be: </a:t>
            </a:r>
            <a:r>
              <a:rPr lang="en-US" sz="1200" u="sng" kern="1200" dirty="0" smtClean="0">
                <a:solidFill>
                  <a:schemeClr val="tx1"/>
                </a:solidFill>
                <a:effectLst/>
                <a:latin typeface="+mn-lt"/>
                <a:ea typeface="+mn-ea"/>
                <a:cs typeface="+mn-cs"/>
                <a:hlinkClick r:id="rId3"/>
              </a:rPr>
              <a:t>http://www.nps.gov/deto/historyculture/first-stories.htm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website’s homepage notes that “over 20 tribes have a cultural affiliation with Devils Tower.” The National Park Service has implemented a management plan that includes voluntary avoidance of Devils Tower for rock climbing during June, the period during which the Lakota traditionally have held the Sun Dance there.</a:t>
            </a:r>
          </a:p>
          <a:p>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13</a:t>
            </a:fld>
            <a:endParaRPr lang="en-US"/>
          </a:p>
        </p:txBody>
      </p:sp>
    </p:spTree>
    <p:extLst>
      <p:ext uri="{BB962C8B-B14F-4D97-AF65-F5344CB8AC3E}">
        <p14:creationId xmlns:p14="http://schemas.microsoft.com/office/powerpoint/2010/main" val="337087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Hinduism is relatively complex with regard to doctrinal positions on ultimate reality. Polytheistic religious traditions abound, especially among indigenous peoples or in strands of “folk religion” that commonly accompany major traditions. Ancient Greek and Roman Stoicism, a relatively less familiar religious worldview, is a clear example of pantheism. Shinto, with its vast array of </a:t>
            </a:r>
            <a:r>
              <a:rPr lang="en-US" sz="1200" i="1" kern="1200" dirty="0" smtClean="0">
                <a:solidFill>
                  <a:schemeClr val="tx1"/>
                </a:solidFill>
                <a:effectLst/>
                <a:latin typeface="+mn-lt"/>
                <a:ea typeface="+mn-ea"/>
                <a:cs typeface="+mn-cs"/>
              </a:rPr>
              <a:t>kami</a:t>
            </a:r>
            <a:r>
              <a:rPr lang="en-US" sz="1200" kern="1200" dirty="0" smtClean="0">
                <a:solidFill>
                  <a:schemeClr val="tx1"/>
                </a:solidFill>
                <a:effectLst/>
                <a:latin typeface="+mn-lt"/>
                <a:ea typeface="+mn-ea"/>
                <a:cs typeface="+mn-cs"/>
              </a:rPr>
              <a:t> and its reverence for nature, can be said to come close to being pantheistic, although the </a:t>
            </a:r>
            <a:r>
              <a:rPr lang="en-US" sz="1200" i="1" kern="1200" dirty="0" smtClean="0">
                <a:solidFill>
                  <a:schemeClr val="tx1"/>
                </a:solidFill>
                <a:effectLst/>
                <a:latin typeface="+mn-lt"/>
                <a:ea typeface="+mn-ea"/>
                <a:cs typeface="+mn-cs"/>
              </a:rPr>
              <a:t>kami</a:t>
            </a:r>
            <a:r>
              <a:rPr lang="en-US" sz="1200" kern="1200" dirty="0" smtClean="0">
                <a:solidFill>
                  <a:schemeClr val="tx1"/>
                </a:solidFill>
                <a:effectLst/>
                <a:latin typeface="+mn-lt"/>
                <a:ea typeface="+mn-ea"/>
                <a:cs typeface="+mn-cs"/>
              </a:rPr>
              <a:t> are conceived as being individual entities and therefore do not pervade all of reality. Deism, based on Enlightenment ideas, was a popular doctrinal stance of some of the founding fathers of the United States. The following chart provides a quick study of doctrinal positions on ultimate reality:</a:t>
            </a:r>
          </a:p>
          <a:p>
            <a:r>
              <a:rPr lang="en-US" sz="1200" kern="1200" dirty="0" smtClean="0">
                <a:solidFill>
                  <a:schemeClr val="tx1"/>
                </a:solidFill>
                <a:effectLst/>
                <a:latin typeface="+mn-lt"/>
                <a:ea typeface="+mn-ea"/>
                <a:cs typeface="+mn-cs"/>
              </a:rPr>
              <a:t>Theism		Belief in the existence of God or of gods</a:t>
            </a:r>
          </a:p>
          <a:p>
            <a:r>
              <a:rPr lang="en-US" sz="1200" kern="1200" dirty="0" smtClean="0">
                <a:solidFill>
                  <a:schemeClr val="tx1"/>
                </a:solidFill>
                <a:effectLst/>
                <a:latin typeface="+mn-lt"/>
                <a:ea typeface="+mn-ea"/>
                <a:cs typeface="+mn-cs"/>
              </a:rPr>
              <a:t>Atheism		Belief that there is no god</a:t>
            </a:r>
          </a:p>
          <a:p>
            <a:r>
              <a:rPr lang="en-US" sz="1200" kern="1200" dirty="0" err="1" smtClean="0">
                <a:solidFill>
                  <a:schemeClr val="tx1"/>
                </a:solidFill>
                <a:effectLst/>
                <a:latin typeface="+mn-lt"/>
                <a:ea typeface="+mn-ea"/>
                <a:cs typeface="+mn-cs"/>
              </a:rPr>
              <a:t>Nontheism</a:t>
            </a:r>
            <a:r>
              <a:rPr lang="en-US" sz="1200" kern="1200" dirty="0" smtClean="0">
                <a:solidFill>
                  <a:schemeClr val="tx1"/>
                </a:solidFill>
                <a:effectLst/>
                <a:latin typeface="+mn-lt"/>
                <a:ea typeface="+mn-ea"/>
                <a:cs typeface="+mn-cs"/>
              </a:rPr>
              <a:t>		Lack of belief in the existence of a god who is of vital significance</a:t>
            </a:r>
          </a:p>
          <a:p>
            <a:r>
              <a:rPr lang="en-US" sz="1200" kern="1200" dirty="0" smtClean="0">
                <a:solidFill>
                  <a:schemeClr val="tx1"/>
                </a:solidFill>
                <a:effectLst/>
                <a:latin typeface="+mn-lt"/>
                <a:ea typeface="+mn-ea"/>
                <a:cs typeface="+mn-cs"/>
              </a:rPr>
              <a:t>Agnosticism		Belief that it is not possible to know whether there is a god</a:t>
            </a:r>
          </a:p>
          <a:p>
            <a:r>
              <a:rPr lang="en-US" sz="1200" kern="1200" dirty="0" smtClean="0">
                <a:solidFill>
                  <a:schemeClr val="tx1"/>
                </a:solidFill>
                <a:effectLst/>
                <a:latin typeface="+mn-lt"/>
                <a:ea typeface="+mn-ea"/>
                <a:cs typeface="+mn-cs"/>
              </a:rPr>
              <a:t>Polytheism		Belief in the existence of many gods</a:t>
            </a:r>
          </a:p>
          <a:p>
            <a:r>
              <a:rPr lang="en-US" sz="1200" kern="1200" dirty="0" smtClean="0">
                <a:solidFill>
                  <a:schemeClr val="tx1"/>
                </a:solidFill>
                <a:effectLst/>
                <a:latin typeface="+mn-lt"/>
                <a:ea typeface="+mn-ea"/>
                <a:cs typeface="+mn-cs"/>
              </a:rPr>
              <a:t>Monotheism		Belief in the existence of only one god</a:t>
            </a:r>
          </a:p>
          <a:p>
            <a:r>
              <a:rPr lang="en-US" sz="1200" kern="1200" dirty="0" smtClean="0">
                <a:solidFill>
                  <a:schemeClr val="tx1"/>
                </a:solidFill>
                <a:effectLst/>
                <a:latin typeface="+mn-lt"/>
                <a:ea typeface="+mn-ea"/>
                <a:cs typeface="+mn-cs"/>
              </a:rPr>
              <a:t>Deism		Belief that a god exists but is not personally involved in the world</a:t>
            </a:r>
          </a:p>
          <a:p>
            <a:r>
              <a:rPr lang="en-US" sz="1200" kern="1200" dirty="0" smtClean="0">
                <a:solidFill>
                  <a:schemeClr val="tx1"/>
                </a:solidFill>
                <a:effectLst/>
                <a:latin typeface="+mn-lt"/>
                <a:ea typeface="+mn-ea"/>
                <a:cs typeface="+mn-cs"/>
              </a:rPr>
              <a:t>Pantheism		Belief that the divine exists in everything</a:t>
            </a:r>
          </a:p>
          <a:p>
            <a:r>
              <a:rPr lang="en-US" sz="1200" kern="1200" dirty="0" smtClean="0">
                <a:solidFill>
                  <a:schemeClr val="tx1"/>
                </a:solidFill>
                <a:effectLst/>
                <a:latin typeface="+mn-lt"/>
                <a:ea typeface="+mn-ea"/>
                <a:cs typeface="+mn-cs"/>
              </a:rPr>
              <a:t>Monism		Belief that all reality ultimately is made up of only one essence</a:t>
            </a:r>
          </a:p>
          <a:p>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3</a:t>
            </a:fld>
            <a:endParaRPr lang="en-US"/>
          </a:p>
        </p:txBody>
      </p:sp>
    </p:spTree>
    <p:extLst>
      <p:ext uri="{BB962C8B-B14F-4D97-AF65-F5344CB8AC3E}">
        <p14:creationId xmlns:p14="http://schemas.microsoft.com/office/powerpoint/2010/main" val="150803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Moses’ encountering the Burning Bush is recounted in Exodus, chapter 3. Though the story of the Exodus is not so purely mythic as is the Genesis account of Creation, sacred narratives like this are aspects of the mythic dimension. Religions’ foundational experiential events frequently are set forth in mythic fashion. In contrast to the experience of encountering God, a mystical experience is characterized by communing or uniting with the ultimate reality through inward contemplation. Can the students identify other examples of religious experience? Can they identify examples of such experiences being crucial to the origin of the religion? Examples include Buddha’s experience of enlightenment and Muhammad’s experience of being called to be a prophet. Along with the mystical experience (e.g., Buddha’s enlightenment) and the encounter with God (e.g., Muhammad’s call, through the angel Gabriel), scholars cite a variety of others, such as the shamanic experience and </a:t>
            </a:r>
            <a:r>
              <a:rPr lang="en-US" sz="1200" i="0" kern="1200" dirty="0" smtClean="0">
                <a:solidFill>
                  <a:schemeClr val="tx1"/>
                </a:solidFill>
                <a:effectLst/>
                <a:latin typeface="+mn-lt"/>
                <a:ea typeface="+mn-ea"/>
                <a:cs typeface="+mn-cs"/>
              </a:rPr>
              <a:t>glossolalia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(“speaking in tongues”) and other ecstatic experiences.</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4</a:t>
            </a:fld>
            <a:endParaRPr lang="en-US"/>
          </a:p>
        </p:txBody>
      </p:sp>
    </p:spTree>
    <p:extLst>
      <p:ext uri="{BB962C8B-B14F-4D97-AF65-F5344CB8AC3E}">
        <p14:creationId xmlns:p14="http://schemas.microsoft.com/office/powerpoint/2010/main" val="142336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Google “golden rule world religions” and you’ll find various websites that conveniently cite similar ethical teachings across a spectrum of traditions. One example (but note that it’s Matthew 7:12, not 7:1) is </a:t>
            </a:r>
            <a:r>
              <a:rPr lang="en-US" sz="1200" u="sng" kern="1200" dirty="0" smtClean="0">
                <a:solidFill>
                  <a:schemeClr val="tx1"/>
                </a:solidFill>
                <a:effectLst/>
                <a:latin typeface="+mn-lt"/>
                <a:ea typeface="+mn-ea"/>
                <a:cs typeface="+mn-cs"/>
                <a:hlinkClick r:id="rId3"/>
              </a:rPr>
              <a:t>http://www.teachingvalues.com/goldenrule.html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Religions can be fruitfully compared with regard to this common ethical teaching by considering, for example, what text or figure sets forth the teaching, what sort of authority (divine or otherwise) lies behind it, and what its implications are for the quest for salvation.</a:t>
            </a:r>
          </a:p>
          <a:p>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5</a:t>
            </a:fld>
            <a:endParaRPr lang="en-US"/>
          </a:p>
        </p:txBody>
      </p:sp>
    </p:spTree>
    <p:extLst>
      <p:ext uri="{BB962C8B-B14F-4D97-AF65-F5344CB8AC3E}">
        <p14:creationId xmlns:p14="http://schemas.microsoft.com/office/powerpoint/2010/main" val="52336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appropriate, this slide might provide a good opportunity to ask the students to consider, and perhaps even to speak about, experiences that they’ve had with prayer, meditation, or the like. A more objective approach to engaging this slide might involve asking the students to identify other examples of the ritual dimension, and then to compare them. Because religious experience is typically difficult to describe or even to conceptualize, explaining to students the common overlap between the ritual and experiential dimensions might prove difficult. The historical example of Gautama the Buddha, who attained enlightenment while meditating, is one means of highlighting the point.</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6</a:t>
            </a:fld>
            <a:endParaRPr lang="en-US"/>
          </a:p>
        </p:txBody>
      </p:sp>
    </p:spTree>
    <p:extLst>
      <p:ext uri="{BB962C8B-B14F-4D97-AF65-F5344CB8AC3E}">
        <p14:creationId xmlns:p14="http://schemas.microsoft.com/office/powerpoint/2010/main" val="185624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students might be asked what other important transitions are marked by religious rituals. The students might also be asked to reflect on weddings that they have attended, and to comment on the societal aspects, including the role of the ceremony in securing societal affirmation. In general, what purposes might be served by ritually sanctifying the transition into married life?</a:t>
            </a:r>
          </a:p>
          <a:p>
            <a:r>
              <a:rPr lang="en-US" sz="1200" kern="1200" dirty="0" smtClean="0">
                <a:solidFill>
                  <a:schemeClr val="tx1"/>
                </a:solidFill>
                <a:effectLst/>
                <a:latin typeface="+mn-lt"/>
                <a:ea typeface="+mn-ea"/>
                <a:cs typeface="+mn-cs"/>
              </a:rPr>
              <a:t>The image shown here is of a </a:t>
            </a:r>
            <a:r>
              <a:rPr lang="en-US" sz="1200" i="1" kern="1200" dirty="0" err="1" smtClean="0">
                <a:solidFill>
                  <a:schemeClr val="tx1"/>
                </a:solidFill>
                <a:effectLst/>
                <a:latin typeface="+mn-lt"/>
                <a:ea typeface="+mn-ea"/>
                <a:cs typeface="+mn-cs"/>
              </a:rPr>
              <a:t>ketubah</a:t>
            </a:r>
            <a:r>
              <a:rPr lang="en-US" sz="1200" kern="1200" dirty="0" smtClean="0">
                <a:solidFill>
                  <a:schemeClr val="tx1"/>
                </a:solidFill>
                <a:effectLst/>
                <a:latin typeface="+mn-lt"/>
                <a:ea typeface="+mn-ea"/>
                <a:cs typeface="+mn-cs"/>
              </a:rPr>
              <a:t>, or Jewish marriage contract, which is signed before the wedding ceremony and names the husband’s obligations to his wife. Traditionally, the contract is read aloud under the </a:t>
            </a:r>
            <a:r>
              <a:rPr lang="en-US" sz="1200" i="1" kern="1200" dirty="0" err="1" smtClean="0">
                <a:solidFill>
                  <a:schemeClr val="tx1"/>
                </a:solidFill>
                <a:effectLst/>
                <a:latin typeface="+mn-lt"/>
                <a:ea typeface="+mn-ea"/>
                <a:cs typeface="+mn-cs"/>
              </a:rPr>
              <a:t>huppah</a:t>
            </a:r>
            <a:r>
              <a:rPr lang="en-US" sz="1200" kern="1200" dirty="0" smtClean="0">
                <a:solidFill>
                  <a:schemeClr val="tx1"/>
                </a:solidFill>
                <a:effectLst/>
                <a:latin typeface="+mn-lt"/>
                <a:ea typeface="+mn-ea"/>
                <a:cs typeface="+mn-cs"/>
              </a:rPr>
              <a:t>, or canopy.</a:t>
            </a:r>
          </a:p>
          <a:p>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7</a:t>
            </a:fld>
            <a:endParaRPr lang="en-US"/>
          </a:p>
        </p:txBody>
      </p:sp>
    </p:spTree>
    <p:extLst>
      <p:ext uri="{BB962C8B-B14F-4D97-AF65-F5344CB8AC3E}">
        <p14:creationId xmlns:p14="http://schemas.microsoft.com/office/powerpoint/2010/main" val="309249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is the common English name; the Chinese name is </a:t>
            </a:r>
            <a:r>
              <a:rPr lang="en-US" sz="1200" i="1" kern="1200" dirty="0" err="1" smtClean="0">
                <a:solidFill>
                  <a:schemeClr val="tx1"/>
                </a:solidFill>
                <a:effectLst/>
                <a:latin typeface="+mn-lt"/>
                <a:ea typeface="+mn-ea"/>
                <a:cs typeface="+mn-cs"/>
              </a:rPr>
              <a:t>t’ai</a:t>
            </a:r>
            <a:r>
              <a:rPr lang="en-US" sz="1200" i="1" kern="1200" dirty="0" smtClean="0">
                <a:solidFill>
                  <a:schemeClr val="tx1"/>
                </a:solidFill>
                <a:effectLst/>
                <a:latin typeface="+mn-lt"/>
                <a:ea typeface="+mn-ea"/>
                <a:cs typeface="+mn-cs"/>
              </a:rPr>
              <a:t> chi </a:t>
            </a:r>
            <a:r>
              <a:rPr lang="en-US" sz="1200" i="1" kern="1200" dirty="0" err="1" smtClean="0">
                <a:solidFill>
                  <a:schemeClr val="tx1"/>
                </a:solidFill>
                <a:effectLst/>
                <a:latin typeface="+mn-lt"/>
                <a:ea typeface="+mn-ea"/>
                <a:cs typeface="+mn-cs"/>
              </a:rPr>
              <a:t>ch’uan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transliterated as </a:t>
            </a:r>
            <a:r>
              <a:rPr lang="en-US" sz="1200" i="1" kern="1200" dirty="0" err="1" smtClean="0">
                <a:solidFill>
                  <a:schemeClr val="tx1"/>
                </a:solidFill>
                <a:effectLst/>
                <a:latin typeface="+mn-lt"/>
                <a:ea typeface="+mn-ea"/>
                <a:cs typeface="+mn-cs"/>
              </a:rPr>
              <a:t>taijiquan</a:t>
            </a:r>
            <a:r>
              <a:rPr lang="en-US" sz="1200" kern="1200" dirty="0" smtClean="0">
                <a:solidFill>
                  <a:schemeClr val="tx1"/>
                </a:solidFill>
                <a:effectLst/>
                <a:latin typeface="+mn-lt"/>
                <a:ea typeface="+mn-ea"/>
                <a:cs typeface="+mn-cs"/>
              </a:rPr>
              <a:t>.) The “chi” in this name (</a:t>
            </a:r>
            <a:r>
              <a:rPr lang="en-US" sz="1200" i="1" kern="1200" dirty="0" err="1" smtClean="0">
                <a:solidFill>
                  <a:schemeClr val="tx1"/>
                </a:solidFill>
                <a:effectLst/>
                <a:latin typeface="+mn-lt"/>
                <a:ea typeface="+mn-ea"/>
                <a:cs typeface="+mn-cs"/>
              </a:rPr>
              <a:t>ji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Pinyin transliteration system) is not to be confused with </a:t>
            </a:r>
            <a:r>
              <a:rPr lang="en-US" sz="1200" i="1" kern="1200" dirty="0" err="1" smtClean="0">
                <a:solidFill>
                  <a:schemeClr val="tx1"/>
                </a:solidFill>
                <a:effectLst/>
                <a:latin typeface="+mn-lt"/>
                <a:ea typeface="+mn-ea"/>
                <a:cs typeface="+mn-cs"/>
              </a:rPr>
              <a:t>ch’i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qi</a:t>
            </a:r>
            <a:r>
              <a:rPr lang="en-US" sz="1200" kern="1200" dirty="0" smtClean="0">
                <a:solidFill>
                  <a:schemeClr val="tx1"/>
                </a:solidFill>
                <a:effectLst/>
                <a:latin typeface="+mn-lt"/>
                <a:ea typeface="+mn-ea"/>
                <a:cs typeface="+mn-cs"/>
              </a:rPr>
              <a:t> in the Pinyin system), although </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does involve the harnessing of </a:t>
            </a:r>
            <a:r>
              <a:rPr lang="en-US" sz="1200" i="1" kern="1200" dirty="0" err="1" smtClean="0">
                <a:solidFill>
                  <a:schemeClr val="tx1"/>
                </a:solidFill>
                <a:effectLst/>
                <a:latin typeface="+mn-lt"/>
                <a:ea typeface="+mn-ea"/>
                <a:cs typeface="+mn-cs"/>
              </a:rPr>
              <a:t>ch’i</a:t>
            </a:r>
            <a:r>
              <a:rPr lang="en-US" sz="1200" kern="1200" dirty="0" smtClean="0">
                <a:solidFill>
                  <a:schemeClr val="tx1"/>
                </a:solidFill>
                <a:effectLst/>
                <a:latin typeface="+mn-lt"/>
                <a:ea typeface="+mn-ea"/>
                <a:cs typeface="+mn-cs"/>
              </a:rPr>
              <a:t> (“breath,” “energy,” or “force”) and integrating it for the purpose of bodily and spiritual health and balance. This slide depicts </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being practiced in Yangzhou, China. Especially in China, where the government does not condone religion, public practice of </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is not considered to be religious ritual. But given its roots in the Taoist tradition, </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is an example of the combination of traditional religious and modern secular aspects.</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8</a:t>
            </a:fld>
            <a:endParaRPr lang="en-US"/>
          </a:p>
        </p:txBody>
      </p:sp>
    </p:spTree>
    <p:extLst>
      <p:ext uri="{BB962C8B-B14F-4D97-AF65-F5344CB8AC3E}">
        <p14:creationId xmlns:p14="http://schemas.microsoft.com/office/powerpoint/2010/main" val="294040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Hinduism, </a:t>
            </a:r>
            <a:r>
              <a:rPr lang="en-US" sz="1200" i="1" kern="1200" dirty="0" smtClean="0">
                <a:solidFill>
                  <a:schemeClr val="tx1"/>
                </a:solidFill>
                <a:effectLst/>
                <a:latin typeface="+mn-lt"/>
                <a:ea typeface="+mn-ea"/>
                <a:cs typeface="+mn-cs"/>
              </a:rPr>
              <a:t>yoga </a:t>
            </a:r>
            <a:r>
              <a:rPr lang="en-US" sz="1200" kern="1200" dirty="0" smtClean="0">
                <a:solidFill>
                  <a:schemeClr val="tx1"/>
                </a:solidFill>
                <a:effectLst/>
                <a:latin typeface="+mn-lt"/>
                <a:ea typeface="+mn-ea"/>
                <a:cs typeface="+mn-cs"/>
              </a:rPr>
              <a:t>refers generally to physical and psychological techniques for spiritual advancement, and therefore is a religious ritual. In December 2012, a protest over the teaching of yoga in a public school in Encinitas, California, focused attention on issues involving separation of church and state and the possibility of inappropriate religious indoctrination: </a:t>
            </a:r>
            <a:r>
              <a:rPr lang="en-US" sz="1200" u="sng" kern="1200" dirty="0" smtClean="0">
                <a:solidFill>
                  <a:schemeClr val="tx1"/>
                </a:solidFill>
                <a:effectLst/>
                <a:latin typeface="+mn-lt"/>
                <a:ea typeface="+mn-ea"/>
                <a:cs typeface="+mn-cs"/>
                <a:hlinkClick r:id="rId3"/>
              </a:rPr>
              <a:t>http://www.nytimes.com/2012/12/16/us/school-yoga-class-draws-religious-protest-from-christians.html?_r=0</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issue could be discussed with the students, whether drawing on specifics or just discussing more generally.</a:t>
            </a:r>
          </a:p>
          <a:p>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9</a:t>
            </a:fld>
            <a:endParaRPr lang="en-US"/>
          </a:p>
        </p:txBody>
      </p:sp>
    </p:spTree>
    <p:extLst>
      <p:ext uri="{BB962C8B-B14F-4D97-AF65-F5344CB8AC3E}">
        <p14:creationId xmlns:p14="http://schemas.microsoft.com/office/powerpoint/2010/main" val="175171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major traditions studied in the student book, Taoism and Shinto place the most emphasis on the sacredness of nature and of the earth. Native American traditions and many traditions of indigenous peoples in other regions also emphasize this. Chapter 15 includes a section called “Nature Religion: Worshipping Mother Earth.” Regarding Earth as part of the creative work of God, consider discussing with students the implications for Judaism and Christianity in Genesis, chapters 1 through 3.</a:t>
            </a:r>
            <a:endParaRPr lang="en-US" dirty="0"/>
          </a:p>
        </p:txBody>
      </p:sp>
      <p:sp>
        <p:nvSpPr>
          <p:cNvPr id="4" name="Slide Number Placeholder 3"/>
          <p:cNvSpPr>
            <a:spLocks noGrp="1"/>
          </p:cNvSpPr>
          <p:nvPr>
            <p:ph type="sldNum" sz="quarter" idx="10"/>
          </p:nvPr>
        </p:nvSpPr>
        <p:spPr/>
        <p:txBody>
          <a:bodyPr/>
          <a:lstStyle/>
          <a:p>
            <a:fld id="{C2F81772-A806-4953-BFFC-84760F77F8C2}" type="slidenum">
              <a:rPr lang="en-US" smtClean="0"/>
              <a:t>10</a:t>
            </a:fld>
            <a:endParaRPr lang="en-US"/>
          </a:p>
        </p:txBody>
      </p:sp>
    </p:spTree>
    <p:extLst>
      <p:ext uri="{BB962C8B-B14F-4D97-AF65-F5344CB8AC3E}">
        <p14:creationId xmlns:p14="http://schemas.microsoft.com/office/powerpoint/2010/main" val="380255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hutterstock.com/gallery-621553p1.html" TargetMode="Externa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istockphoto.com/user_view.php?id=1126829"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Studying the World’s Religions</a:t>
            </a:r>
          </a:p>
        </p:txBody>
      </p:sp>
      <p:sp>
        <p:nvSpPr>
          <p:cNvPr id="3" name="Subtitle 2"/>
          <p:cNvSpPr>
            <a:spLocks noGrp="1"/>
          </p:cNvSpPr>
          <p:nvPr>
            <p:ph type="subTitle" idx="1"/>
          </p:nvPr>
        </p:nvSpPr>
        <p:spPr/>
        <p:txBody>
          <a:bodyPr/>
          <a:lstStyle/>
          <a:p>
            <a:r>
              <a:rPr lang="en-US" i="1" dirty="0"/>
              <a:t>World Religions: A Voyage of </a:t>
            </a:r>
            <a:r>
              <a:rPr lang="en-US" i="1" dirty="0" smtClean="0"/>
              <a:t>Discovery</a:t>
            </a:r>
            <a:endParaRPr lang="en-US" i="1" dirty="0"/>
          </a:p>
        </p:txBody>
      </p:sp>
      <p:sp>
        <p:nvSpPr>
          <p:cNvPr id="4" name="TextBox 3"/>
          <p:cNvSpPr txBox="1"/>
          <p:nvPr/>
        </p:nvSpPr>
        <p:spPr bwMode="auto">
          <a:xfrm>
            <a:off x="7543800" y="6067670"/>
            <a:ext cx="1281120" cy="230832"/>
          </a:xfrm>
          <a:prstGeom prst="rect">
            <a:avLst/>
          </a:prstGeom>
          <a:noFill/>
          <a:ln w="9525">
            <a:noFill/>
            <a:miter lim="800000"/>
            <a:headEnd/>
            <a:tailEnd/>
          </a:ln>
        </p:spPr>
        <p:txBody>
          <a:bodyPr wrap="none" rtlCol="0">
            <a:spAutoFit/>
          </a:bodyPr>
          <a:lstStyle/>
          <a:p>
            <a:r>
              <a:rPr lang="en-US" sz="900" dirty="0" smtClean="0">
                <a:latin typeface="Arial" pitchFamily="34" charset="0"/>
                <a:cs typeface="Arial" pitchFamily="34" charset="0"/>
              </a:rPr>
              <a:t>DOC ID #: TX003938</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Material Dimension: Earth</a:t>
            </a:r>
          </a:p>
        </p:txBody>
      </p:sp>
      <p:sp>
        <p:nvSpPr>
          <p:cNvPr id="3" name="Content Placeholder 2"/>
          <p:cNvSpPr>
            <a:spLocks noGrp="1"/>
          </p:cNvSpPr>
          <p:nvPr>
            <p:ph idx="1"/>
          </p:nvPr>
        </p:nvSpPr>
        <p:spPr>
          <a:xfrm>
            <a:off x="4267200" y="2209800"/>
            <a:ext cx="4343400" cy="3916363"/>
          </a:xfrm>
        </p:spPr>
        <p:txBody>
          <a:bodyPr>
            <a:normAutofit fontScale="92500" lnSpcReduction="10000"/>
          </a:bodyPr>
          <a:lstStyle/>
          <a:p>
            <a:pPr lvl="0"/>
            <a:r>
              <a:rPr lang="en-US" dirty="0"/>
              <a:t>The material dimension of religion includes natural entities.</a:t>
            </a:r>
          </a:p>
          <a:p>
            <a:pPr lvl="0"/>
            <a:r>
              <a:rPr lang="en-US" dirty="0"/>
              <a:t>Some religions regard the </a:t>
            </a:r>
            <a:r>
              <a:rPr lang="en-US" dirty="0" smtClean="0"/>
              <a:t>earth </a:t>
            </a:r>
            <a:r>
              <a:rPr lang="en-US" dirty="0"/>
              <a:t>as sacred.</a:t>
            </a:r>
          </a:p>
          <a:p>
            <a:pPr lvl="0"/>
            <a:r>
              <a:rPr lang="en-US" dirty="0"/>
              <a:t>Other religions regard the </a:t>
            </a:r>
            <a:r>
              <a:rPr lang="en-US" dirty="0" smtClean="0"/>
              <a:t>earth </a:t>
            </a:r>
            <a:r>
              <a:rPr lang="en-US" dirty="0"/>
              <a:t>as part of the creative work of God (or gods).</a:t>
            </a:r>
          </a:p>
          <a:p>
            <a:pPr lvl="0"/>
            <a:r>
              <a:rPr lang="en-US" dirty="0"/>
              <a:t>The </a:t>
            </a:r>
            <a:r>
              <a:rPr lang="en-US" dirty="0" smtClean="0"/>
              <a:t>earth </a:t>
            </a:r>
            <a:r>
              <a:rPr lang="en-US" dirty="0"/>
              <a:t>also symbolizes </a:t>
            </a:r>
            <a:r>
              <a:rPr lang="en-US" dirty="0" smtClean="0"/>
              <a:t/>
            </a:r>
            <a:br>
              <a:rPr lang="en-US" dirty="0" smtClean="0"/>
            </a:br>
            <a:r>
              <a:rPr lang="en-US" dirty="0" smtClean="0"/>
              <a:t>the </a:t>
            </a:r>
            <a:r>
              <a:rPr lang="en-US" dirty="0"/>
              <a:t>plurality of religions around the globe.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0"/>
            <a:ext cx="4038600" cy="4038600"/>
          </a:xfrm>
          <a:prstGeom prst="rect">
            <a:avLst/>
          </a:prstGeom>
        </p:spPr>
      </p:pic>
      <p:sp>
        <p:nvSpPr>
          <p:cNvPr id="6" name="TextBox 5"/>
          <p:cNvSpPr txBox="1"/>
          <p:nvPr/>
        </p:nvSpPr>
        <p:spPr bwMode="auto">
          <a:xfrm>
            <a:off x="0" y="5562600"/>
            <a:ext cx="4133167" cy="184666"/>
          </a:xfrm>
          <a:prstGeom prst="rect">
            <a:avLst/>
          </a:prstGeom>
          <a:noFill/>
          <a:ln w="9525">
            <a:noFill/>
            <a:miter lim="800000"/>
            <a:headEnd/>
            <a:tailEnd/>
          </a:ln>
        </p:spPr>
        <p:txBody>
          <a:bodyPr wrap="square" rtlCol="0">
            <a:spAutoFit/>
          </a:bodyPr>
          <a:lstStyle/>
          <a:p>
            <a:pPr algn="ctr"/>
            <a:r>
              <a:rPr lang="en-US" sz="600" dirty="0" smtClean="0"/>
              <a:t>© </a:t>
            </a:r>
            <a:r>
              <a:rPr lang="en-US" sz="600" dirty="0" err="1" smtClean="0"/>
              <a:t>leonello</a:t>
            </a:r>
            <a:r>
              <a:rPr lang="en-US" sz="600" dirty="0" smtClean="0"/>
              <a:t> </a:t>
            </a:r>
            <a:r>
              <a:rPr lang="en-US" sz="600" dirty="0" err="1"/>
              <a:t>calvetti</a:t>
            </a:r>
            <a:r>
              <a:rPr lang="en-US" sz="600" dirty="0"/>
              <a:t> / www.shutterstock.com</a:t>
            </a:r>
          </a:p>
        </p:txBody>
      </p:sp>
    </p:spTree>
    <p:extLst>
      <p:ext uri="{BB962C8B-B14F-4D97-AF65-F5344CB8AC3E}">
        <p14:creationId xmlns:p14="http://schemas.microsoft.com/office/powerpoint/2010/main" val="299457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Material Dimension</a:t>
            </a:r>
            <a:r>
              <a:rPr lang="en-US" dirty="0" smtClean="0"/>
              <a:t>:</a:t>
            </a:r>
            <a:endParaRPr lang="en-US" dirty="0"/>
          </a:p>
        </p:txBody>
      </p:sp>
      <p:sp>
        <p:nvSpPr>
          <p:cNvPr id="5" name="Content Placeholder 2"/>
          <p:cNvSpPr txBox="1">
            <a:spLocks/>
          </p:cNvSpPr>
          <p:nvPr/>
        </p:nvSpPr>
        <p:spPr>
          <a:xfrm>
            <a:off x="4267200" y="2209800"/>
            <a:ext cx="4343400" cy="3916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United States currency bears the statement “In God We Trust.”</a:t>
            </a:r>
          </a:p>
          <a:p>
            <a:pPr lvl="0"/>
            <a:r>
              <a:rPr lang="en-US" dirty="0"/>
              <a:t>The First Amendment to the </a:t>
            </a:r>
            <a:r>
              <a:rPr lang="en-US" dirty="0" smtClean="0"/>
              <a:t>U.S</a:t>
            </a:r>
            <a:r>
              <a:rPr lang="en-US" dirty="0"/>
              <a:t>. Constitution mandates separation of church and state.</a:t>
            </a:r>
          </a:p>
          <a:p>
            <a:pPr lvl="0"/>
            <a:r>
              <a:rPr lang="en-US" dirty="0"/>
              <a:t>“In God We Trust” suggests a kind of “civil religion</a:t>
            </a:r>
            <a:r>
              <a:rPr lang="en-US" dirty="0" smtClean="0"/>
              <a:t>.”</a:t>
            </a:r>
            <a:endParaRPr lang="en-US" dirty="0"/>
          </a:p>
        </p:txBody>
      </p:sp>
      <p:sp>
        <p:nvSpPr>
          <p:cNvPr id="6" name="Text Placeholder 3"/>
          <p:cNvSpPr>
            <a:spLocks noGrp="1"/>
          </p:cNvSpPr>
          <p:nvPr>
            <p:ph type="body" sz="quarter" idx="12"/>
          </p:nvPr>
        </p:nvSpPr>
        <p:spPr>
          <a:xfrm>
            <a:off x="1676400" y="1600200"/>
            <a:ext cx="6477000" cy="533400"/>
          </a:xfrm>
        </p:spPr>
        <p:txBody>
          <a:bodyPr/>
          <a:lstStyle/>
          <a:p>
            <a:r>
              <a:rPr lang="en-US" b="1" dirty="0">
                <a:solidFill>
                  <a:schemeClr val="tx2">
                    <a:lumMod val="60000"/>
                    <a:lumOff val="40000"/>
                  </a:schemeClr>
                </a:solidFill>
              </a:rPr>
              <a:t>Religious Symbols and Civil Religion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3810000" cy="3810000"/>
          </a:xfrm>
          <a:prstGeom prst="rect">
            <a:avLst/>
          </a:prstGeom>
        </p:spPr>
      </p:pic>
      <p:sp>
        <p:nvSpPr>
          <p:cNvPr id="8" name="TextBox 7"/>
          <p:cNvSpPr txBox="1"/>
          <p:nvPr/>
        </p:nvSpPr>
        <p:spPr bwMode="auto">
          <a:xfrm>
            <a:off x="152400" y="5835878"/>
            <a:ext cx="4133167" cy="184666"/>
          </a:xfrm>
          <a:prstGeom prst="rect">
            <a:avLst/>
          </a:prstGeom>
          <a:noFill/>
          <a:ln w="9525">
            <a:noFill/>
            <a:miter lim="800000"/>
            <a:headEnd/>
            <a:tailEnd/>
          </a:ln>
        </p:spPr>
        <p:txBody>
          <a:bodyPr wrap="square" rtlCol="0">
            <a:spAutoFit/>
          </a:bodyPr>
          <a:lstStyle/>
          <a:p>
            <a:pPr algn="ctr"/>
            <a:r>
              <a:rPr lang="en-US" sz="600" dirty="0" smtClean="0"/>
              <a:t>© </a:t>
            </a:r>
            <a:r>
              <a:rPr lang="en-US" sz="600" dirty="0" err="1" smtClean="0"/>
              <a:t>Asaf</a:t>
            </a:r>
            <a:r>
              <a:rPr lang="en-US" sz="600" dirty="0" smtClean="0"/>
              <a:t> </a:t>
            </a:r>
            <a:r>
              <a:rPr lang="en-US" sz="600" dirty="0" err="1"/>
              <a:t>Eliason</a:t>
            </a:r>
            <a:r>
              <a:rPr lang="en-US" sz="600" dirty="0"/>
              <a:t> /www.shutterstock.com</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3514" y="1066800"/>
            <a:ext cx="8229600" cy="533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a:t>The Material Dimension:</a:t>
            </a:r>
          </a:p>
        </p:txBody>
      </p:sp>
      <p:sp>
        <p:nvSpPr>
          <p:cNvPr id="6" name="Content Placeholder 2"/>
          <p:cNvSpPr txBox="1">
            <a:spLocks/>
          </p:cNvSpPr>
          <p:nvPr/>
        </p:nvSpPr>
        <p:spPr>
          <a:xfrm>
            <a:off x="609600" y="2209800"/>
            <a:ext cx="4800600" cy="3916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The government of India has issued postage stamps with religious symbolism.</a:t>
            </a:r>
          </a:p>
          <a:p>
            <a:pPr lvl="0"/>
            <a:r>
              <a:rPr lang="en-US" dirty="0"/>
              <a:t>The Hindu </a:t>
            </a:r>
            <a:r>
              <a:rPr lang="en-US" i="1" dirty="0" err="1"/>
              <a:t>trimurti</a:t>
            </a:r>
            <a:r>
              <a:rPr lang="en-US" dirty="0"/>
              <a:t> features the gods Brahma, Vishnu, and Shiva.</a:t>
            </a:r>
          </a:p>
          <a:p>
            <a:pPr lvl="0"/>
            <a:r>
              <a:rPr lang="en-US" dirty="0"/>
              <a:t>Compare “In God We Trust” on United States currency.</a:t>
            </a:r>
          </a:p>
        </p:txBody>
      </p:sp>
      <p:sp>
        <p:nvSpPr>
          <p:cNvPr id="7" name="Text Placeholder 3"/>
          <p:cNvSpPr txBox="1">
            <a:spLocks/>
          </p:cNvSpPr>
          <p:nvPr/>
        </p:nvSpPr>
        <p:spPr>
          <a:xfrm>
            <a:off x="1676400" y="1600200"/>
            <a:ext cx="6477000" cy="5334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sz="2800" kern="1200">
                <a:solidFill>
                  <a:schemeClr val="accent5">
                    <a:lumMod val="75000"/>
                  </a:schemeClr>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tx2">
                    <a:lumMod val="60000"/>
                    <a:lumOff val="40000"/>
                  </a:schemeClr>
                </a:solidFill>
              </a:rPr>
              <a:t>Hindu Religious Symbolism</a:t>
            </a:r>
          </a:p>
        </p:txBody>
      </p:sp>
      <p:sp>
        <p:nvSpPr>
          <p:cNvPr id="8" name="TextBox 7"/>
          <p:cNvSpPr txBox="1"/>
          <p:nvPr/>
        </p:nvSpPr>
        <p:spPr bwMode="auto">
          <a:xfrm>
            <a:off x="4572000" y="5638800"/>
            <a:ext cx="4133167" cy="184666"/>
          </a:xfrm>
          <a:prstGeom prst="rect">
            <a:avLst/>
          </a:prstGeom>
          <a:noFill/>
          <a:ln w="9525">
            <a:noFill/>
            <a:miter lim="800000"/>
            <a:headEnd/>
            <a:tailEnd/>
          </a:ln>
        </p:spPr>
        <p:txBody>
          <a:bodyPr wrap="square" rtlCol="0">
            <a:spAutoFit/>
          </a:bodyPr>
          <a:lstStyle/>
          <a:p>
            <a:pPr algn="r"/>
            <a:r>
              <a:rPr lang="en-US" sz="600" dirty="0" err="1"/>
              <a:t>brandonht</a:t>
            </a:r>
            <a:r>
              <a:rPr lang="en-US" sz="600" dirty="0"/>
              <a:t> / www.shutterstock.com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133600"/>
            <a:ext cx="2895600"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41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00" y="1143000"/>
            <a:ext cx="8229600" cy="533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smtClean="0"/>
              <a:t>The Material Dimension:</a:t>
            </a:r>
            <a:endParaRPr lang="en-US" dirty="0"/>
          </a:p>
        </p:txBody>
      </p:sp>
      <p:sp>
        <p:nvSpPr>
          <p:cNvPr id="6" name="Content Placeholder 2"/>
          <p:cNvSpPr txBox="1">
            <a:spLocks/>
          </p:cNvSpPr>
          <p:nvPr/>
        </p:nvSpPr>
        <p:spPr>
          <a:xfrm>
            <a:off x="4267200" y="2209800"/>
            <a:ext cx="4343400" cy="3916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Devils Tower is a sacred entity for many tribes of the North American Plains.</a:t>
            </a:r>
          </a:p>
          <a:p>
            <a:pPr lvl="0"/>
            <a:r>
              <a:rPr lang="en-US" dirty="0"/>
              <a:t>For others, Devils Tower is a popular tourist destination.</a:t>
            </a:r>
          </a:p>
          <a:p>
            <a:pPr lvl="0"/>
            <a:r>
              <a:rPr lang="en-US" dirty="0"/>
              <a:t>The material dimension of religion encompasses natural and manmade entities.</a:t>
            </a:r>
          </a:p>
        </p:txBody>
      </p:sp>
      <p:sp>
        <p:nvSpPr>
          <p:cNvPr id="7" name="Text Placeholder 3"/>
          <p:cNvSpPr txBox="1">
            <a:spLocks/>
          </p:cNvSpPr>
          <p:nvPr/>
        </p:nvSpPr>
        <p:spPr>
          <a:xfrm>
            <a:off x="4023756" y="1600200"/>
            <a:ext cx="4129644" cy="5334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sz="2800" kern="1200">
                <a:solidFill>
                  <a:schemeClr val="accent5">
                    <a:lumMod val="75000"/>
                  </a:schemeClr>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b="1" dirty="0">
                <a:solidFill>
                  <a:schemeClr val="tx2">
                    <a:lumMod val="60000"/>
                    <a:lumOff val="40000"/>
                  </a:schemeClr>
                </a:solidFill>
              </a:rPr>
              <a:t>Devils Tower</a:t>
            </a:r>
          </a:p>
        </p:txBody>
      </p:sp>
      <p:sp>
        <p:nvSpPr>
          <p:cNvPr id="8" name="TextBox 7"/>
          <p:cNvSpPr txBox="1"/>
          <p:nvPr/>
        </p:nvSpPr>
        <p:spPr bwMode="auto">
          <a:xfrm>
            <a:off x="591233" y="5486400"/>
            <a:ext cx="4133167" cy="184666"/>
          </a:xfrm>
          <a:prstGeom prst="rect">
            <a:avLst/>
          </a:prstGeom>
          <a:noFill/>
          <a:ln w="9525">
            <a:noFill/>
            <a:miter lim="800000"/>
            <a:headEnd/>
            <a:tailEnd/>
          </a:ln>
        </p:spPr>
        <p:txBody>
          <a:bodyPr wrap="square" rtlCol="0">
            <a:spAutoFit/>
          </a:bodyPr>
          <a:lstStyle/>
          <a:p>
            <a:r>
              <a:rPr lang="en-US" sz="600" dirty="0" smtClean="0"/>
              <a:t>© Tom </a:t>
            </a:r>
            <a:r>
              <a:rPr lang="en-US" sz="600" dirty="0"/>
              <a:t>Grundy /www.shutterstock.com</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1615" r="28933"/>
          <a:stretch/>
        </p:blipFill>
        <p:spPr>
          <a:xfrm>
            <a:off x="609600" y="1828800"/>
            <a:ext cx="3261756" cy="3657600"/>
          </a:xfrm>
          <a:prstGeom prst="rect">
            <a:avLst/>
          </a:prstGeom>
        </p:spPr>
      </p:pic>
    </p:spTree>
    <p:extLst>
      <p:ext uri="{BB962C8B-B14F-4D97-AF65-F5344CB8AC3E}">
        <p14:creationId xmlns:p14="http://schemas.microsoft.com/office/powerpoint/2010/main" val="400749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33400"/>
          </a:xfrm>
        </p:spPr>
        <p:txBody>
          <a:bodyPr/>
          <a:lstStyle/>
          <a:p>
            <a:r>
              <a:rPr lang="en-US" dirty="0" smtClean="0"/>
              <a:t>Academic Study of Religion</a:t>
            </a:r>
            <a:endParaRPr lang="en-US" dirty="0"/>
          </a:p>
        </p:txBody>
      </p:sp>
      <p:sp>
        <p:nvSpPr>
          <p:cNvPr id="6" name="TextBox 5"/>
          <p:cNvSpPr txBox="1"/>
          <p:nvPr/>
        </p:nvSpPr>
        <p:spPr bwMode="auto">
          <a:xfrm>
            <a:off x="6324600" y="4495800"/>
            <a:ext cx="2590800" cy="307777"/>
          </a:xfrm>
          <a:prstGeom prst="rect">
            <a:avLst/>
          </a:prstGeom>
          <a:noFill/>
          <a:ln w="9525">
            <a:noFill/>
            <a:miter lim="800000"/>
            <a:headEnd/>
            <a:tailEnd/>
          </a:ln>
        </p:spPr>
        <p:txBody>
          <a:bodyPr wrap="square" rtlCol="0">
            <a:spAutoFit/>
          </a:bodyPr>
          <a:lstStyle/>
          <a:p>
            <a:r>
              <a:rPr lang="en-US" sz="600" dirty="0" smtClean="0"/>
              <a:t>© Andrei </a:t>
            </a:r>
            <a:r>
              <a:rPr lang="en-US" sz="600" dirty="0" err="1"/>
              <a:t>Nekrassov</a:t>
            </a:r>
            <a:r>
              <a:rPr lang="en-US" sz="600" dirty="0"/>
              <a:t> / www.shutterstock.com</a:t>
            </a:r>
          </a:p>
          <a:p>
            <a:endParaRPr lang="en-US" sz="800" dirty="0">
              <a:solidFill>
                <a:schemeClr val="bg1">
                  <a:lumMod val="65000"/>
                </a:schemeClr>
              </a:solidFill>
            </a:endParaRPr>
          </a:p>
        </p:txBody>
      </p:sp>
      <p:sp>
        <p:nvSpPr>
          <p:cNvPr id="8" name="TextBox 7"/>
          <p:cNvSpPr txBox="1"/>
          <p:nvPr/>
        </p:nvSpPr>
        <p:spPr bwMode="auto">
          <a:xfrm>
            <a:off x="685801" y="1600200"/>
            <a:ext cx="3047999" cy="3625608"/>
          </a:xfrm>
          <a:prstGeom prst="rect">
            <a:avLst/>
          </a:prstGeom>
          <a:noFill/>
          <a:ln w="9525">
            <a:noFill/>
            <a:miter lim="800000"/>
            <a:headEnd/>
            <a:tailEnd/>
          </a:ln>
        </p:spPr>
        <p:txBody>
          <a:bodyPr wrap="square" rtlCol="0">
            <a:spAutoFit/>
          </a:bodyPr>
          <a:lstStyle/>
          <a:p>
            <a:pPr marL="342900" lvl="0" indent="-342900">
              <a:spcBef>
                <a:spcPts val="576"/>
              </a:spcBef>
              <a:buFont typeface="Arial" pitchFamily="34" charset="0"/>
              <a:buChar char="•"/>
            </a:pPr>
            <a:r>
              <a:rPr lang="en-US" sz="2000" dirty="0"/>
              <a:t>Modern universities emerged from institutions in Europe that integrated religious pursuits with academic study.</a:t>
            </a:r>
          </a:p>
          <a:p>
            <a:pPr marL="342900" lvl="0" indent="-342900">
              <a:spcBef>
                <a:spcPts val="576"/>
              </a:spcBef>
              <a:buFont typeface="Arial" pitchFamily="34" charset="0"/>
              <a:buChar char="•"/>
            </a:pPr>
            <a:r>
              <a:rPr lang="en-US" sz="2000" dirty="0"/>
              <a:t>Today, academic </a:t>
            </a:r>
            <a:r>
              <a:rPr lang="en-US" sz="2000" i="1" dirty="0"/>
              <a:t>study of</a:t>
            </a:r>
            <a:r>
              <a:rPr lang="en-US" sz="2000" dirty="0"/>
              <a:t> religion is commonly distinctive from </a:t>
            </a:r>
            <a:r>
              <a:rPr lang="en-US" sz="2000" i="1" dirty="0"/>
              <a:t>doing</a:t>
            </a:r>
            <a:r>
              <a:rPr lang="en-US" sz="2000" dirty="0"/>
              <a:t> religion.</a:t>
            </a:r>
          </a:p>
          <a:p>
            <a:pPr marL="342900" lvl="0" indent="-342900">
              <a:spcBef>
                <a:spcPts val="576"/>
              </a:spcBef>
              <a:buFont typeface="Arial" pitchFamily="34" charset="0"/>
              <a:buChar char="•"/>
            </a:pPr>
            <a:endParaRPr lang="en-US" sz="2000" dirty="0"/>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865149"/>
            <a:ext cx="4648200" cy="25054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bwMode="auto">
          <a:xfrm>
            <a:off x="685801" y="4778514"/>
            <a:ext cx="5486399" cy="707886"/>
          </a:xfrm>
          <a:prstGeom prst="rect">
            <a:avLst/>
          </a:prstGeom>
          <a:noFill/>
          <a:ln w="9525">
            <a:noFill/>
            <a:miter lim="800000"/>
            <a:headEnd/>
            <a:tailEnd/>
          </a:ln>
        </p:spPr>
        <p:txBody>
          <a:bodyPr wrap="square" rtlCol="0">
            <a:spAutoFit/>
          </a:bodyPr>
          <a:lstStyle/>
          <a:p>
            <a:r>
              <a:rPr lang="en-US" sz="2000" dirty="0" smtClean="0"/>
              <a:t>•    The </a:t>
            </a:r>
            <a:r>
              <a:rPr lang="en-US" sz="2000" dirty="0"/>
              <a:t>academic study of religion emphasizes </a:t>
            </a:r>
            <a:r>
              <a:rPr lang="en-US" sz="2000" dirty="0" smtClean="0"/>
              <a:t/>
            </a:r>
            <a:br>
              <a:rPr lang="en-US" sz="2000" dirty="0" smtClean="0"/>
            </a:br>
            <a:r>
              <a:rPr lang="en-US" sz="2000" dirty="0" smtClean="0"/>
              <a:t>     free </a:t>
            </a:r>
            <a:r>
              <a:rPr lang="en-US" sz="2000" dirty="0"/>
              <a:t>inquiry and critical examination.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Doctrinal Dimension</a:t>
            </a:r>
            <a:r>
              <a:rPr lang="en-US" dirty="0" smtClean="0"/>
              <a:t>:</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66596" b="66212"/>
          <a:stretch/>
        </p:blipFill>
        <p:spPr>
          <a:xfrm>
            <a:off x="5257800" y="1905000"/>
            <a:ext cx="3658439" cy="3712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bwMode="auto">
          <a:xfrm>
            <a:off x="1066800" y="2667000"/>
            <a:ext cx="4191000" cy="3637919"/>
          </a:xfrm>
          <a:prstGeom prst="rect">
            <a:avLst/>
          </a:prstGeom>
          <a:noFill/>
          <a:ln w="9525">
            <a:noFill/>
            <a:miter lim="800000"/>
            <a:headEnd/>
            <a:tailEnd/>
          </a:ln>
        </p:spPr>
        <p:txBody>
          <a:bodyPr wrap="square" rtlCol="0">
            <a:spAutoFit/>
          </a:bodyPr>
          <a:lstStyle/>
          <a:p>
            <a:pPr marL="342900" lvl="0" indent="-342900">
              <a:spcBef>
                <a:spcPts val="576"/>
              </a:spcBef>
              <a:buFont typeface="Arial" pitchFamily="34" charset="0"/>
              <a:buChar char="•"/>
            </a:pPr>
            <a:r>
              <a:rPr lang="en-US" sz="2400" dirty="0"/>
              <a:t>The doctrinal dimension of religion includes beliefs about ultimate reality.</a:t>
            </a:r>
          </a:p>
          <a:p>
            <a:pPr marL="342900" lvl="0" indent="-342900">
              <a:spcBef>
                <a:spcPts val="576"/>
              </a:spcBef>
              <a:buFont typeface="Arial" pitchFamily="34" charset="0"/>
              <a:buChar char="•"/>
            </a:pPr>
            <a:r>
              <a:rPr lang="en-US" sz="2400" dirty="0"/>
              <a:t>Most religions are either theistic or nontheistic.</a:t>
            </a:r>
          </a:p>
          <a:p>
            <a:pPr marL="342900" lvl="0" indent="-342900">
              <a:spcBef>
                <a:spcPts val="576"/>
              </a:spcBef>
              <a:buFont typeface="Arial" pitchFamily="34" charset="0"/>
              <a:buChar char="•"/>
            </a:pPr>
            <a:r>
              <a:rPr lang="en-US" sz="2400" dirty="0"/>
              <a:t>Most Hindus, for example, are polytheists while also being monists.</a:t>
            </a:r>
          </a:p>
          <a:p>
            <a:pPr>
              <a:spcBef>
                <a:spcPts val="576"/>
              </a:spcBef>
            </a:pPr>
            <a:endParaRPr lang="en-US" sz="2400" dirty="0">
              <a:solidFill>
                <a:schemeClr val="bg1">
                  <a:lumMod val="65000"/>
                </a:schemeClr>
              </a:solidFill>
            </a:endParaRPr>
          </a:p>
        </p:txBody>
      </p:sp>
      <p:sp>
        <p:nvSpPr>
          <p:cNvPr id="7" name="TextBox 6"/>
          <p:cNvSpPr txBox="1"/>
          <p:nvPr/>
        </p:nvSpPr>
        <p:spPr bwMode="auto">
          <a:xfrm>
            <a:off x="6172200" y="5486400"/>
            <a:ext cx="26670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Malgorzata</a:t>
            </a:r>
            <a:r>
              <a:rPr lang="en-US" sz="600" dirty="0" smtClean="0"/>
              <a:t> </a:t>
            </a:r>
            <a:r>
              <a:rPr lang="en-US" sz="600" dirty="0" err="1"/>
              <a:t>Kistryn</a:t>
            </a:r>
            <a:r>
              <a:rPr lang="en-US" sz="600" dirty="0"/>
              <a:t> / www.shutterstock.com</a:t>
            </a:r>
          </a:p>
        </p:txBody>
      </p:sp>
      <p:sp>
        <p:nvSpPr>
          <p:cNvPr id="9" name="Text Placeholder 3"/>
          <p:cNvSpPr>
            <a:spLocks noGrp="1"/>
          </p:cNvSpPr>
          <p:nvPr>
            <p:ph type="body" sz="quarter" idx="12"/>
          </p:nvPr>
        </p:nvSpPr>
        <p:spPr>
          <a:xfrm>
            <a:off x="1676400" y="1600200"/>
            <a:ext cx="6477000" cy="533400"/>
          </a:xfrm>
        </p:spPr>
        <p:txBody>
          <a:bodyPr/>
          <a:lstStyle/>
          <a:p>
            <a:r>
              <a:rPr lang="en-US" dirty="0"/>
              <a:t>Ultimate Reality</a:t>
            </a:r>
          </a:p>
        </p:txBody>
      </p:sp>
    </p:spTree>
    <p:extLst>
      <p:ext uri="{BB962C8B-B14F-4D97-AF65-F5344CB8AC3E}">
        <p14:creationId xmlns:p14="http://schemas.microsoft.com/office/powerpoint/2010/main" val="217110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Experiential Dimension</a:t>
            </a:r>
          </a:p>
        </p:txBody>
      </p:sp>
      <p:sp>
        <p:nvSpPr>
          <p:cNvPr id="5" name="Content Placeholder 2"/>
          <p:cNvSpPr>
            <a:spLocks noGrp="1"/>
          </p:cNvSpPr>
          <p:nvPr>
            <p:ph idx="1"/>
          </p:nvPr>
        </p:nvSpPr>
        <p:spPr>
          <a:xfrm>
            <a:off x="4495800" y="1828800"/>
            <a:ext cx="4343401" cy="4297363"/>
          </a:xfrm>
        </p:spPr>
        <p:txBody>
          <a:bodyPr>
            <a:normAutofit lnSpcReduction="10000"/>
          </a:bodyPr>
          <a:lstStyle/>
          <a:p>
            <a:pPr lvl="0"/>
            <a:r>
              <a:rPr lang="en-US" dirty="0"/>
              <a:t>Moses</a:t>
            </a:r>
            <a:r>
              <a:rPr lang="en-US" dirty="0" smtClean="0"/>
              <a:t>’ </a:t>
            </a:r>
            <a:r>
              <a:rPr lang="en-US" dirty="0"/>
              <a:t>encountering the Burning Bush is an example of the experiential dimension.</a:t>
            </a:r>
          </a:p>
          <a:p>
            <a:pPr lvl="0"/>
            <a:r>
              <a:rPr lang="en-US" dirty="0"/>
              <a:t>Moses had an encounter with God and a mystical experience.</a:t>
            </a:r>
          </a:p>
          <a:p>
            <a:pPr lvl="0"/>
            <a:r>
              <a:rPr lang="en-US" dirty="0"/>
              <a:t>This event is set forth in the sacred narrative of the Book of Exodus and therefore also involves the mythic dimension.</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852" y="2514600"/>
            <a:ext cx="3896562" cy="2590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bwMode="auto">
          <a:xfrm>
            <a:off x="152400" y="5257800"/>
            <a:ext cx="26670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BasPhoto</a:t>
            </a:r>
            <a:r>
              <a:rPr lang="en-US" sz="600" u="sng" dirty="0" smtClean="0">
                <a:hlinkClick r:id="rId4"/>
              </a:rPr>
              <a:t> </a:t>
            </a:r>
            <a:r>
              <a:rPr lang="en-US" sz="600" dirty="0"/>
              <a:t>/ www.shutterstock.com</a:t>
            </a:r>
          </a:p>
        </p:txBody>
      </p:sp>
    </p:spTree>
    <p:extLst>
      <p:ext uri="{BB962C8B-B14F-4D97-AF65-F5344CB8AC3E}">
        <p14:creationId xmlns:p14="http://schemas.microsoft.com/office/powerpoint/2010/main" val="391164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Dimension</a:t>
            </a:r>
            <a:r>
              <a:rPr lang="en-US" dirty="0" smtClean="0"/>
              <a:t>:</a:t>
            </a:r>
            <a:endParaRPr lang="en-US" dirty="0"/>
          </a:p>
        </p:txBody>
      </p:sp>
      <p:sp>
        <p:nvSpPr>
          <p:cNvPr id="3" name="Content Placeholder 2"/>
          <p:cNvSpPr>
            <a:spLocks noGrp="1"/>
          </p:cNvSpPr>
          <p:nvPr>
            <p:ph idx="1"/>
          </p:nvPr>
        </p:nvSpPr>
        <p:spPr>
          <a:xfrm>
            <a:off x="1371600" y="2438400"/>
            <a:ext cx="4648200" cy="3886200"/>
          </a:xfrm>
        </p:spPr>
        <p:txBody>
          <a:bodyPr>
            <a:normAutofit/>
          </a:bodyPr>
          <a:lstStyle/>
          <a:p>
            <a:pPr lvl="0"/>
            <a:r>
              <a:rPr lang="en-US" dirty="0"/>
              <a:t>Christianity’s “Golden Rule” </a:t>
            </a:r>
            <a:r>
              <a:rPr lang="en-US" dirty="0" smtClean="0"/>
              <a:t/>
            </a:r>
            <a:br>
              <a:rPr lang="en-US" dirty="0" smtClean="0"/>
            </a:br>
            <a:r>
              <a:rPr lang="en-US" dirty="0" smtClean="0"/>
              <a:t>is </a:t>
            </a:r>
            <a:r>
              <a:rPr lang="en-US" dirty="0"/>
              <a:t>set forth in Matthew 7:12.</a:t>
            </a:r>
          </a:p>
          <a:p>
            <a:pPr lvl="0"/>
            <a:r>
              <a:rPr lang="en-US" dirty="0"/>
              <a:t>Many of the world’s religions embrace basically the same teaching.</a:t>
            </a:r>
          </a:p>
          <a:p>
            <a:pPr lvl="0"/>
            <a:r>
              <a:rPr lang="en-US" dirty="0"/>
              <a:t>Comparing similarities and differences among religions </a:t>
            </a:r>
            <a:r>
              <a:rPr lang="en-US" dirty="0" smtClean="0"/>
              <a:t/>
            </a:r>
            <a:br>
              <a:rPr lang="en-US" dirty="0" smtClean="0"/>
            </a:br>
            <a:r>
              <a:rPr lang="en-US" dirty="0" smtClean="0"/>
              <a:t>is </a:t>
            </a:r>
            <a:r>
              <a:rPr lang="en-US" dirty="0"/>
              <a:t>highly instructive</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752600"/>
            <a:ext cx="2587752" cy="17221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bwMode="auto">
          <a:xfrm>
            <a:off x="7162800" y="3581400"/>
            <a:ext cx="1905000" cy="184666"/>
          </a:xfrm>
          <a:prstGeom prst="rect">
            <a:avLst/>
          </a:prstGeom>
          <a:noFill/>
          <a:ln w="9525">
            <a:noFill/>
            <a:miter lim="800000"/>
            <a:headEnd/>
            <a:tailEnd/>
          </a:ln>
        </p:spPr>
        <p:txBody>
          <a:bodyPr wrap="square" rtlCol="0">
            <a:spAutoFit/>
          </a:bodyPr>
          <a:lstStyle/>
          <a:p>
            <a:pPr algn="ctr"/>
            <a:r>
              <a:rPr lang="en-US" sz="600" dirty="0"/>
              <a:t>cstar55</a:t>
            </a:r>
            <a:r>
              <a:rPr lang="en-US" sz="600" u="sng" dirty="0">
                <a:hlinkClick r:id="rId4"/>
              </a:rPr>
              <a:t> </a:t>
            </a:r>
            <a:r>
              <a:rPr lang="en-US" sz="600" dirty="0"/>
              <a:t>/ www.istockphoto.com</a:t>
            </a:r>
          </a:p>
        </p:txBody>
      </p:sp>
      <p:sp>
        <p:nvSpPr>
          <p:cNvPr id="9" name="Text Placeholder 3"/>
          <p:cNvSpPr>
            <a:spLocks noGrp="1"/>
          </p:cNvSpPr>
          <p:nvPr>
            <p:ph type="body" sz="quarter" idx="12"/>
          </p:nvPr>
        </p:nvSpPr>
        <p:spPr>
          <a:xfrm>
            <a:off x="1676400" y="1600200"/>
            <a:ext cx="6477000" cy="533400"/>
          </a:xfrm>
        </p:spPr>
        <p:txBody>
          <a:bodyPr/>
          <a:lstStyle/>
          <a:p>
            <a:r>
              <a:rPr lang="en-US" dirty="0"/>
              <a:t>The Golden Rule</a:t>
            </a:r>
          </a:p>
        </p:txBody>
      </p:sp>
    </p:spTree>
    <p:extLst>
      <p:ext uri="{BB962C8B-B14F-4D97-AF65-F5344CB8AC3E}">
        <p14:creationId xmlns:p14="http://schemas.microsoft.com/office/powerpoint/2010/main" val="84137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Ritual Dimension</a:t>
            </a:r>
            <a:r>
              <a:rPr lang="en-US" dirty="0" smtClean="0"/>
              <a:t>:</a:t>
            </a:r>
            <a:endParaRPr lang="en-US" dirty="0"/>
          </a:p>
        </p:txBody>
      </p:sp>
      <p:sp>
        <p:nvSpPr>
          <p:cNvPr id="3" name="Content Placeholder 2"/>
          <p:cNvSpPr>
            <a:spLocks noGrp="1"/>
          </p:cNvSpPr>
          <p:nvPr>
            <p:ph idx="1"/>
          </p:nvPr>
        </p:nvSpPr>
        <p:spPr>
          <a:xfrm>
            <a:off x="990600" y="2209800"/>
            <a:ext cx="4572000" cy="3916363"/>
          </a:xfrm>
        </p:spPr>
        <p:txBody>
          <a:bodyPr/>
          <a:lstStyle/>
          <a:p>
            <a:pPr lvl="0"/>
            <a:r>
              <a:rPr lang="en-US" dirty="0"/>
              <a:t>Prayer and meditation are practiced extensively by Buddhists.</a:t>
            </a:r>
          </a:p>
          <a:p>
            <a:pPr lvl="0"/>
            <a:r>
              <a:rPr lang="en-US" dirty="0"/>
              <a:t>Prayer is more common in theistic religions, meditation in </a:t>
            </a:r>
            <a:r>
              <a:rPr lang="en-US" dirty="0" smtClean="0"/>
              <a:t>nontheistic </a:t>
            </a:r>
            <a:r>
              <a:rPr lang="en-US" dirty="0"/>
              <a:t>religions.</a:t>
            </a:r>
          </a:p>
          <a:p>
            <a:pPr lvl="0"/>
            <a:r>
              <a:rPr lang="en-US" dirty="0"/>
              <a:t>Prayer and meditation also commonly involve the experiential dimension.</a:t>
            </a:r>
          </a:p>
          <a:p>
            <a:endParaRPr lang="en-US" dirty="0"/>
          </a:p>
        </p:txBody>
      </p:sp>
      <p:sp>
        <p:nvSpPr>
          <p:cNvPr id="6" name="TextBox 5"/>
          <p:cNvSpPr txBox="1"/>
          <p:nvPr/>
        </p:nvSpPr>
        <p:spPr bwMode="auto">
          <a:xfrm>
            <a:off x="6324600" y="5728156"/>
            <a:ext cx="2667000" cy="184666"/>
          </a:xfrm>
          <a:prstGeom prst="rect">
            <a:avLst/>
          </a:prstGeom>
          <a:noFill/>
          <a:ln w="9525">
            <a:noFill/>
            <a:miter lim="800000"/>
            <a:headEnd/>
            <a:tailEnd/>
          </a:ln>
        </p:spPr>
        <p:txBody>
          <a:bodyPr wrap="square" rtlCol="0">
            <a:spAutoFit/>
          </a:bodyPr>
          <a:lstStyle/>
          <a:p>
            <a:pPr algn="r"/>
            <a:r>
              <a:rPr lang="en-US" sz="600" dirty="0" smtClean="0"/>
              <a:t>© Cyril </a:t>
            </a:r>
            <a:r>
              <a:rPr lang="en-US" sz="600" dirty="0" err="1"/>
              <a:t>Hou</a:t>
            </a:r>
            <a:r>
              <a:rPr lang="en-US" sz="600" dirty="0"/>
              <a:t> / www.shutterstock.com</a:t>
            </a:r>
          </a:p>
        </p:txBody>
      </p:sp>
      <p:sp>
        <p:nvSpPr>
          <p:cNvPr id="7" name="Text Placeholder 3"/>
          <p:cNvSpPr>
            <a:spLocks noGrp="1"/>
          </p:cNvSpPr>
          <p:nvPr>
            <p:ph type="body" sz="quarter" idx="12"/>
          </p:nvPr>
        </p:nvSpPr>
        <p:spPr>
          <a:xfrm>
            <a:off x="1676400" y="1600200"/>
            <a:ext cx="6477000" cy="533400"/>
          </a:xfrm>
        </p:spPr>
        <p:txBody>
          <a:bodyPr/>
          <a:lstStyle/>
          <a:p>
            <a:r>
              <a:rPr lang="en-US" dirty="0"/>
              <a:t>Prayer and </a:t>
            </a:r>
            <a:r>
              <a:rPr lang="en-US" dirty="0" smtClean="0"/>
              <a:t>Meditation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451324"/>
            <a:ext cx="3562229" cy="2308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6068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normAutofit/>
          </a:bodyPr>
          <a:lstStyle/>
          <a:p>
            <a:r>
              <a:rPr lang="en-US" dirty="0"/>
              <a:t>The Ritual and Social Dimensions</a:t>
            </a:r>
            <a:r>
              <a:rPr lang="en-US" dirty="0" smtClean="0"/>
              <a:t>:</a:t>
            </a:r>
            <a:endParaRPr lang="en-US" dirty="0"/>
          </a:p>
        </p:txBody>
      </p:sp>
      <p:sp>
        <p:nvSpPr>
          <p:cNvPr id="3" name="Content Placeholder 2"/>
          <p:cNvSpPr>
            <a:spLocks noGrp="1"/>
          </p:cNvSpPr>
          <p:nvPr>
            <p:ph idx="1"/>
          </p:nvPr>
        </p:nvSpPr>
        <p:spPr>
          <a:xfrm>
            <a:off x="609600" y="2255837"/>
            <a:ext cx="4038600" cy="3916363"/>
          </a:xfrm>
        </p:spPr>
        <p:txBody>
          <a:bodyPr>
            <a:normAutofit fontScale="92500" lnSpcReduction="10000"/>
          </a:bodyPr>
          <a:lstStyle/>
          <a:p>
            <a:pPr lvl="0">
              <a:spcBef>
                <a:spcPts val="576"/>
              </a:spcBef>
            </a:pPr>
            <a:r>
              <a:rPr lang="en-US" dirty="0"/>
              <a:t>Life’s important transitions often are marked by religious rituals.</a:t>
            </a:r>
          </a:p>
          <a:p>
            <a:pPr lvl="0">
              <a:spcBef>
                <a:spcPts val="576"/>
              </a:spcBef>
            </a:pPr>
            <a:r>
              <a:rPr lang="en-US" dirty="0"/>
              <a:t>Marriage ceremonies ritually sanctify the transition in the presence </a:t>
            </a:r>
            <a:r>
              <a:rPr lang="en-US" dirty="0" smtClean="0"/>
              <a:t>of </a:t>
            </a:r>
            <a:r>
              <a:rPr lang="en-US" dirty="0"/>
              <a:t>family and community, helping to secure societal affirmation of the couple’s new status.</a:t>
            </a:r>
          </a:p>
          <a:p>
            <a:pPr lvl="0">
              <a:spcBef>
                <a:spcPts val="576"/>
              </a:spcBef>
            </a:pPr>
            <a:r>
              <a:rPr lang="en-US" dirty="0"/>
              <a:t>Marriage affects the societal structure of the community</a:t>
            </a:r>
            <a:r>
              <a:rPr lang="en-US" dirty="0" smtClean="0"/>
              <a:t>.</a:t>
            </a:r>
            <a:endParaRPr lang="en-US" dirty="0"/>
          </a:p>
        </p:txBody>
      </p:sp>
      <p:sp>
        <p:nvSpPr>
          <p:cNvPr id="4" name="Text Placeholder 3"/>
          <p:cNvSpPr>
            <a:spLocks noGrp="1"/>
          </p:cNvSpPr>
          <p:nvPr>
            <p:ph type="body" sz="quarter" idx="12"/>
          </p:nvPr>
        </p:nvSpPr>
        <p:spPr>
          <a:xfrm>
            <a:off x="1524000" y="1600200"/>
            <a:ext cx="6477000" cy="533400"/>
          </a:xfrm>
        </p:spPr>
        <p:txBody>
          <a:bodyPr/>
          <a:lstStyle/>
          <a:p>
            <a:r>
              <a:rPr lang="en-US" dirty="0"/>
              <a:t>A Marriage Ceremony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594" t="26813" r="11868"/>
          <a:stretch/>
        </p:blipFill>
        <p:spPr>
          <a:xfrm rot="309510">
            <a:off x="4800600" y="2615064"/>
            <a:ext cx="4038600" cy="2416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bwMode="auto">
          <a:xfrm>
            <a:off x="6324600" y="5118556"/>
            <a:ext cx="2667000" cy="184666"/>
          </a:xfrm>
          <a:prstGeom prst="rect">
            <a:avLst/>
          </a:prstGeom>
          <a:noFill/>
          <a:ln w="9525">
            <a:noFill/>
            <a:miter lim="800000"/>
            <a:headEnd/>
            <a:tailEnd/>
          </a:ln>
        </p:spPr>
        <p:txBody>
          <a:bodyPr wrap="square" rtlCol="0">
            <a:spAutoFit/>
          </a:bodyPr>
          <a:lstStyle/>
          <a:p>
            <a:r>
              <a:rPr lang="en-US" sz="600" dirty="0" smtClean="0"/>
              <a:t>© Lily </a:t>
            </a:r>
            <a:r>
              <a:rPr lang="en-US" sz="600" dirty="0"/>
              <a:t>Rosen - Zohar / www.shutterstock.com</a:t>
            </a:r>
          </a:p>
        </p:txBody>
      </p:sp>
    </p:spTree>
    <p:extLst>
      <p:ext uri="{BB962C8B-B14F-4D97-AF65-F5344CB8AC3E}">
        <p14:creationId xmlns:p14="http://schemas.microsoft.com/office/powerpoint/2010/main" val="390025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a:t>
            </a:r>
            <a:r>
              <a:rPr lang="en-US" dirty="0"/>
              <a:t> Chi</a:t>
            </a:r>
          </a:p>
        </p:txBody>
      </p:sp>
      <p:sp>
        <p:nvSpPr>
          <p:cNvPr id="3" name="Content Placeholder 2"/>
          <p:cNvSpPr>
            <a:spLocks noGrp="1"/>
          </p:cNvSpPr>
          <p:nvPr>
            <p:ph idx="1"/>
          </p:nvPr>
        </p:nvSpPr>
        <p:spPr>
          <a:xfrm>
            <a:off x="990600" y="1828800"/>
            <a:ext cx="4572000" cy="4297363"/>
          </a:xfrm>
        </p:spPr>
        <p:txBody>
          <a:bodyPr/>
          <a:lstStyle/>
          <a:p>
            <a:pPr lvl="0"/>
            <a:r>
              <a:rPr lang="en-US" dirty="0"/>
              <a:t>In China, </a:t>
            </a:r>
            <a:r>
              <a:rPr lang="en-US" dirty="0" err="1"/>
              <a:t>t’ai</a:t>
            </a:r>
            <a:r>
              <a:rPr lang="en-US" dirty="0"/>
              <a:t> chi is often practiced in public places.</a:t>
            </a:r>
          </a:p>
          <a:p>
            <a:pPr lvl="0"/>
            <a:r>
              <a:rPr lang="en-US" dirty="0" err="1"/>
              <a:t>T’ai</a:t>
            </a:r>
            <a:r>
              <a:rPr lang="en-US" dirty="0"/>
              <a:t> chi is commonly practiced for such non-religious objectives as improving health and providing self-defense.</a:t>
            </a:r>
          </a:p>
          <a:p>
            <a:pPr lvl="0"/>
            <a:r>
              <a:rPr lang="en-US" dirty="0" err="1"/>
              <a:t>T’ai</a:t>
            </a:r>
            <a:r>
              <a:rPr lang="en-US" dirty="0"/>
              <a:t> chi nonetheless has religious roots in the </a:t>
            </a:r>
            <a:r>
              <a:rPr lang="en-US" dirty="0" smtClean="0"/>
              <a:t/>
            </a:r>
            <a:br>
              <a:rPr lang="en-US" dirty="0" smtClean="0"/>
            </a:br>
            <a:r>
              <a:rPr lang="en-US" dirty="0" smtClean="0"/>
              <a:t>Taoist </a:t>
            </a:r>
            <a:r>
              <a:rPr lang="en-US" dirty="0"/>
              <a:t>tradition.</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01" t="14286" r="3921" b="4482"/>
          <a:stretch/>
        </p:blipFill>
        <p:spPr>
          <a:xfrm>
            <a:off x="5181600" y="2438400"/>
            <a:ext cx="3548744" cy="3156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bwMode="auto">
          <a:xfrm>
            <a:off x="6183086" y="5715000"/>
            <a:ext cx="2667000" cy="184666"/>
          </a:xfrm>
          <a:prstGeom prst="rect">
            <a:avLst/>
          </a:prstGeom>
          <a:noFill/>
          <a:ln w="9525">
            <a:noFill/>
            <a:miter lim="800000"/>
            <a:headEnd/>
            <a:tailEnd/>
          </a:ln>
        </p:spPr>
        <p:txBody>
          <a:bodyPr wrap="square" rtlCol="0">
            <a:spAutoFit/>
          </a:bodyPr>
          <a:lstStyle/>
          <a:p>
            <a:pPr algn="r"/>
            <a:r>
              <a:rPr lang="en-US" sz="600" dirty="0"/>
              <a:t>TonyV3112 / www.shutterstock.com</a:t>
            </a:r>
          </a:p>
        </p:txBody>
      </p:sp>
    </p:spTree>
    <p:extLst>
      <p:ext uri="{BB962C8B-B14F-4D97-AF65-F5344CB8AC3E}">
        <p14:creationId xmlns:p14="http://schemas.microsoft.com/office/powerpoint/2010/main" val="22383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a:t>
            </a:r>
          </a:p>
        </p:txBody>
      </p:sp>
      <p:sp>
        <p:nvSpPr>
          <p:cNvPr id="3" name="Content Placeholder 2"/>
          <p:cNvSpPr>
            <a:spLocks noGrp="1"/>
          </p:cNvSpPr>
          <p:nvPr>
            <p:ph idx="1"/>
          </p:nvPr>
        </p:nvSpPr>
        <p:spPr>
          <a:xfrm>
            <a:off x="838200" y="1828800"/>
            <a:ext cx="3810000" cy="3916363"/>
          </a:xfrm>
        </p:spPr>
        <p:txBody>
          <a:bodyPr>
            <a:normAutofit lnSpcReduction="10000"/>
          </a:bodyPr>
          <a:lstStyle/>
          <a:p>
            <a:pPr lvl="0"/>
            <a:r>
              <a:rPr lang="en-US" dirty="0"/>
              <a:t>In Hinduism, yoga is an important example of the ritual dimension of religion.</a:t>
            </a:r>
          </a:p>
          <a:p>
            <a:pPr lvl="0"/>
            <a:r>
              <a:rPr lang="en-US" dirty="0"/>
              <a:t>For many in the West, yoga is a form of exercise and relaxation and is not religious.</a:t>
            </a:r>
          </a:p>
          <a:p>
            <a:pPr lvl="0"/>
            <a:r>
              <a:rPr lang="en-US" dirty="0"/>
              <a:t>Traditional religious and modern secular aspects intermingle in yoga.</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525"/>
          <a:stretch/>
        </p:blipFill>
        <p:spPr>
          <a:xfrm>
            <a:off x="4833799" y="1371600"/>
            <a:ext cx="3929201"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bwMode="auto">
          <a:xfrm>
            <a:off x="4782233" y="4379778"/>
            <a:ext cx="4133167"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Kiselev</a:t>
            </a:r>
            <a:r>
              <a:rPr lang="en-US" sz="600" dirty="0" smtClean="0"/>
              <a:t> </a:t>
            </a:r>
            <a:r>
              <a:rPr lang="en-US" sz="600" dirty="0"/>
              <a:t>Andrey </a:t>
            </a:r>
            <a:r>
              <a:rPr lang="en-US" sz="600" dirty="0" err="1"/>
              <a:t>Valerevich</a:t>
            </a:r>
            <a:r>
              <a:rPr lang="en-US" sz="600" dirty="0"/>
              <a:t> / www.shutterstock.com</a:t>
            </a:r>
          </a:p>
        </p:txBody>
      </p:sp>
    </p:spTree>
    <p:extLst>
      <p:ext uri="{BB962C8B-B14F-4D97-AF65-F5344CB8AC3E}">
        <p14:creationId xmlns:p14="http://schemas.microsoft.com/office/powerpoint/2010/main" val="3807242722"/>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199</TotalTime>
  <Words>2091</Words>
  <Application>Microsoft Macintosh PowerPoint</Application>
  <PresentationFormat>On-screen Show (4:3)</PresentationFormat>
  <Paragraphs>108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Studying the World’s Religions</vt:lpstr>
      <vt:lpstr>Academic Study of Religion</vt:lpstr>
      <vt:lpstr>The Doctrinal Dimension:</vt:lpstr>
      <vt:lpstr>The Experiential Dimension</vt:lpstr>
      <vt:lpstr>The Ethical Dimension:</vt:lpstr>
      <vt:lpstr>The Ritual Dimension:</vt:lpstr>
      <vt:lpstr>The Ritual and Social Dimensions:</vt:lpstr>
      <vt:lpstr>T’ai Chi</vt:lpstr>
      <vt:lpstr>Yoga</vt:lpstr>
      <vt:lpstr>The Material Dimension: Earth</vt:lpstr>
      <vt:lpstr>The Material Dimension: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39</cp:revision>
  <dcterms:created xsi:type="dcterms:W3CDTF">2011-01-10T17:35:40Z</dcterms:created>
  <dcterms:modified xsi:type="dcterms:W3CDTF">2015-01-08T02:24:19Z</dcterms:modified>
</cp:coreProperties>
</file>