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3" r:id="rId7"/>
    <p:sldId id="262" r:id="rId8"/>
    <p:sldId id="264"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45172" autoAdjust="0"/>
  </p:normalViewPr>
  <p:slideViewPr>
    <p:cSldViewPr>
      <p:cViewPr varScale="1">
        <p:scale>
          <a:sx n="35" d="100"/>
          <a:sy n="35" d="100"/>
        </p:scale>
        <p:origin x="45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C21554E-3B9A-4A4B-B0FA-4C9D69E97548}" type="datetimeFigureOut">
              <a:rPr lang="en-US"/>
              <a:pPr>
                <a:defRPr/>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06A9537-A6F6-4ACC-915A-D45D15CB458B}" type="slidenum">
              <a:rPr lang="en-US"/>
              <a:pPr>
                <a:defRPr/>
              </a:pPr>
              <a:t>‹#›</a:t>
            </a:fld>
            <a:endParaRPr lang="en-US"/>
          </a:p>
        </p:txBody>
      </p:sp>
    </p:spTree>
    <p:extLst>
      <p:ext uri="{BB962C8B-B14F-4D97-AF65-F5344CB8AC3E}">
        <p14:creationId xmlns:p14="http://schemas.microsoft.com/office/powerpoint/2010/main" val="4071420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CAEFDF-67F9-4B30-ACC9-C67B373F5D4E}"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61236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DB9FFD-E9A4-4490-A9DD-D167B1DE4B68}"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859284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D6D6D7-E4E4-46A1-AC16-0104EF5DF76D}"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594731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DFB5DA-70E8-43EC-9D4F-51E41C4AEFBF}"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700337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027CA9-0D24-4FB5-AED7-E3CFA664CA02}"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464110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F621EE-0078-4D5C-AEAA-E4D7672993B0}"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16069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697E56-BE21-43C6-8C97-BAD0D721184A}"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715519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79CC3D-9135-4619-99FE-3F0D5E88B38B}"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422887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E1B784-9BF6-42A4-A155-949818E8CC44}"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777331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C38612-D757-458E-BA9A-EF7C75C87AA2}"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372762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23F036-DA0A-40FB-BAA7-C1675065823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01594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 </a:t>
            </a:r>
            <a:r>
              <a:rPr lang="en-US" dirty="0" smtClean="0"/>
              <a:t>This power point can be shown before point 7 in Step 8 of Unit 7, in which students are asked to create a timeline of Jesus’ life. It can be used with the Yawnbuster.com game, Escape the Spider’s Web, but using questions rather than multiple choice answers. There are three difficulty levels, with nine questions per level. Click for the answer, and click again for “Feedback” (further explanation). </a:t>
            </a: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1B7138-0949-4DCE-9144-B6CA6BACE808}"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36022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DD0EF8-DE17-4B5D-AAAC-30F3877BA642}"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1396827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17A7F2-F136-4E4B-A61E-3BA85CBEE181}"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252814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A8B592-3CEC-42D8-9D1A-758A7CBD8812}"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608747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0FBEF6-2B21-4C3C-B736-665136ABB9B3}"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13430443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BAAE22-2056-4E55-AE79-BD4CDB848892}"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04972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2BF93B-3B79-482A-A587-4B782D37FBDA}"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4145465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C85F63-0693-42CD-A2D5-3F4BC40D0357}"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3271941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D58B40-DCB9-4C75-AA80-F999C3B982DF}"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44619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40096C-1296-467E-AF02-FA6F13DEAD9D}"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3809310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3D401A-1866-4356-A04E-30C4FF6B9B0E}"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862295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85187B-636D-4448-9191-8A0B8079038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257883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856E4C-4855-4BB9-9490-DACCE194A376}"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363555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97FF95-E6F7-4CF2-85DE-EE50B3DBC3AD}"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2192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85AD20-DA2E-4372-9A75-8D0BA6EED70A}"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273481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306159-05B7-4B68-ABEA-965DB599798B}"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042254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AD9505-5C61-4A79-8CD9-94E50A34028E}"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26234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FE857D-2B38-4D70-96B5-3C227F611B8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72308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F2D3D0-1130-4836-8B44-E76BB001CD7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29041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F7D4B8-3D45-4361-9154-684105B08335}"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780246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cap="none" spc="0">
                <a:ln>
                  <a:noFill/>
                </a:ln>
                <a:solidFill>
                  <a:schemeClr val="accent6">
                    <a:lumMod val="75000"/>
                  </a:schemeClr>
                </a:solidFill>
                <a:effectLst/>
                <a:latin typeface="Arial" pitchFamily="34" charset="0"/>
                <a:cs typeface="Arial" pitchFamily="34" charset="0"/>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
        <p:nvSpPr>
          <p:cNvPr id="6" name="Text Placeholder 4"/>
          <p:cNvSpPr>
            <a:spLocks noGrp="1"/>
          </p:cNvSpPr>
          <p:nvPr userDrawn="1">
            <p:ph type="body" sz="quarter" idx="12"/>
          </p:nvPr>
        </p:nvSpPr>
        <p:spPr>
          <a:xfrm>
            <a:off x="914400" y="2209800"/>
            <a:ext cx="7315200" cy="3429000"/>
          </a:xfrm>
        </p:spPr>
        <p:txBody>
          <a:bodyPr/>
          <a:lstStyle>
            <a:lvl1pPr marL="568325" indent="-568325" algn="l">
              <a:buNone/>
              <a:defRPr sz="2800" b="0" cap="none" spc="0">
                <a:ln w="1905"/>
                <a:solidFill>
                  <a:schemeClr val="tx1"/>
                </a:solidFill>
                <a:effectLst>
                  <a:innerShdw blurRad="69850" dist="43180" dir="5400000">
                    <a:srgbClr val="000000">
                      <a:alpha val="65000"/>
                    </a:srgbClr>
                  </a:innerShdw>
                </a:effectLst>
              </a:defRPr>
            </a:lvl1pPr>
          </a:lstStyle>
          <a:p>
            <a:endParaRPr lang="en-US" b="1" dirty="0">
              <a:ln w="1905"/>
              <a:solidFill>
                <a:schemeClr val="accent6">
                  <a:shade val="20000"/>
                  <a:satMod val="200000"/>
                </a:schemeClr>
              </a:soli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4ED5D1F-E62C-4778-90F1-0F8C65C18366}" type="datetimeFigureOut">
              <a:rPr lang="en-US"/>
              <a:pPr>
                <a:defRPr/>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DB562DA-2961-4CF0-BDC8-6E3B1E7538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p:fade/>
  </p:transition>
  <p:timing>
    <p:tnLst>
      <p:par>
        <p:cTn id="1" dur="indefinite" restart="never" nodeType="tmRoot"/>
      </p:par>
    </p:tnLst>
  </p:timing>
  <p:txStyles>
    <p:titleStyle>
      <a:lvl1pPr algn="l" rtl="0" fontAlgn="base">
        <a:spcBef>
          <a:spcPct val="0"/>
        </a:spcBef>
        <a:spcAft>
          <a:spcPct val="0"/>
        </a:spcAft>
        <a:defRPr sz="2800" b="1" kern="1200">
          <a:solidFill>
            <a:schemeClr val="tx1"/>
          </a:solidFill>
          <a:latin typeface="Arial" pitchFamily="34" charset="0"/>
          <a:ea typeface="+mj-ea"/>
          <a:cs typeface="Arial" pitchFamily="34" charset="0"/>
        </a:defRPr>
      </a:lvl1pPr>
      <a:lvl2pPr algn="l" rtl="0" fontAlgn="base">
        <a:spcBef>
          <a:spcPct val="0"/>
        </a:spcBef>
        <a:spcAft>
          <a:spcPct val="0"/>
        </a:spcAft>
        <a:defRPr sz="2800" b="1">
          <a:solidFill>
            <a:schemeClr val="tx1"/>
          </a:solidFill>
          <a:latin typeface="Arial" charset="0"/>
          <a:cs typeface="Arial" charset="0"/>
        </a:defRPr>
      </a:lvl2pPr>
      <a:lvl3pPr algn="l" rtl="0" fontAlgn="base">
        <a:spcBef>
          <a:spcPct val="0"/>
        </a:spcBef>
        <a:spcAft>
          <a:spcPct val="0"/>
        </a:spcAft>
        <a:defRPr sz="2800" b="1">
          <a:solidFill>
            <a:schemeClr val="tx1"/>
          </a:solidFill>
          <a:latin typeface="Arial" charset="0"/>
          <a:cs typeface="Arial" charset="0"/>
        </a:defRPr>
      </a:lvl3pPr>
      <a:lvl4pPr algn="l" rtl="0" fontAlgn="base">
        <a:spcBef>
          <a:spcPct val="0"/>
        </a:spcBef>
        <a:spcAft>
          <a:spcPct val="0"/>
        </a:spcAft>
        <a:defRPr sz="2800" b="1">
          <a:solidFill>
            <a:schemeClr val="tx1"/>
          </a:solidFill>
          <a:latin typeface="Arial" charset="0"/>
          <a:cs typeface="Arial" charset="0"/>
        </a:defRPr>
      </a:lvl4pPr>
      <a:lvl5pPr algn="l" rtl="0" fontAlgn="base">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r>
              <a:rPr lang="en-US" smtClean="0">
                <a:latin typeface="Arial" charset="0"/>
                <a:cs typeface="Arial" charset="0"/>
              </a:rPr>
              <a:t>Key Events in the </a:t>
            </a:r>
            <a:br>
              <a:rPr lang="en-US" smtClean="0">
                <a:latin typeface="Arial" charset="0"/>
                <a:cs typeface="Arial" charset="0"/>
              </a:rPr>
            </a:br>
            <a:r>
              <a:rPr lang="en-US" smtClean="0">
                <a:latin typeface="Arial" charset="0"/>
                <a:cs typeface="Arial" charset="0"/>
              </a:rPr>
              <a:t>Life of Jesus</a:t>
            </a:r>
          </a:p>
        </p:txBody>
      </p:sp>
      <p:sp>
        <p:nvSpPr>
          <p:cNvPr id="10243" name="Subtitle 2"/>
          <p:cNvSpPr>
            <a:spLocks noGrp="1"/>
          </p:cNvSpPr>
          <p:nvPr>
            <p:ph type="subTitle" idx="1"/>
          </p:nvPr>
        </p:nvSpPr>
        <p:spPr/>
        <p:txBody>
          <a:bodyPr/>
          <a:lstStyle/>
          <a:p>
            <a:r>
              <a:rPr lang="en-US" dirty="0" smtClean="0">
                <a:latin typeface="Arial" charset="0"/>
                <a:cs typeface="Arial" charset="0"/>
              </a:rPr>
              <a:t>The Paschal </a:t>
            </a:r>
            <a:r>
              <a:rPr lang="en-US" smtClean="0">
                <a:latin typeface="Arial" charset="0"/>
                <a:cs typeface="Arial" charset="0"/>
              </a:rPr>
              <a:t>Mystery Course</a:t>
            </a:r>
            <a:endParaRPr lang="en-US" dirty="0" smtClean="0">
              <a:latin typeface="Arial" charset="0"/>
              <a:cs typeface="Arial" charset="0"/>
            </a:endParaRPr>
          </a:p>
        </p:txBody>
      </p:sp>
      <p:sp>
        <p:nvSpPr>
          <p:cNvPr id="10244" name="Text Placeholder 8"/>
          <p:cNvSpPr>
            <a:spLocks noGrp="1"/>
          </p:cNvSpPr>
          <p:nvPr>
            <p:ph type="body" sz="quarter" idx="10"/>
          </p:nvPr>
        </p:nvSpPr>
        <p:spPr/>
        <p:txBody>
          <a:bodyPr>
            <a:normAutofit fontScale="32500" lnSpcReduction="20000"/>
          </a:bodyPr>
          <a:lstStyle/>
          <a:p>
            <a:r>
              <a:rPr lang="en-US" sz="1600" dirty="0" smtClean="0">
                <a:solidFill>
                  <a:schemeClr val="tx1"/>
                </a:solidFill>
                <a:latin typeface="Arial" charset="0"/>
                <a:cs typeface="Arial" charset="0"/>
              </a:rPr>
              <a:t>Document # TX001340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The Roman leader who washes his hands of Jesus’ death</a:t>
            </a:r>
          </a:p>
          <a:p>
            <a:pPr>
              <a:spcBef>
                <a:spcPct val="0"/>
              </a:spcBef>
            </a:pPr>
            <a:r>
              <a:rPr lang="en-US" b="1" dirty="0" smtClean="0"/>
              <a:t>A:</a:t>
            </a:r>
            <a:r>
              <a:rPr lang="en-US" dirty="0" smtClean="0"/>
              <a:t>  Pontius Pilate</a:t>
            </a:r>
          </a:p>
          <a:p>
            <a:pPr>
              <a:spcBef>
                <a:spcPct val="0"/>
              </a:spcBef>
            </a:pPr>
            <a:endParaRPr lang="en-US" b="1" dirty="0" smtClean="0"/>
          </a:p>
          <a:p>
            <a:pPr marL="0" indent="0">
              <a:spcBef>
                <a:spcPct val="0"/>
              </a:spcBef>
            </a:pPr>
            <a:r>
              <a:rPr lang="en-US" b="1" dirty="0" smtClean="0"/>
              <a:t>Feedback:</a:t>
            </a:r>
            <a:r>
              <a:rPr lang="en-US" dirty="0" smtClean="0"/>
              <a:t>  Pilate questions Jesus, but Jesus refuses to answer him.</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Roman method of death that Jesus suffers</a:t>
            </a:r>
          </a:p>
          <a:p>
            <a:pPr>
              <a:spcBef>
                <a:spcPct val="0"/>
              </a:spcBef>
            </a:pPr>
            <a:r>
              <a:rPr lang="en-US" b="1" dirty="0" smtClean="0"/>
              <a:t>A:</a:t>
            </a:r>
            <a:r>
              <a:rPr lang="en-US" dirty="0" smtClean="0"/>
              <a:t>  crucifixion</a:t>
            </a:r>
          </a:p>
          <a:p>
            <a:pPr>
              <a:spcBef>
                <a:spcPct val="0"/>
              </a:spcBef>
            </a:pPr>
            <a:endParaRPr lang="en-US" b="1" dirty="0" smtClean="0"/>
          </a:p>
          <a:p>
            <a:pPr marL="0" indent="0">
              <a:spcBef>
                <a:spcPct val="0"/>
              </a:spcBef>
            </a:pPr>
            <a:r>
              <a:rPr lang="en-US" b="1" dirty="0" smtClean="0"/>
              <a:t>Feedback:</a:t>
            </a:r>
            <a:r>
              <a:rPr lang="en-US" dirty="0" smtClean="0"/>
              <a:t>  The Jewish religious leaders may have wanted Jesus dead, but it is the occupying Romans who execute him.</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Three gifts received by the baby Jesus</a:t>
            </a:r>
          </a:p>
          <a:p>
            <a:pPr>
              <a:spcBef>
                <a:spcPct val="0"/>
              </a:spcBef>
            </a:pPr>
            <a:r>
              <a:rPr lang="en-US" b="1" dirty="0" smtClean="0"/>
              <a:t>A:</a:t>
            </a:r>
            <a:r>
              <a:rPr lang="en-US" dirty="0" smtClean="0"/>
              <a:t>  gold, frankincense, and myrrh</a:t>
            </a:r>
          </a:p>
          <a:p>
            <a:pPr>
              <a:spcBef>
                <a:spcPct val="0"/>
              </a:spcBef>
            </a:pPr>
            <a:endParaRPr lang="en-US" b="1" dirty="0" smtClean="0"/>
          </a:p>
          <a:p>
            <a:pPr marL="0" indent="0">
              <a:spcBef>
                <a:spcPct val="0"/>
              </a:spcBef>
            </a:pPr>
            <a:r>
              <a:rPr lang="en-US" b="1" dirty="0" smtClean="0"/>
              <a:t>Feedback:</a:t>
            </a:r>
            <a:r>
              <a:rPr lang="en-US" dirty="0" smtClean="0"/>
              <a:t>  These gifts from the Magi signify Jesus’ kingship, priesthood, and sacrificial death.</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The person who wants Jesus dead when he learns of his birth</a:t>
            </a:r>
          </a:p>
          <a:p>
            <a:pPr>
              <a:spcBef>
                <a:spcPct val="0"/>
              </a:spcBef>
            </a:pPr>
            <a:r>
              <a:rPr lang="en-US" b="1" dirty="0" smtClean="0"/>
              <a:t>A:</a:t>
            </a:r>
            <a:r>
              <a:rPr lang="en-US" dirty="0" smtClean="0"/>
              <a:t>  King Herod (the Great)</a:t>
            </a:r>
          </a:p>
          <a:p>
            <a:pPr>
              <a:spcBef>
                <a:spcPct val="0"/>
              </a:spcBef>
            </a:pPr>
            <a:endParaRPr lang="en-US" b="1" dirty="0" smtClean="0"/>
          </a:p>
          <a:p>
            <a:pPr marL="0" indent="0">
              <a:spcBef>
                <a:spcPct val="0"/>
              </a:spcBef>
            </a:pPr>
            <a:r>
              <a:rPr lang="en-US" b="1" dirty="0" smtClean="0"/>
              <a:t>Feedback:</a:t>
            </a:r>
            <a:r>
              <a:rPr lang="en-US" dirty="0" smtClean="0"/>
              <a:t>  King Herod orders the death of all young children in Bethlehem, but Mary and Joseph escape to Egypt with Jesus.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A voice proclaims Jesus to be God’s Son during this ritual performed by John.</a:t>
            </a:r>
          </a:p>
          <a:p>
            <a:pPr>
              <a:spcBef>
                <a:spcPct val="0"/>
              </a:spcBef>
            </a:pPr>
            <a:r>
              <a:rPr lang="en-US" b="1" dirty="0" smtClean="0"/>
              <a:t>A:</a:t>
            </a:r>
            <a:r>
              <a:rPr lang="en-US" dirty="0" smtClean="0"/>
              <a:t>  Baptism</a:t>
            </a:r>
          </a:p>
          <a:p>
            <a:pPr>
              <a:spcBef>
                <a:spcPct val="0"/>
              </a:spcBef>
            </a:pPr>
            <a:endParaRPr lang="en-US" b="1" dirty="0" smtClean="0"/>
          </a:p>
          <a:p>
            <a:pPr marL="0" indent="0">
              <a:spcBef>
                <a:spcPct val="0"/>
              </a:spcBef>
            </a:pPr>
            <a:r>
              <a:rPr lang="en-US" b="1" dirty="0" smtClean="0"/>
              <a:t>Feedback:</a:t>
            </a:r>
            <a:r>
              <a:rPr lang="en-US" dirty="0" smtClean="0"/>
              <a:t>  John’s Baptism signifies repentance, and he considers himself unworthy to baptize Jesus.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Age at which Jesus is found conversing with the teachers in the Temple</a:t>
            </a:r>
          </a:p>
          <a:p>
            <a:pPr>
              <a:spcBef>
                <a:spcPct val="0"/>
              </a:spcBef>
            </a:pPr>
            <a:r>
              <a:rPr lang="en-US" b="1" dirty="0" smtClean="0"/>
              <a:t>A:</a:t>
            </a:r>
            <a:r>
              <a:rPr lang="en-US" dirty="0" smtClean="0"/>
              <a:t>  twelve</a:t>
            </a:r>
          </a:p>
          <a:p>
            <a:pPr>
              <a:spcBef>
                <a:spcPct val="0"/>
              </a:spcBef>
            </a:pPr>
            <a:endParaRPr lang="en-US" b="1" dirty="0" smtClean="0"/>
          </a:p>
          <a:p>
            <a:pPr marL="0" indent="0">
              <a:spcBef>
                <a:spcPct val="0"/>
              </a:spcBef>
            </a:pPr>
            <a:r>
              <a:rPr lang="en-US" b="1" dirty="0" smtClean="0"/>
              <a:t>Feedback:</a:t>
            </a:r>
            <a:r>
              <a:rPr lang="en-US" dirty="0" smtClean="0"/>
              <a:t>  Mary </a:t>
            </a:r>
            <a:r>
              <a:rPr lang="en-US" smtClean="0"/>
              <a:t>and Joseph </a:t>
            </a:r>
            <a:r>
              <a:rPr lang="en-US" dirty="0" smtClean="0"/>
              <a:t>lose track of him on a trip to Jerusalem. They find him asking questions of the learned teachers in the Temple.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Known as Jesus’ first miracle, it happens at a wedding</a:t>
            </a:r>
          </a:p>
          <a:p>
            <a:pPr>
              <a:spcBef>
                <a:spcPct val="0"/>
              </a:spcBef>
            </a:pPr>
            <a:r>
              <a:rPr lang="en-US" b="1" dirty="0" smtClean="0"/>
              <a:t>A:</a:t>
            </a:r>
            <a:r>
              <a:rPr lang="en-US" dirty="0" smtClean="0"/>
              <a:t>  turning water into wine</a:t>
            </a:r>
          </a:p>
          <a:p>
            <a:pPr>
              <a:spcBef>
                <a:spcPct val="0"/>
              </a:spcBef>
            </a:pPr>
            <a:endParaRPr lang="en-US" b="1" dirty="0" smtClean="0"/>
          </a:p>
          <a:p>
            <a:pPr marL="0" indent="0">
              <a:spcBef>
                <a:spcPct val="0"/>
              </a:spcBef>
            </a:pPr>
            <a:r>
              <a:rPr lang="en-US" b="1" dirty="0" smtClean="0"/>
              <a:t>Feedback:</a:t>
            </a:r>
            <a:r>
              <a:rPr lang="en-US" dirty="0" smtClean="0"/>
              <a:t>  Jesus performs this miracle at the request of his mother.</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Body of water on which Jesus walks</a:t>
            </a:r>
          </a:p>
          <a:p>
            <a:pPr>
              <a:spcBef>
                <a:spcPct val="0"/>
              </a:spcBef>
            </a:pPr>
            <a:r>
              <a:rPr lang="en-US" b="1" dirty="0" smtClean="0"/>
              <a:t>A:</a:t>
            </a:r>
            <a:r>
              <a:rPr lang="en-US" dirty="0" smtClean="0"/>
              <a:t>  Sea of Galilee, or Lake of </a:t>
            </a:r>
            <a:r>
              <a:rPr lang="en-US" dirty="0" err="1" smtClean="0"/>
              <a:t>Gennesaret</a:t>
            </a:r>
            <a:endParaRPr lang="en-US" dirty="0" smtClean="0"/>
          </a:p>
          <a:p>
            <a:pPr>
              <a:spcBef>
                <a:spcPct val="0"/>
              </a:spcBef>
            </a:pPr>
            <a:endParaRPr lang="en-US" b="1" dirty="0" smtClean="0"/>
          </a:p>
          <a:p>
            <a:pPr marL="0" indent="0">
              <a:spcBef>
                <a:spcPct val="0"/>
              </a:spcBef>
            </a:pPr>
            <a:r>
              <a:rPr lang="en-US" b="1" dirty="0" smtClean="0"/>
              <a:t>Feedback: </a:t>
            </a:r>
            <a:r>
              <a:rPr lang="en-US" dirty="0" smtClean="0"/>
              <a:t> The disciples were terrified when they saw Jesus walking toward them over the water.</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Friend of Jesus who is restored to life after being dead for three days</a:t>
            </a:r>
          </a:p>
          <a:p>
            <a:pPr>
              <a:spcBef>
                <a:spcPct val="0"/>
              </a:spcBef>
            </a:pPr>
            <a:r>
              <a:rPr lang="en-US" b="1" dirty="0" smtClean="0"/>
              <a:t>A: </a:t>
            </a:r>
            <a:r>
              <a:rPr lang="en-US" dirty="0" smtClean="0"/>
              <a:t> Lazarus</a:t>
            </a:r>
          </a:p>
          <a:p>
            <a:pPr>
              <a:spcBef>
                <a:spcPct val="0"/>
              </a:spcBef>
            </a:pPr>
            <a:endParaRPr lang="en-US" b="1" dirty="0" smtClean="0"/>
          </a:p>
          <a:p>
            <a:pPr marL="0" indent="0">
              <a:spcBef>
                <a:spcPct val="0"/>
              </a:spcBef>
            </a:pPr>
            <a:r>
              <a:rPr lang="en-US" b="1" dirty="0" smtClean="0"/>
              <a:t>Feedback:</a:t>
            </a:r>
            <a:r>
              <a:rPr lang="en-US" dirty="0" smtClean="0"/>
              <a:t>  Jesus weeps when he hears of his friend’s death.</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City Jesus enters triumphantly, where he cleanses the Temple</a:t>
            </a:r>
          </a:p>
          <a:p>
            <a:pPr>
              <a:spcBef>
                <a:spcPct val="0"/>
              </a:spcBef>
            </a:pPr>
            <a:r>
              <a:rPr lang="en-US" b="1" dirty="0" smtClean="0"/>
              <a:t>A:</a:t>
            </a:r>
            <a:r>
              <a:rPr lang="en-US" dirty="0" smtClean="0"/>
              <a:t>  Jerusalem</a:t>
            </a:r>
          </a:p>
          <a:p>
            <a:pPr>
              <a:spcBef>
                <a:spcPct val="0"/>
              </a:spcBef>
            </a:pPr>
            <a:endParaRPr lang="en-US" b="1" dirty="0" smtClean="0"/>
          </a:p>
          <a:p>
            <a:pPr marL="0" indent="0">
              <a:spcBef>
                <a:spcPct val="0"/>
              </a:spcBef>
            </a:pPr>
            <a:r>
              <a:rPr lang="en-US" b="1" dirty="0" smtClean="0"/>
              <a:t>Feedback:</a:t>
            </a:r>
            <a:r>
              <a:rPr lang="en-US" dirty="0" smtClean="0"/>
              <a:t>  </a:t>
            </a:r>
            <a:r>
              <a:rPr lang="en-US" dirty="0"/>
              <a:t>Jesus is greeted with palm branches, as a </a:t>
            </a:r>
            <a:r>
              <a:rPr lang="en-US"/>
              <a:t>king</a:t>
            </a:r>
            <a:r>
              <a:rPr lang="en-US" smtClean="0"/>
              <a:t>.</a:t>
            </a: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6" name="Text Placeholder 5"/>
          <p:cNvSpPr>
            <a:spLocks noGrp="1"/>
          </p:cNvSpPr>
          <p:nvPr>
            <p:ph type="body" sz="quarter" idx="12"/>
          </p:nvPr>
        </p:nvSpPr>
        <p:spPr/>
        <p:txBody>
          <a:bodyPr/>
          <a:lstStyle/>
          <a:p>
            <a:pPr algn="l">
              <a:spcBef>
                <a:spcPct val="0"/>
              </a:spcBef>
            </a:pPr>
            <a:r>
              <a:rPr lang="en-US" b="1" dirty="0" smtClean="0"/>
              <a:t>Q:</a:t>
            </a:r>
            <a:r>
              <a:rPr lang="en-US" dirty="0" smtClean="0"/>
              <a:t>  Woman who says yes to God’s invitation to become the Mother of God</a:t>
            </a:r>
          </a:p>
          <a:p>
            <a:pPr algn="l">
              <a:spcBef>
                <a:spcPct val="0"/>
              </a:spcBef>
            </a:pPr>
            <a:r>
              <a:rPr lang="en-US" b="1" dirty="0" smtClean="0"/>
              <a:t>A:</a:t>
            </a:r>
            <a:r>
              <a:rPr lang="en-US" dirty="0" smtClean="0"/>
              <a:t>  Mary (of Nazareth)</a:t>
            </a:r>
          </a:p>
          <a:p>
            <a:pPr>
              <a:spcBef>
                <a:spcPct val="0"/>
              </a:spcBef>
            </a:pPr>
            <a:endParaRPr lang="en-US" dirty="0" smtClean="0"/>
          </a:p>
          <a:p>
            <a:pPr marL="0" indent="0">
              <a:spcBef>
                <a:spcPct val="0"/>
              </a:spcBef>
            </a:pPr>
            <a:r>
              <a:rPr lang="en-US" b="1" dirty="0" smtClean="0"/>
              <a:t>Feedback:  </a:t>
            </a:r>
            <a:r>
              <a:rPr lang="en-US" dirty="0" smtClean="0"/>
              <a:t>Mary was a young woman, betrothed, but not yet married.</a:t>
            </a:r>
          </a:p>
          <a:p>
            <a:pPr algn="l">
              <a:spcBef>
                <a:spcPct val="0"/>
              </a:spcBef>
            </a:pPr>
            <a:endParaRPr lang="en-US" dirty="0" smtClean="0"/>
          </a:p>
          <a:p>
            <a:pPr algn="l"/>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The person who would normally wash the feet of guests</a:t>
            </a:r>
          </a:p>
          <a:p>
            <a:pPr>
              <a:spcBef>
                <a:spcPct val="0"/>
              </a:spcBef>
            </a:pPr>
            <a:r>
              <a:rPr lang="en-US" b="1" dirty="0" smtClean="0"/>
              <a:t>A:</a:t>
            </a:r>
            <a:r>
              <a:rPr lang="en-US" dirty="0" smtClean="0"/>
              <a:t>  the servant or slave</a:t>
            </a:r>
          </a:p>
          <a:p>
            <a:pPr>
              <a:spcBef>
                <a:spcPct val="0"/>
              </a:spcBef>
            </a:pPr>
            <a:endParaRPr lang="en-US" b="1" dirty="0" smtClean="0"/>
          </a:p>
          <a:p>
            <a:pPr marL="0" indent="0">
              <a:spcBef>
                <a:spcPct val="0"/>
              </a:spcBef>
            </a:pPr>
            <a:r>
              <a:rPr lang="en-US" b="1" dirty="0" smtClean="0"/>
              <a:t>Feedback: </a:t>
            </a:r>
            <a:r>
              <a:rPr lang="en-US" dirty="0" smtClean="0"/>
              <a:t> Before his death, Jesus washes the feet of his disciples to demonstrate that a leader should serve.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Questions for Level 2: Medium</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The early morning message the women receive and are to pass on to the disciples</a:t>
            </a:r>
          </a:p>
          <a:p>
            <a:pPr>
              <a:spcBef>
                <a:spcPct val="0"/>
              </a:spcBef>
            </a:pPr>
            <a:r>
              <a:rPr lang="en-US" b="1" dirty="0" smtClean="0"/>
              <a:t>A:</a:t>
            </a:r>
            <a:r>
              <a:rPr lang="en-US" dirty="0" smtClean="0"/>
              <a:t>  He is risen!</a:t>
            </a:r>
          </a:p>
          <a:p>
            <a:pPr>
              <a:spcBef>
                <a:spcPct val="0"/>
              </a:spcBef>
            </a:pPr>
            <a:endParaRPr lang="en-US" b="1" dirty="0" smtClean="0"/>
          </a:p>
          <a:p>
            <a:pPr marL="0" indent="0">
              <a:spcBef>
                <a:spcPct val="0"/>
              </a:spcBef>
            </a:pPr>
            <a:r>
              <a:rPr lang="en-US" b="1" dirty="0" smtClean="0"/>
              <a:t>Feedback:</a:t>
            </a:r>
            <a:r>
              <a:rPr lang="en-US" dirty="0" smtClean="0"/>
              <a:t>  It is the women who first discover the mystery of the empty tomb.</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One of the three temptations Jesus faces before beginning his ministry</a:t>
            </a:r>
          </a:p>
          <a:p>
            <a:pPr>
              <a:spcBef>
                <a:spcPct val="0"/>
              </a:spcBef>
            </a:pPr>
            <a:r>
              <a:rPr lang="en-US" b="1" dirty="0" smtClean="0"/>
              <a:t>A:</a:t>
            </a:r>
            <a:r>
              <a:rPr lang="en-US" dirty="0" smtClean="0"/>
              <a:t>  Turning stones into bread, leaping from a high tower to be saved by angels, or receiving great riches for worshipping the Devil.</a:t>
            </a:r>
          </a:p>
          <a:p>
            <a:pPr>
              <a:spcBef>
                <a:spcPct val="0"/>
              </a:spcBef>
            </a:pPr>
            <a:endParaRPr lang="en-US" b="1" dirty="0" smtClean="0"/>
          </a:p>
          <a:p>
            <a:pPr marL="0" indent="0">
              <a:spcBef>
                <a:spcPct val="0"/>
              </a:spcBef>
            </a:pPr>
            <a:r>
              <a:rPr lang="en-US" b="1" dirty="0" smtClean="0"/>
              <a:t>Feedback:</a:t>
            </a:r>
            <a:r>
              <a:rPr lang="en-US" dirty="0" smtClean="0"/>
              <a:t>  Jesus refutes Satan with Scripture passages.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First Apostle to proclaim Jesus Messiah</a:t>
            </a:r>
          </a:p>
          <a:p>
            <a:pPr>
              <a:spcBef>
                <a:spcPct val="0"/>
              </a:spcBef>
            </a:pPr>
            <a:r>
              <a:rPr lang="en-US" b="1" dirty="0" smtClean="0"/>
              <a:t>A:</a:t>
            </a:r>
            <a:r>
              <a:rPr lang="en-US" dirty="0" smtClean="0"/>
              <a:t>  Simon Peter</a:t>
            </a:r>
          </a:p>
          <a:p>
            <a:pPr>
              <a:spcBef>
                <a:spcPct val="0"/>
              </a:spcBef>
            </a:pPr>
            <a:endParaRPr lang="en-US" b="1" dirty="0" smtClean="0"/>
          </a:p>
          <a:p>
            <a:pPr marL="0" indent="0">
              <a:spcBef>
                <a:spcPct val="0"/>
              </a:spcBef>
            </a:pPr>
            <a:r>
              <a:rPr lang="en-US" b="1" dirty="0" smtClean="0"/>
              <a:t>Feedback:</a:t>
            </a:r>
            <a:r>
              <a:rPr lang="en-US" dirty="0" smtClean="0"/>
              <a:t>  Jesus says Simon is </a:t>
            </a:r>
            <a:r>
              <a:rPr lang="en-US" dirty="0" err="1" smtClean="0"/>
              <a:t>Cephas</a:t>
            </a:r>
            <a:r>
              <a:rPr lang="en-US" dirty="0" smtClean="0"/>
              <a:t>, or Peter, the rock on which he will build his Church.</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Jesus’ childhood town, whose residents rejected him</a:t>
            </a:r>
          </a:p>
          <a:p>
            <a:pPr>
              <a:spcBef>
                <a:spcPct val="0"/>
              </a:spcBef>
            </a:pPr>
            <a:r>
              <a:rPr lang="en-US" b="1" dirty="0" smtClean="0"/>
              <a:t>A:</a:t>
            </a:r>
            <a:r>
              <a:rPr lang="en-US" dirty="0" smtClean="0"/>
              <a:t>  Nazareth</a:t>
            </a:r>
          </a:p>
          <a:p>
            <a:pPr>
              <a:spcBef>
                <a:spcPct val="0"/>
              </a:spcBef>
            </a:pPr>
            <a:endParaRPr lang="en-US" b="1" dirty="0" smtClean="0"/>
          </a:p>
          <a:p>
            <a:pPr marL="0" indent="0">
              <a:spcBef>
                <a:spcPct val="0"/>
              </a:spcBef>
            </a:pPr>
            <a:r>
              <a:rPr lang="en-US" b="1" dirty="0" smtClean="0"/>
              <a:t>Feedback:</a:t>
            </a:r>
            <a:r>
              <a:rPr lang="en-US" dirty="0" smtClean="0"/>
              <a:t>  Jesus’ neighbors don’t acknowledge him as a prophet.</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Strictly observant religious group, whose members criticize Jesus</a:t>
            </a:r>
          </a:p>
          <a:p>
            <a:pPr>
              <a:spcBef>
                <a:spcPct val="0"/>
              </a:spcBef>
            </a:pPr>
            <a:r>
              <a:rPr lang="en-US" b="1" dirty="0" smtClean="0"/>
              <a:t>A:</a:t>
            </a:r>
            <a:r>
              <a:rPr lang="en-US" dirty="0" smtClean="0"/>
              <a:t>  Pharisees</a:t>
            </a:r>
          </a:p>
          <a:p>
            <a:pPr>
              <a:spcBef>
                <a:spcPct val="0"/>
              </a:spcBef>
            </a:pPr>
            <a:endParaRPr lang="en-US" b="1" dirty="0" smtClean="0"/>
          </a:p>
          <a:p>
            <a:pPr marL="0" indent="0">
              <a:spcBef>
                <a:spcPct val="0"/>
              </a:spcBef>
            </a:pPr>
            <a:r>
              <a:rPr lang="en-US" b="1" dirty="0" smtClean="0"/>
              <a:t>Feedback:</a:t>
            </a:r>
            <a:r>
              <a:rPr lang="en-US" dirty="0" smtClean="0"/>
              <a:t>  The Pharisees especially disapprove of Jesus’ habit of associating with sinners.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Friend of Jesus who criticizes her sister for sitting and listening to Jesus</a:t>
            </a:r>
          </a:p>
          <a:p>
            <a:pPr>
              <a:spcBef>
                <a:spcPct val="0"/>
              </a:spcBef>
            </a:pPr>
            <a:r>
              <a:rPr lang="en-US" b="1" dirty="0" smtClean="0"/>
              <a:t>A:</a:t>
            </a:r>
            <a:r>
              <a:rPr lang="en-US" dirty="0" smtClean="0"/>
              <a:t>  Martha (of Bethany)</a:t>
            </a:r>
          </a:p>
          <a:p>
            <a:pPr>
              <a:spcBef>
                <a:spcPct val="0"/>
              </a:spcBef>
            </a:pPr>
            <a:endParaRPr lang="en-US" b="1" dirty="0" smtClean="0"/>
          </a:p>
          <a:p>
            <a:pPr marL="0" indent="0">
              <a:spcBef>
                <a:spcPct val="0"/>
              </a:spcBef>
            </a:pPr>
            <a:r>
              <a:rPr lang="en-US" b="1" dirty="0" smtClean="0"/>
              <a:t>Feedback:</a:t>
            </a:r>
            <a:r>
              <a:rPr lang="en-US" dirty="0" smtClean="0"/>
              <a:t>  Martha, busy preparing a meal, expects Jesus to reprimand her sister, but he says that Mary has chosen the better part.</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Public place where Jesus talks to a Samaritan woman; she then brings many to Jesus</a:t>
            </a:r>
          </a:p>
          <a:p>
            <a:pPr>
              <a:spcBef>
                <a:spcPct val="0"/>
              </a:spcBef>
            </a:pPr>
            <a:r>
              <a:rPr lang="en-US" b="1" dirty="0" smtClean="0"/>
              <a:t>A:</a:t>
            </a:r>
            <a:r>
              <a:rPr lang="en-US" dirty="0" smtClean="0"/>
              <a:t>  the well</a:t>
            </a:r>
          </a:p>
          <a:p>
            <a:pPr>
              <a:spcBef>
                <a:spcPct val="0"/>
              </a:spcBef>
            </a:pPr>
            <a:endParaRPr lang="en-US" b="1" dirty="0" smtClean="0"/>
          </a:p>
          <a:p>
            <a:pPr marL="0" indent="0">
              <a:spcBef>
                <a:spcPct val="0"/>
              </a:spcBef>
            </a:pPr>
            <a:r>
              <a:rPr lang="en-US" b="1" dirty="0" smtClean="0"/>
              <a:t>Feedback:</a:t>
            </a:r>
            <a:r>
              <a:rPr lang="en-US" dirty="0" smtClean="0"/>
              <a:t>  The Samaritan woman proclaims Jesus the Messiah.</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Event when Moses and Elijah appear on the mountain with Jesus</a:t>
            </a:r>
          </a:p>
          <a:p>
            <a:pPr>
              <a:spcBef>
                <a:spcPct val="0"/>
              </a:spcBef>
            </a:pPr>
            <a:r>
              <a:rPr lang="en-US" b="1" dirty="0" smtClean="0"/>
              <a:t>A:</a:t>
            </a:r>
            <a:r>
              <a:rPr lang="en-US" dirty="0" smtClean="0"/>
              <a:t>  the Transfiguration</a:t>
            </a:r>
          </a:p>
          <a:p>
            <a:pPr>
              <a:spcBef>
                <a:spcPct val="0"/>
              </a:spcBef>
            </a:pPr>
            <a:endParaRPr lang="en-US" b="1" dirty="0" smtClean="0"/>
          </a:p>
          <a:p>
            <a:pPr marL="0" indent="0">
              <a:spcBef>
                <a:spcPct val="0"/>
              </a:spcBef>
            </a:pPr>
            <a:r>
              <a:rPr lang="en-US" b="1" dirty="0" smtClean="0"/>
              <a:t>Feedback:</a:t>
            </a:r>
            <a:r>
              <a:rPr lang="en-US" dirty="0" smtClean="0"/>
              <a:t>  Only Peter, James, and John are present at this event, and Jesus asks them to tell no one.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Garden where Jesus prays for hours before his arrest</a:t>
            </a:r>
          </a:p>
          <a:p>
            <a:pPr>
              <a:spcBef>
                <a:spcPct val="0"/>
              </a:spcBef>
            </a:pPr>
            <a:r>
              <a:rPr lang="en-US" b="1" dirty="0" smtClean="0"/>
              <a:t>A:</a:t>
            </a:r>
            <a:r>
              <a:rPr lang="en-US" dirty="0" smtClean="0"/>
              <a:t>  Gethsemane, or the Mount of Olives</a:t>
            </a:r>
          </a:p>
          <a:p>
            <a:pPr>
              <a:spcBef>
                <a:spcPct val="0"/>
              </a:spcBef>
            </a:pPr>
            <a:endParaRPr lang="en-US" b="1" dirty="0" smtClean="0"/>
          </a:p>
          <a:p>
            <a:pPr marL="0" indent="0">
              <a:spcBef>
                <a:spcPct val="0"/>
              </a:spcBef>
            </a:pPr>
            <a:r>
              <a:rPr lang="en-US" b="1" dirty="0" smtClean="0"/>
              <a:t>Feedback:</a:t>
            </a:r>
            <a:r>
              <a:rPr lang="en-US" dirty="0" smtClean="0"/>
              <a:t>  Jesus begs to be spared a painful and humiliating death but finally puts his fate in God’s hands.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  </a:t>
            </a:r>
            <a:r>
              <a:rPr lang="en-US" dirty="0" smtClean="0"/>
              <a:t>Heavenly beings who announce Jesus’ birth</a:t>
            </a:r>
          </a:p>
          <a:p>
            <a:pPr>
              <a:spcBef>
                <a:spcPct val="0"/>
              </a:spcBef>
            </a:pPr>
            <a:r>
              <a:rPr lang="en-US" b="1" dirty="0" smtClean="0"/>
              <a:t>A:  </a:t>
            </a:r>
            <a:r>
              <a:rPr lang="en-US" dirty="0" smtClean="0"/>
              <a:t>angels</a:t>
            </a:r>
          </a:p>
          <a:p>
            <a:pPr>
              <a:spcBef>
                <a:spcPct val="0"/>
              </a:spcBef>
            </a:pPr>
            <a:endParaRPr lang="en-US" b="1" dirty="0" smtClean="0"/>
          </a:p>
          <a:p>
            <a:pPr marL="0" indent="0">
              <a:spcBef>
                <a:spcPct val="0"/>
              </a:spcBef>
            </a:pPr>
            <a:r>
              <a:rPr lang="en-US" b="1" dirty="0" smtClean="0"/>
              <a:t>Feedback: </a:t>
            </a:r>
            <a:r>
              <a:rPr lang="en-US" dirty="0" smtClean="0"/>
              <a:t>Jesus’ birth is announced to Mary, to Joseph in a dream, and to shepherds when he is born.</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Leader who orders Jesus to perform a miracle for him</a:t>
            </a:r>
          </a:p>
          <a:p>
            <a:pPr>
              <a:spcBef>
                <a:spcPct val="0"/>
              </a:spcBef>
            </a:pPr>
            <a:r>
              <a:rPr lang="en-US" b="1" dirty="0" smtClean="0"/>
              <a:t>A:</a:t>
            </a:r>
            <a:r>
              <a:rPr lang="en-US" dirty="0" smtClean="0"/>
              <a:t>  Herod (Antipas, the Tetrarch)</a:t>
            </a:r>
          </a:p>
          <a:p>
            <a:pPr>
              <a:spcBef>
                <a:spcPct val="0"/>
              </a:spcBef>
            </a:pPr>
            <a:endParaRPr lang="en-US" b="1" dirty="0" smtClean="0"/>
          </a:p>
          <a:p>
            <a:pPr marL="0" indent="0">
              <a:spcBef>
                <a:spcPct val="0"/>
              </a:spcBef>
            </a:pPr>
            <a:r>
              <a:rPr lang="en-US" b="1" dirty="0" smtClean="0"/>
              <a:t>Feedback:</a:t>
            </a:r>
            <a:r>
              <a:rPr lang="en-US" dirty="0" smtClean="0"/>
              <a:t>  Herod Antipas rules in Galilee; he is a son of Herod the Great.</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Questions for Level 3: Difficult</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Jesus’ fellow convicts, executed along with him</a:t>
            </a:r>
          </a:p>
          <a:p>
            <a:pPr>
              <a:spcBef>
                <a:spcPct val="0"/>
              </a:spcBef>
            </a:pPr>
            <a:r>
              <a:rPr lang="en-US" b="1" dirty="0" smtClean="0"/>
              <a:t>A:</a:t>
            </a:r>
            <a:r>
              <a:rPr lang="en-US" dirty="0" smtClean="0"/>
              <a:t>  thieves, or revolutionaries</a:t>
            </a:r>
          </a:p>
          <a:p>
            <a:pPr>
              <a:spcBef>
                <a:spcPct val="0"/>
              </a:spcBef>
            </a:pPr>
            <a:endParaRPr lang="en-US" b="1" dirty="0" smtClean="0"/>
          </a:p>
          <a:p>
            <a:pPr marL="0" indent="0">
              <a:spcBef>
                <a:spcPct val="0"/>
              </a:spcBef>
            </a:pPr>
            <a:r>
              <a:rPr lang="en-US" b="1" dirty="0" smtClean="0"/>
              <a:t>Feedback:</a:t>
            </a:r>
            <a:r>
              <a:rPr lang="en-US" dirty="0" smtClean="0"/>
              <a:t>  One of the men expresses faith in Jesus, and Jesus promises him a place in Paradise.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Number of Apostles Jesus calls</a:t>
            </a:r>
          </a:p>
          <a:p>
            <a:pPr>
              <a:spcBef>
                <a:spcPct val="0"/>
              </a:spcBef>
            </a:pPr>
            <a:r>
              <a:rPr lang="en-US" b="1" dirty="0" smtClean="0"/>
              <a:t>A:</a:t>
            </a:r>
            <a:r>
              <a:rPr lang="en-US" dirty="0" smtClean="0"/>
              <a:t>  twelve</a:t>
            </a:r>
          </a:p>
          <a:p>
            <a:pPr>
              <a:spcBef>
                <a:spcPct val="0"/>
              </a:spcBef>
            </a:pPr>
            <a:endParaRPr lang="en-US" b="1" dirty="0" smtClean="0"/>
          </a:p>
          <a:p>
            <a:pPr marL="0" indent="0">
              <a:spcBef>
                <a:spcPct val="0"/>
              </a:spcBef>
            </a:pPr>
            <a:r>
              <a:rPr lang="en-US" b="1" dirty="0" smtClean="0"/>
              <a:t>Feedback:</a:t>
            </a:r>
            <a:r>
              <a:rPr lang="en-US" dirty="0" smtClean="0"/>
              <a:t>  The Gospel of Luke says that these Twelve are chosen from among all of Jesus’ disciples.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Job or work of the brothers first called by Jesus</a:t>
            </a:r>
          </a:p>
          <a:p>
            <a:pPr>
              <a:spcBef>
                <a:spcPct val="0"/>
              </a:spcBef>
            </a:pPr>
            <a:r>
              <a:rPr lang="en-US" b="1" dirty="0" smtClean="0"/>
              <a:t>A:</a:t>
            </a:r>
            <a:r>
              <a:rPr lang="en-US" dirty="0" smtClean="0"/>
              <a:t>  fishing</a:t>
            </a:r>
          </a:p>
          <a:p>
            <a:pPr>
              <a:spcBef>
                <a:spcPct val="0"/>
              </a:spcBef>
            </a:pPr>
            <a:endParaRPr lang="en-US" b="1" dirty="0" smtClean="0"/>
          </a:p>
          <a:p>
            <a:pPr marL="0" indent="0">
              <a:spcBef>
                <a:spcPct val="0"/>
              </a:spcBef>
            </a:pPr>
            <a:r>
              <a:rPr lang="en-US" b="1" dirty="0" smtClean="0"/>
              <a:t>Feedback:</a:t>
            </a:r>
            <a:r>
              <a:rPr lang="en-US" dirty="0" smtClean="0"/>
              <a:t> Andrew and Peter and James and John are fishing when Jesus calls them.</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Two items in the meal that feeds a crowd of five thousand men</a:t>
            </a:r>
          </a:p>
          <a:p>
            <a:pPr>
              <a:spcBef>
                <a:spcPct val="0"/>
              </a:spcBef>
            </a:pPr>
            <a:r>
              <a:rPr lang="en-US" b="1" dirty="0" smtClean="0"/>
              <a:t>A:</a:t>
            </a:r>
            <a:r>
              <a:rPr lang="en-US" dirty="0" smtClean="0"/>
              <a:t>  bread and fish</a:t>
            </a:r>
          </a:p>
          <a:p>
            <a:pPr>
              <a:spcBef>
                <a:spcPct val="0"/>
              </a:spcBef>
            </a:pPr>
            <a:endParaRPr lang="en-US" b="1" dirty="0" smtClean="0"/>
          </a:p>
          <a:p>
            <a:pPr marL="0" indent="0">
              <a:spcBef>
                <a:spcPct val="0"/>
              </a:spcBef>
            </a:pPr>
            <a:r>
              <a:rPr lang="en-US" b="1" dirty="0" smtClean="0"/>
              <a:t>Feedback:</a:t>
            </a:r>
            <a:r>
              <a:rPr lang="en-US" dirty="0" smtClean="0"/>
              <a:t>  In another narrative, four thousand men are fed. These figures don’t include the women and children present.</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A skin disease Jesus healed; those with this condition were outcasts</a:t>
            </a:r>
          </a:p>
          <a:p>
            <a:pPr>
              <a:spcBef>
                <a:spcPct val="0"/>
              </a:spcBef>
            </a:pPr>
            <a:r>
              <a:rPr lang="en-US" b="1" dirty="0" smtClean="0"/>
              <a:t>A:</a:t>
            </a:r>
            <a:r>
              <a:rPr lang="en-US" dirty="0" smtClean="0"/>
              <a:t>  leprosy</a:t>
            </a:r>
          </a:p>
          <a:p>
            <a:pPr>
              <a:spcBef>
                <a:spcPct val="0"/>
              </a:spcBef>
            </a:pPr>
            <a:endParaRPr lang="en-US" b="1" dirty="0" smtClean="0"/>
          </a:p>
          <a:p>
            <a:pPr marL="0" indent="0">
              <a:spcBef>
                <a:spcPct val="0"/>
              </a:spcBef>
            </a:pPr>
            <a:r>
              <a:rPr lang="en-US" b="1" dirty="0" smtClean="0"/>
              <a:t>Feedback:</a:t>
            </a:r>
            <a:r>
              <a:rPr lang="en-US" dirty="0" smtClean="0"/>
              <a:t>  Jesus heals many other conditions, including blindness, lameness, and conditions that seem to be schizophrenia and epilepsy.</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Meal Jesus eats with his followers before his arrest; the title of many artworks</a:t>
            </a:r>
          </a:p>
          <a:p>
            <a:pPr>
              <a:spcBef>
                <a:spcPct val="0"/>
              </a:spcBef>
            </a:pPr>
            <a:r>
              <a:rPr lang="en-US" b="1" dirty="0" smtClean="0"/>
              <a:t>A:</a:t>
            </a:r>
            <a:r>
              <a:rPr lang="en-US" dirty="0" smtClean="0"/>
              <a:t>  the Last Supper</a:t>
            </a:r>
          </a:p>
          <a:p>
            <a:pPr>
              <a:spcBef>
                <a:spcPct val="0"/>
              </a:spcBef>
            </a:pPr>
            <a:endParaRPr lang="en-US" b="1" dirty="0" smtClean="0"/>
          </a:p>
          <a:p>
            <a:pPr marL="0" indent="0">
              <a:spcBef>
                <a:spcPct val="0"/>
              </a:spcBef>
            </a:pPr>
            <a:r>
              <a:rPr lang="en-US" b="1" dirty="0" smtClean="0"/>
              <a:t>Feedback:</a:t>
            </a:r>
            <a:r>
              <a:rPr lang="en-US" dirty="0" smtClean="0"/>
              <a:t>  Leonardo </a:t>
            </a:r>
            <a:r>
              <a:rPr lang="en-US" dirty="0" err="1" smtClean="0"/>
              <a:t>Da</a:t>
            </a:r>
            <a:r>
              <a:rPr lang="en-US" dirty="0" smtClean="0"/>
              <a:t> Vinci’s </a:t>
            </a:r>
            <a:r>
              <a:rPr lang="en-US" i="1" dirty="0" smtClean="0"/>
              <a:t>The Last Supper</a:t>
            </a:r>
            <a:r>
              <a:rPr lang="en-US" dirty="0" smtClean="0"/>
              <a:t> is the most famous of many depictions of this Passover meal.</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r>
              <a:rPr lang="en-US" dirty="0" smtClean="0"/>
              <a:t>Questions for Level 1: Easy</a:t>
            </a:r>
            <a:endParaRPr lang="en-US" dirty="0" smtClean="0">
              <a:latin typeface="Arial" charset="0"/>
              <a:cs typeface="Arial" charset="0"/>
            </a:endParaRPr>
          </a:p>
        </p:txBody>
      </p:sp>
      <p:sp>
        <p:nvSpPr>
          <p:cNvPr id="5" name="Text Placeholder 4"/>
          <p:cNvSpPr>
            <a:spLocks noGrp="1"/>
          </p:cNvSpPr>
          <p:nvPr>
            <p:ph type="body" sz="quarter" idx="12"/>
          </p:nvPr>
        </p:nvSpPr>
        <p:spPr/>
        <p:txBody>
          <a:bodyPr/>
          <a:lstStyle/>
          <a:p>
            <a:pPr>
              <a:spcBef>
                <a:spcPct val="0"/>
              </a:spcBef>
            </a:pPr>
            <a:r>
              <a:rPr lang="en-US" b="1" dirty="0" smtClean="0"/>
              <a:t>Q:</a:t>
            </a:r>
            <a:r>
              <a:rPr lang="en-US" dirty="0" smtClean="0"/>
              <a:t>  The Apostle who betrays Jesus</a:t>
            </a:r>
          </a:p>
          <a:p>
            <a:pPr>
              <a:spcBef>
                <a:spcPct val="0"/>
              </a:spcBef>
            </a:pPr>
            <a:r>
              <a:rPr lang="en-US" b="1" dirty="0" smtClean="0"/>
              <a:t>A:</a:t>
            </a:r>
            <a:r>
              <a:rPr lang="en-US" dirty="0" smtClean="0"/>
              <a:t>  Judas Iscariot</a:t>
            </a:r>
          </a:p>
          <a:p>
            <a:pPr>
              <a:spcBef>
                <a:spcPct val="0"/>
              </a:spcBef>
            </a:pPr>
            <a:endParaRPr lang="en-US" b="1" dirty="0" smtClean="0"/>
          </a:p>
          <a:p>
            <a:pPr marL="0" indent="0">
              <a:spcBef>
                <a:spcPct val="0"/>
              </a:spcBef>
            </a:pPr>
            <a:r>
              <a:rPr lang="en-US" b="1" dirty="0" smtClean="0"/>
              <a:t>Feedback:</a:t>
            </a:r>
            <a:r>
              <a:rPr lang="en-US" dirty="0" smtClean="0"/>
              <a:t>  Judas identifies Jesus to the guards with a kiss, the way a disciple would greet his teacher.</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1403</Words>
  <Application>Microsoft Office PowerPoint</Application>
  <PresentationFormat>On-screen Show (4:3)</PresentationFormat>
  <Paragraphs>185</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LIC Presentation template</vt:lpstr>
      <vt:lpstr>Key Events in the  Life of Jesus</vt:lpstr>
      <vt:lpstr>Questions for Level 1: Easy</vt:lpstr>
      <vt:lpstr>Questions for Level 1: Easy</vt:lpstr>
      <vt:lpstr>Questions for Level 1: Easy</vt:lpstr>
      <vt:lpstr>Questions for Level 1: Easy</vt:lpstr>
      <vt:lpstr>Questions for Level 1: Easy</vt:lpstr>
      <vt:lpstr>Questions for Level 1: Easy</vt:lpstr>
      <vt:lpstr>Questions for Level 1: Easy</vt:lpstr>
      <vt:lpstr>Questions for Level 1: Easy</vt:lpstr>
      <vt:lpstr>Questions for Level 1: Easy</vt:lpstr>
      <vt:lpstr>Questions for Level 1: Easy</vt:lpstr>
      <vt:lpstr>Questions for Level 2: Medium</vt:lpstr>
      <vt:lpstr>Questions for Level 2: Medium</vt:lpstr>
      <vt:lpstr>Questions for Level 2: Medium</vt:lpstr>
      <vt:lpstr>Questions for Level 2: Medium</vt:lpstr>
      <vt:lpstr>Questions for Level 2: Medium</vt:lpstr>
      <vt:lpstr>Questions for Level 2: Medium</vt:lpstr>
      <vt:lpstr>Questions for Level 2: Medium</vt:lpstr>
      <vt:lpstr>Questions for Level 2: Medium</vt:lpstr>
      <vt:lpstr>Questions for Level 2: Medium</vt:lpstr>
      <vt:lpstr>Questions for Level 2: Medium</vt:lpstr>
      <vt:lpstr>Questions for Level 3: Difficult</vt:lpstr>
      <vt:lpstr>Questions for Level 3: Difficult</vt:lpstr>
      <vt:lpstr>Questions for Level 3: Difficult</vt:lpstr>
      <vt:lpstr>Questions for Level 3: Difficult</vt:lpstr>
      <vt:lpstr>Questions for Level 3: Difficult</vt:lpstr>
      <vt:lpstr>Questions for Level 3: Difficult</vt:lpstr>
      <vt:lpstr>Questions for Level 3: Difficult</vt:lpstr>
      <vt:lpstr>Questions for Level 3: Difficult</vt:lpstr>
      <vt:lpstr>Questions for Level 3: Difficult</vt:lpstr>
      <vt:lpstr>Questions for Level 3: Difficult</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Brian Holzworth</cp:lastModifiedBy>
  <cp:revision>28</cp:revision>
  <dcterms:created xsi:type="dcterms:W3CDTF">2010-11-09T18:46:01Z</dcterms:created>
  <dcterms:modified xsi:type="dcterms:W3CDTF">2014-02-17T17:09:21Z</dcterms:modified>
</cp:coreProperties>
</file>