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382" autoAdjust="0"/>
    <p:restoredTop sz="92714" autoAdjust="0"/>
  </p:normalViewPr>
  <p:slideViewPr>
    <p:cSldViewPr>
      <p:cViewPr>
        <p:scale>
          <a:sx n="100" d="100"/>
          <a:sy n="100" d="100"/>
        </p:scale>
        <p:origin x="-1224" y="-1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4AA59F-A947-4D14-9387-A047D0797DF8}" type="datetimeFigureOut">
              <a:rPr lang="en-US" smtClean="0"/>
              <a:pPr/>
              <a:t>2/15/2012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1FFD00-FAE8-4441-A03F-CF1B7FCC2C4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02912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1FFD00-FAE8-4441-A03F-CF1B7FCC2C48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Notes: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Pause after reviewing this heresy to check for understanding. Allow time for a think-pair-share exercise, or encourage reciprocal teaching to allow the material to be more firmly retained.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1FFD00-FAE8-4441-A03F-CF1B7FCC2C48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Notes: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Pause after reviewing this heresy to check for understanding. Allow time for a think-pair-share exercise, or encourage reciprocal teaching to allow the material to be more firmly retained.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1FFD00-FAE8-4441-A03F-CF1B7FCC2C48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Notes: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Pause after reviewing this heresy to check for understanding. Allow time for a think-pair-share exercise, or encourage reciprocal teaching to allow the material to be more firmly retained.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1FFD00-FAE8-4441-A03F-CF1B7FCC2C48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Notes: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Pause after reviewing this heresy to check for understanding. Allow time for a think-pair-share exercise, or encourage reciprocal teaching to allow the material to be more firmly retained.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1FFD00-FAE8-4441-A03F-CF1B7FCC2C48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Notes: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Pause after reviewing this heresy to check for understanding. Allow time for a think-pair-share exercise, or encourage reciprocal teaching to allow the material to be more firmly retained.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1FFD00-FAE8-4441-A03F-CF1B7FCC2C48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1FFD00-FAE8-4441-A03F-CF1B7FCC2C48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OpeningSlide_2810.jpg                                          00000032DISK_IMG                       8EF45680: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0" y="198"/>
            <a:ext cx="9145588" cy="685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81200"/>
            <a:ext cx="7772400" cy="1470025"/>
          </a:xfrm>
        </p:spPr>
        <p:txBody>
          <a:bodyPr>
            <a:normAutofit/>
          </a:bodyPr>
          <a:lstStyle>
            <a:lvl1pPr algn="ctr">
              <a:defRPr sz="44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962400"/>
            <a:ext cx="6400800" cy="990600"/>
          </a:xfrm>
        </p:spPr>
        <p:txBody>
          <a:bodyPr>
            <a:normAutofit/>
          </a:bodyPr>
          <a:lstStyle>
            <a:lvl1pPr marL="0" indent="0" algn="ctr">
              <a:buNone/>
              <a:defRPr sz="25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7620000" y="6019800"/>
            <a:ext cx="1295400" cy="152400"/>
          </a:xfrm>
        </p:spPr>
        <p:txBody>
          <a:bodyPr>
            <a:normAutofit/>
          </a:bodyPr>
          <a:lstStyle>
            <a:lvl1pPr>
              <a:buNone/>
              <a:defRPr sz="8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Document # TX00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1" descr="BodySlide_2810.jpg                                             00000032DISK_IMG                       8EF45680: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0" y="198"/>
            <a:ext cx="9145588" cy="685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143000"/>
            <a:ext cx="8229600" cy="533400"/>
          </a:xfrm>
        </p:spPr>
        <p:txBody>
          <a:bodyPr>
            <a:normAutofit/>
          </a:bodyPr>
          <a:lstStyle>
            <a:lvl1pPr algn="l">
              <a:defRPr sz="28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752600"/>
            <a:ext cx="7315200" cy="4373563"/>
          </a:xfrm>
        </p:spPr>
        <p:txBody>
          <a:bodyPr/>
          <a:lstStyle>
            <a:lvl1pPr>
              <a:defRPr sz="2000">
                <a:latin typeface="Arial" pitchFamily="34" charset="0"/>
                <a:cs typeface="Arial" pitchFamily="34" charset="0"/>
              </a:defRPr>
            </a:lvl1pPr>
            <a:lvl2pPr>
              <a:defRPr sz="1800">
                <a:latin typeface="Arial" pitchFamily="34" charset="0"/>
                <a:cs typeface="Arial" pitchFamily="34" charset="0"/>
              </a:defRPr>
            </a:lvl2pPr>
            <a:lvl3pPr>
              <a:defRPr sz="1600">
                <a:latin typeface="Arial" pitchFamily="34" charset="0"/>
                <a:cs typeface="Arial" pitchFamily="34" charset="0"/>
              </a:defRPr>
            </a:lvl3pPr>
            <a:lvl4pPr>
              <a:defRPr sz="1400">
                <a:latin typeface="Arial" pitchFamily="34" charset="0"/>
                <a:cs typeface="Arial" pitchFamily="34" charset="0"/>
              </a:defRPr>
            </a:lvl4pPr>
            <a:lvl5pPr>
              <a:defRPr sz="12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28800" y="6356350"/>
            <a:ext cx="5486400" cy="365125"/>
          </a:xfrm>
        </p:spPr>
        <p:txBody>
          <a:bodyPr/>
          <a:lstStyle>
            <a:lvl1pPr>
              <a:defRPr sz="5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2 lines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11" descr="BodySlide_2810.jpg                                             00000032DISK_IMG                       8EF45680: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0" y="198"/>
            <a:ext cx="9145588" cy="685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14400" y="1143000"/>
            <a:ext cx="8229600" cy="914400"/>
          </a:xfrm>
        </p:spPr>
        <p:txBody>
          <a:bodyPr>
            <a:normAutofit/>
          </a:bodyPr>
          <a:lstStyle>
            <a:lvl1pPr algn="l">
              <a:defRPr sz="2800" b="1" baseline="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br>
              <a:rPr lang="en-US" dirty="0" smtClean="0"/>
            </a:br>
            <a:r>
              <a:rPr lang="en-US" dirty="0" smtClean="0"/>
              <a:t>2 line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2209800"/>
            <a:ext cx="7315200" cy="3916363"/>
          </a:xfrm>
        </p:spPr>
        <p:txBody>
          <a:bodyPr/>
          <a:lstStyle>
            <a:lvl1pPr>
              <a:defRPr sz="2000">
                <a:latin typeface="Arial" pitchFamily="34" charset="0"/>
                <a:cs typeface="Arial" pitchFamily="34" charset="0"/>
              </a:defRPr>
            </a:lvl1pPr>
            <a:lvl2pPr>
              <a:defRPr sz="1800">
                <a:latin typeface="Arial" pitchFamily="34" charset="0"/>
                <a:cs typeface="Arial" pitchFamily="34" charset="0"/>
              </a:defRPr>
            </a:lvl2pPr>
            <a:lvl3pPr>
              <a:defRPr sz="1600">
                <a:latin typeface="Arial" pitchFamily="34" charset="0"/>
                <a:cs typeface="Arial" pitchFamily="34" charset="0"/>
              </a:defRPr>
            </a:lvl3pPr>
            <a:lvl4pPr>
              <a:defRPr sz="1400">
                <a:latin typeface="Arial" pitchFamily="34" charset="0"/>
                <a:cs typeface="Arial" pitchFamily="34" charset="0"/>
              </a:defRPr>
            </a:lvl4pPr>
            <a:lvl5pPr>
              <a:defRPr sz="12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28800" y="6356350"/>
            <a:ext cx="5486400" cy="365125"/>
          </a:xfrm>
        </p:spPr>
        <p:txBody>
          <a:bodyPr/>
          <a:lstStyle>
            <a:lvl1pPr>
              <a:defRPr sz="5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2 lines w/emphais on second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11" descr="BodySlide_2810.jpg                                             00000032DISK_IMG                       8EF45680: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0" y="198"/>
            <a:ext cx="9145588" cy="685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143000"/>
            <a:ext cx="8229600" cy="533400"/>
          </a:xfrm>
        </p:spPr>
        <p:txBody>
          <a:bodyPr>
            <a:normAutofit/>
          </a:bodyPr>
          <a:lstStyle>
            <a:lvl1pPr algn="l">
              <a:defRPr sz="28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2209800"/>
            <a:ext cx="7315200" cy="3916363"/>
          </a:xfrm>
        </p:spPr>
        <p:txBody>
          <a:bodyPr/>
          <a:lstStyle>
            <a:lvl1pPr>
              <a:defRPr sz="2000">
                <a:latin typeface="Arial" pitchFamily="34" charset="0"/>
                <a:cs typeface="Arial" pitchFamily="34" charset="0"/>
              </a:defRPr>
            </a:lvl1pPr>
            <a:lvl2pPr>
              <a:defRPr sz="1800">
                <a:latin typeface="Arial" pitchFamily="34" charset="0"/>
                <a:cs typeface="Arial" pitchFamily="34" charset="0"/>
              </a:defRPr>
            </a:lvl2pPr>
            <a:lvl3pPr>
              <a:defRPr sz="1600">
                <a:latin typeface="Arial" pitchFamily="34" charset="0"/>
                <a:cs typeface="Arial" pitchFamily="34" charset="0"/>
              </a:defRPr>
            </a:lvl3pPr>
            <a:lvl4pPr>
              <a:defRPr sz="1400">
                <a:latin typeface="Arial" pitchFamily="34" charset="0"/>
                <a:cs typeface="Arial" pitchFamily="34" charset="0"/>
              </a:defRPr>
            </a:lvl4pPr>
            <a:lvl5pPr>
              <a:defRPr sz="12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28800" y="6356350"/>
            <a:ext cx="5486400" cy="365125"/>
          </a:xfrm>
        </p:spPr>
        <p:txBody>
          <a:bodyPr/>
          <a:lstStyle>
            <a:lvl1pPr>
              <a:defRPr sz="5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2" hasCustomPrompt="1"/>
          </p:nvPr>
        </p:nvSpPr>
        <p:spPr>
          <a:xfrm>
            <a:off x="1676400" y="1600200"/>
            <a:ext cx="6477000" cy="533400"/>
          </a:xfrm>
        </p:spPr>
        <p:txBody>
          <a:bodyPr>
            <a:normAutofit/>
          </a:bodyPr>
          <a:lstStyle>
            <a:lvl1pPr>
              <a:buNone/>
              <a:defRPr sz="28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Click to edit 2nd line emphasis title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no body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1" descr="BodySlide_2810.jpg                                             00000032DISK_IMG                       8EF45680: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0" y="198"/>
            <a:ext cx="9145588" cy="685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28800" y="6356350"/>
            <a:ext cx="5486400" cy="365125"/>
          </a:xfrm>
        </p:spPr>
        <p:txBody>
          <a:bodyPr/>
          <a:lstStyle>
            <a:lvl1pPr>
              <a:defRPr sz="5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2"/>
          </p:nvPr>
        </p:nvSpPr>
        <p:spPr>
          <a:xfrm>
            <a:off x="914400" y="1143000"/>
            <a:ext cx="7696200" cy="609600"/>
          </a:xfrm>
        </p:spPr>
        <p:txBody>
          <a:bodyPr/>
          <a:lstStyle>
            <a:lvl1pPr>
              <a:buNone/>
              <a:defRPr sz="2800" b="1"/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1" descr="BodySlide_2810.jpg                                             00000032DISK_IMG                       8EF45680: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0" y="198"/>
            <a:ext cx="9145588" cy="685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28800" y="6356350"/>
            <a:ext cx="5486400" cy="365125"/>
          </a:xfrm>
        </p:spPr>
        <p:txBody>
          <a:bodyPr/>
          <a:lstStyle>
            <a:lvl1pPr>
              <a:defRPr sz="5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/narrow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1" descr="BodySlide_2810.jpg                                             00000032DISK_IMG                       8EF45680: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0" y="198"/>
            <a:ext cx="9145588" cy="685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828800"/>
            <a:ext cx="4038600" cy="42973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8800"/>
            <a:ext cx="4038600" cy="42973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28800" y="6356350"/>
            <a:ext cx="5486400" cy="365125"/>
          </a:xfrm>
        </p:spPr>
        <p:txBody>
          <a:bodyPr/>
          <a:lstStyle>
            <a:lvl1pPr>
              <a:defRPr sz="5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2"/>
          </p:nvPr>
        </p:nvSpPr>
        <p:spPr>
          <a:xfrm>
            <a:off x="914400" y="1143000"/>
            <a:ext cx="7315200" cy="609600"/>
          </a:xfrm>
        </p:spPr>
        <p:txBody>
          <a:bodyPr>
            <a:normAutofit/>
          </a:bodyPr>
          <a:lstStyle>
            <a:lvl1pPr>
              <a:buNone/>
              <a:defRPr sz="2800" b="1"/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11" descr="BodySlide_2810.jpg                                             00000032DISK_IMG                       8EF45680: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0" y="198"/>
            <a:ext cx="9145588" cy="685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914400" y="1143000"/>
            <a:ext cx="8229600" cy="533400"/>
          </a:xfrm>
        </p:spPr>
        <p:txBody>
          <a:bodyPr>
            <a:normAutofit/>
          </a:bodyPr>
          <a:lstStyle>
            <a:lvl1pPr algn="l">
              <a:defRPr sz="28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28800" y="6356350"/>
            <a:ext cx="5486400" cy="365125"/>
          </a:xfrm>
        </p:spPr>
        <p:txBody>
          <a:bodyPr/>
          <a:lstStyle>
            <a:lvl1pPr>
              <a:defRPr sz="5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2"/>
          </p:nvPr>
        </p:nvSpPr>
        <p:spPr>
          <a:xfrm>
            <a:off x="914400" y="2514600"/>
            <a:ext cx="7315200" cy="1524000"/>
          </a:xfrm>
        </p:spPr>
        <p:txBody>
          <a:bodyPr/>
          <a:lstStyle>
            <a:lvl1pPr algn="ctr">
              <a:buNone/>
              <a:defRPr sz="2400">
                <a:solidFill>
                  <a:schemeClr val="accent5">
                    <a:lumMod val="75000"/>
                  </a:schemeClr>
                </a:solidFill>
              </a:defRPr>
            </a:lvl1pPr>
            <a:lvl2pPr algn="ctr">
              <a:defRPr sz="1400" i="1"/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3"/>
          </p:nvPr>
        </p:nvSpPr>
        <p:spPr>
          <a:xfrm>
            <a:off x="2590800" y="4267200"/>
            <a:ext cx="5029200" cy="1447800"/>
          </a:xfrm>
        </p:spPr>
        <p:txBody>
          <a:bodyPr/>
          <a:lstStyle>
            <a:lvl1pPr marL="457200" indent="-457200">
              <a:buAutoNum type="arabicPeriod"/>
              <a:defRPr/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0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838200"/>
            <a:ext cx="7772400" cy="5794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CB1BD0-533A-4E07-BF9C-432137E14983}" type="datetimeFigureOut">
              <a:rPr lang="en-US" smtClean="0"/>
              <a:pPr/>
              <a:t>2/15/2012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54F940-28E1-4EAC-8D73-5D6BC0F5BDB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72" r:id="rId4"/>
    <p:sldLayoutId id="2147483651" r:id="rId5"/>
    <p:sldLayoutId id="2147483674" r:id="rId6"/>
    <p:sldLayoutId id="2147483652" r:id="rId7"/>
    <p:sldLayoutId id="2147483655" r:id="rId8"/>
  </p:sldLayoutIdLst>
  <p:txStyles>
    <p:titleStyle>
      <a:lvl1pPr algn="l" defTabSz="914400" rtl="0" eaLnBrk="1" latinLnBrk="0" hangingPunct="1">
        <a:spcBef>
          <a:spcPct val="0"/>
        </a:spcBef>
        <a:buNone/>
        <a:defRPr sz="28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Development of Catholic Trinitarian Theology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Jesus </a:t>
            </a:r>
            <a:r>
              <a:rPr lang="en-US" smtClean="0"/>
              <a:t>Christ </a:t>
            </a:r>
            <a:r>
              <a:rPr lang="en-US" smtClean="0"/>
              <a:t>Course</a:t>
            </a:r>
            <a:endParaRPr lang="en-US" dirty="0"/>
          </a:p>
        </p:txBody>
      </p:sp>
      <p:sp>
        <p:nvSpPr>
          <p:cNvPr id="4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7620000" y="6019800"/>
            <a:ext cx="1295400" cy="152400"/>
          </a:xfrm>
        </p:spPr>
        <p:txBody>
          <a:bodyPr>
            <a:normAutofit fontScale="62500" lnSpcReduction="20000"/>
          </a:bodyPr>
          <a:lstStyle>
            <a:lvl1pPr>
              <a:buNone/>
              <a:defRPr sz="8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Document #: TX001188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 of Ecumenical Councils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Between AD 325 and 787, seven ecumenical councils were held to define Christological and Trinitarian doctrines:</a:t>
            </a:r>
          </a:p>
          <a:p>
            <a:pPr lvl="1"/>
            <a:r>
              <a:rPr lang="en-US" dirty="0"/>
              <a:t>First Council of Nicaea (AD 325)</a:t>
            </a:r>
          </a:p>
          <a:p>
            <a:pPr lvl="1"/>
            <a:r>
              <a:rPr lang="en-US" dirty="0"/>
              <a:t>First Council of Constantinople (AD 381)</a:t>
            </a:r>
          </a:p>
          <a:p>
            <a:pPr lvl="1"/>
            <a:r>
              <a:rPr lang="en-US" dirty="0"/>
              <a:t>Council of Ephesus (AD 431)</a:t>
            </a:r>
          </a:p>
          <a:p>
            <a:pPr lvl="1"/>
            <a:r>
              <a:rPr lang="en-US" dirty="0"/>
              <a:t>Council of Chalcedon (AD 451)</a:t>
            </a:r>
          </a:p>
          <a:p>
            <a:pPr lvl="1"/>
            <a:r>
              <a:rPr lang="en-US" dirty="0"/>
              <a:t>Second Council of Constantinople (AD 553)</a:t>
            </a:r>
          </a:p>
          <a:p>
            <a:pPr lvl="1"/>
            <a:r>
              <a:rPr lang="en-US" dirty="0"/>
              <a:t>Third Council of Constantinople (AD 680)</a:t>
            </a:r>
          </a:p>
          <a:p>
            <a:pPr lvl="1"/>
            <a:r>
              <a:rPr lang="en-US" dirty="0"/>
              <a:t>Second Council of Nicaea (AD 787) </a:t>
            </a:r>
          </a:p>
          <a:p>
            <a:r>
              <a:rPr lang="en-US" dirty="0"/>
              <a:t>The two most important, Nicaea and Chalcedon, took place in what is now modern-day Turkey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First Council of Nicaea, AD 325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752600"/>
            <a:ext cx="4572000" cy="4876800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This is one of the most significant councils.</a:t>
            </a:r>
          </a:p>
          <a:p>
            <a:pPr lvl="0"/>
            <a:r>
              <a:rPr lang="en-US" dirty="0"/>
              <a:t>It declared that Jesus is truly God.</a:t>
            </a:r>
          </a:p>
          <a:p>
            <a:pPr lvl="0"/>
            <a:r>
              <a:rPr lang="en-US" dirty="0"/>
              <a:t>It declared that God the Son is “of the same substance as” (“consubstantial with”) God the Father.</a:t>
            </a:r>
          </a:p>
          <a:p>
            <a:pPr lvl="0"/>
            <a:r>
              <a:rPr lang="en-US" dirty="0"/>
              <a:t>It countered Arianism.</a:t>
            </a:r>
          </a:p>
          <a:p>
            <a:pPr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“Eternally begotten of the Father, </a:t>
            </a:r>
            <a:br>
              <a:rPr lang="en-US" b="1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God from God, light from light, </a:t>
            </a:r>
            <a:br>
              <a:rPr lang="en-US" b="1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true God from true God.” </a:t>
            </a:r>
            <a:r>
              <a:rPr lang="en-US" dirty="0"/>
              <a:t>—Original Nicene Creed, written in AD </a:t>
            </a:r>
            <a:r>
              <a:rPr lang="en-US" dirty="0" smtClean="0"/>
              <a:t>325</a:t>
            </a:r>
            <a:endParaRPr lang="en-US" dirty="0"/>
          </a:p>
        </p:txBody>
      </p:sp>
      <p:pic>
        <p:nvPicPr>
          <p:cNvPr id="4" name="Picture 3" descr="First_Council_of_Nicea_(icon)-wikimedia.jpg"/>
          <p:cNvPicPr>
            <a:picLocks noChangeAspect="1"/>
          </p:cNvPicPr>
          <p:nvPr/>
        </p:nvPicPr>
        <p:blipFill>
          <a:blip r:embed="rId2" cstate="print"/>
          <a:srcRect l="4306" r="5037"/>
          <a:stretch>
            <a:fillRect/>
          </a:stretch>
        </p:blipFill>
        <p:spPr>
          <a:xfrm>
            <a:off x="5943600" y="1905000"/>
            <a:ext cx="2743200" cy="4191000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101600" cap="sq">
            <a:solidFill>
              <a:schemeClr val="accent3">
                <a:lumMod val="75000"/>
              </a:schemeClr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5" name="TextBox 4"/>
          <p:cNvSpPr txBox="1"/>
          <p:nvPr/>
        </p:nvSpPr>
        <p:spPr bwMode="auto">
          <a:xfrm rot="16200000">
            <a:off x="7589520" y="4411161"/>
            <a:ext cx="2438400" cy="16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>
            <a:spAutoFit/>
          </a:bodyPr>
          <a:lstStyle/>
          <a:p>
            <a:r>
              <a:rPr lang="en-US" sz="500" dirty="0" smtClean="0"/>
              <a:t>Image in public domain</a:t>
            </a:r>
            <a:endParaRPr lang="en-US" sz="5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Council of Chalcedon, AD 451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752600"/>
            <a:ext cx="4572000" cy="4373563"/>
          </a:xfrm>
        </p:spPr>
        <p:txBody>
          <a:bodyPr/>
          <a:lstStyle/>
          <a:p>
            <a:pPr lvl="0"/>
            <a:r>
              <a:rPr lang="en-US" dirty="0"/>
              <a:t>It focused on God the Son.</a:t>
            </a:r>
          </a:p>
          <a:p>
            <a:pPr lvl="0"/>
            <a:r>
              <a:rPr lang="en-US" dirty="0"/>
              <a:t>Attended by 350 bishops.</a:t>
            </a:r>
          </a:p>
          <a:p>
            <a:pPr lvl="0"/>
            <a:r>
              <a:rPr lang="en-US" dirty="0"/>
              <a:t>It declared that Jesus has two natures: human and divine, undivided and inseparable.</a:t>
            </a:r>
          </a:p>
          <a:p>
            <a:pPr lvl="1"/>
            <a:r>
              <a:rPr lang="en-US" dirty="0"/>
              <a:t>Jesus is 100 percent human and 100 percent divine.</a:t>
            </a:r>
          </a:p>
          <a:p>
            <a:pPr lvl="1"/>
            <a:r>
              <a:rPr lang="en-US" dirty="0"/>
              <a:t>Jesus is not half human and half divine, nor two persons pushed into one.</a:t>
            </a:r>
          </a:p>
          <a:p>
            <a:pPr lvl="1"/>
            <a:r>
              <a:rPr lang="en-US" dirty="0"/>
              <a:t>Jesus, God the Son, is one Divine Person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5" name="Picture 4" descr="Jesus-wikimedia.jpg"/>
          <p:cNvPicPr>
            <a:picLocks noChangeAspect="1"/>
          </p:cNvPicPr>
          <p:nvPr/>
        </p:nvPicPr>
        <p:blipFill>
          <a:blip r:embed="rId3" cstate="print"/>
          <a:srcRect l="9690" t="4412" r="9864" b="5882"/>
          <a:stretch>
            <a:fillRect/>
          </a:stretch>
        </p:blipFill>
        <p:spPr>
          <a:xfrm>
            <a:off x="6019800" y="1752600"/>
            <a:ext cx="2748197" cy="4191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6" name="TextBox 5"/>
          <p:cNvSpPr txBox="1"/>
          <p:nvPr/>
        </p:nvSpPr>
        <p:spPr bwMode="auto">
          <a:xfrm rot="16200000">
            <a:off x="7616952" y="4411161"/>
            <a:ext cx="2438400" cy="16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>
            <a:spAutoFit/>
          </a:bodyPr>
          <a:lstStyle/>
          <a:p>
            <a:r>
              <a:rPr lang="en-US" sz="500" dirty="0" smtClean="0"/>
              <a:t>Image in public domain</a:t>
            </a:r>
            <a:endParaRPr lang="en-US" sz="5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Overview of Trinitarian Theology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371600" y="1752600"/>
            <a:ext cx="3962400" cy="4373563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Trinitarian theology developed over time through God’s Revelation and guidance.</a:t>
            </a:r>
          </a:p>
          <a:p>
            <a:pPr lvl="0"/>
            <a:r>
              <a:rPr lang="en-US" dirty="0"/>
              <a:t>The Church clarified the truth of the doctrine through ecumenical councils.</a:t>
            </a:r>
          </a:p>
          <a:p>
            <a:pPr lvl="0"/>
            <a:r>
              <a:rPr lang="en-US" dirty="0"/>
              <a:t>Ecumenical councils are gatherings of the Church’s bishops from around the world, convened by the Pope, to discuss and resolve pressing issues in the Church.</a:t>
            </a:r>
          </a:p>
        </p:txBody>
      </p:sp>
      <p:pic>
        <p:nvPicPr>
          <p:cNvPr id="4" name="Picture 3" descr="holy_trinity-wikimedia.jpg"/>
          <p:cNvPicPr>
            <a:picLocks noChangeAspect="1"/>
          </p:cNvPicPr>
          <p:nvPr/>
        </p:nvPicPr>
        <p:blipFill>
          <a:blip r:embed="rId2" cstate="print"/>
          <a:srcRect l="3953" t="3482" r="3445" b="4244"/>
          <a:stretch>
            <a:fillRect/>
          </a:stretch>
        </p:blipFill>
        <p:spPr>
          <a:xfrm>
            <a:off x="5562600" y="1828800"/>
            <a:ext cx="3200400" cy="40386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7" name="TextBox 6"/>
          <p:cNvSpPr txBox="1"/>
          <p:nvPr/>
        </p:nvSpPr>
        <p:spPr bwMode="auto">
          <a:xfrm rot="16200000">
            <a:off x="7616952" y="4411161"/>
            <a:ext cx="2438400" cy="16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>
            <a:spAutoFit/>
          </a:bodyPr>
          <a:lstStyle/>
          <a:p>
            <a:r>
              <a:rPr lang="en-US" sz="500" dirty="0" smtClean="0"/>
              <a:t>Image in public domain</a:t>
            </a:r>
            <a:endParaRPr lang="en-US" sz="5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Context of the Early Church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371600" y="1752600"/>
            <a:ext cx="6781800" cy="4373563"/>
          </a:xfrm>
        </p:spPr>
        <p:txBody>
          <a:bodyPr/>
          <a:lstStyle/>
          <a:p>
            <a:pPr lvl="0"/>
            <a:r>
              <a:rPr lang="en-US" dirty="0"/>
              <a:t>Early Church communities were widespread around the Roman Empire.</a:t>
            </a:r>
          </a:p>
          <a:p>
            <a:pPr lvl="0"/>
            <a:r>
              <a:rPr lang="en-US" dirty="0"/>
              <a:t>Communication between the early Church communities was limited and challenging.</a:t>
            </a:r>
          </a:p>
          <a:p>
            <a:pPr lvl="0"/>
            <a:r>
              <a:rPr lang="en-US" dirty="0"/>
              <a:t>Many people had their own theories about who Jesus was and what his time on earth achieved.</a:t>
            </a:r>
          </a:p>
          <a:p>
            <a:pPr lvl="0"/>
            <a:r>
              <a:rPr lang="en-US" dirty="0"/>
              <a:t>In some cases, it took years for theological issues to be raised and clarified.</a:t>
            </a:r>
          </a:p>
          <a:p>
            <a:pPr lvl="0"/>
            <a:r>
              <a:rPr lang="en-US" dirty="0"/>
              <a:t>Early ecumenical councils developed the vocabulary and the process to express the depth, breadth, and meaning of sacred truths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Overthrowing_Heresy_and_Hatred_Legros-wikimedi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flipH="1">
            <a:off x="4724400" y="1219200"/>
            <a:ext cx="4038600" cy="475269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Christological Heresies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During the first several centuries of the </a:t>
            </a:r>
            <a:br>
              <a:rPr lang="en-US" dirty="0"/>
            </a:br>
            <a:r>
              <a:rPr lang="en-US" dirty="0"/>
              <a:t>Church, some </a:t>
            </a:r>
            <a:r>
              <a:rPr lang="en-US" i="1" dirty="0"/>
              <a:t>Christological heresies,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or incorrect beliefs about Jesus, </a:t>
            </a:r>
            <a:br>
              <a:rPr lang="en-US" dirty="0"/>
            </a:br>
            <a:r>
              <a:rPr lang="en-US" dirty="0"/>
              <a:t>developed.</a:t>
            </a:r>
          </a:p>
          <a:p>
            <a:pPr lvl="0"/>
            <a:r>
              <a:rPr lang="en-US" dirty="0"/>
              <a:t>Docetism</a:t>
            </a:r>
          </a:p>
          <a:p>
            <a:pPr lvl="0"/>
            <a:r>
              <a:rPr lang="en-US" dirty="0"/>
              <a:t>Gnosticism</a:t>
            </a:r>
          </a:p>
          <a:p>
            <a:pPr lvl="0"/>
            <a:r>
              <a:rPr lang="en-US" dirty="0"/>
              <a:t>Arianism</a:t>
            </a:r>
          </a:p>
          <a:p>
            <a:pPr lvl="0"/>
            <a:r>
              <a:rPr lang="en-US" dirty="0" err="1"/>
              <a:t>Nestorianism</a:t>
            </a:r>
            <a:endParaRPr lang="en-US" dirty="0"/>
          </a:p>
          <a:p>
            <a:pPr lvl="0"/>
            <a:r>
              <a:rPr lang="en-US" dirty="0" err="1" smtClean="0"/>
              <a:t>Monophysitism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 bwMode="auto">
          <a:xfrm rot="16200000">
            <a:off x="7616952" y="4411161"/>
            <a:ext cx="2438400" cy="16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>
            <a:spAutoFit/>
          </a:bodyPr>
          <a:lstStyle/>
          <a:p>
            <a:r>
              <a:rPr lang="en-US" sz="500" dirty="0" smtClean="0"/>
              <a:t>Image in public domain</a:t>
            </a:r>
            <a:endParaRPr lang="en-US" sz="5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Christological Heresies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Docetism</a:t>
            </a:r>
            <a:endParaRPr lang="en-US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lvl="0"/>
            <a:r>
              <a:rPr lang="en-US" dirty="0"/>
              <a:t>The name comes from Greek </a:t>
            </a:r>
            <a:r>
              <a:rPr lang="en-US" i="1" dirty="0" err="1"/>
              <a:t>dokein</a:t>
            </a:r>
            <a:r>
              <a:rPr lang="en-US" dirty="0"/>
              <a:t>, meaning “to seem” or “to appear.”</a:t>
            </a:r>
          </a:p>
          <a:p>
            <a:pPr lvl="0"/>
            <a:r>
              <a:rPr lang="en-US" dirty="0"/>
              <a:t>This heretical doctrine said Jesus 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only appeared to have a human body,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dirty="0"/>
              <a:t>so his suffering and death were not real.</a:t>
            </a:r>
          </a:p>
          <a:p>
            <a:pPr lvl="0"/>
            <a:r>
              <a:rPr lang="en-US" dirty="0"/>
              <a:t>Docetism said Jesus is God, but only in disguise.</a:t>
            </a:r>
          </a:p>
          <a:p>
            <a:pPr lvl="0"/>
            <a:r>
              <a:rPr lang="en-US" dirty="0"/>
              <a:t>Docetism denied the fully human qualities of Jesus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Christological Heresies </a:t>
            </a:r>
            <a:r>
              <a:rPr lang="en-US" sz="1400" dirty="0" smtClean="0"/>
              <a:t>(cont.)</a:t>
            </a:r>
            <a:endParaRPr lang="en-US" sz="1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Gnosticism</a:t>
            </a:r>
          </a:p>
          <a:p>
            <a:pPr lvl="0"/>
            <a:r>
              <a:rPr lang="en-US" dirty="0"/>
              <a:t>Name comes from Greek </a:t>
            </a:r>
            <a:r>
              <a:rPr lang="en-US" i="1" dirty="0"/>
              <a:t>gnosis</a:t>
            </a:r>
            <a:r>
              <a:rPr lang="en-US" dirty="0"/>
              <a:t>, meaning “knowledge.”</a:t>
            </a:r>
          </a:p>
          <a:p>
            <a:pPr lvl="0"/>
            <a:r>
              <a:rPr lang="en-US" dirty="0"/>
              <a:t>Gnosticism refers to several religious movements that claimed salvation comes from secret knowledge from God or from God’s secret agent or elite.</a:t>
            </a:r>
          </a:p>
          <a:p>
            <a:pPr lvl="0"/>
            <a:r>
              <a:rPr lang="en-US" dirty="0"/>
              <a:t>Gnosticism first appeared in the second century, but it has continued in various forms to the present day.</a:t>
            </a:r>
          </a:p>
          <a:p>
            <a:pPr>
              <a:buNone/>
            </a:pPr>
            <a:endParaRPr lang="en-US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Christological Heresies </a:t>
            </a:r>
            <a:r>
              <a:rPr lang="en-US" sz="1400" dirty="0" smtClean="0"/>
              <a:t>(cont.)</a:t>
            </a:r>
            <a:endParaRPr lang="en-US" sz="1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752600"/>
            <a:ext cx="6934200" cy="4800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Arianism</a:t>
            </a:r>
            <a:endParaRPr lang="en-US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lvl="0"/>
            <a:r>
              <a:rPr lang="en-US" dirty="0"/>
              <a:t>The name comes from the teachings of Arius </a:t>
            </a:r>
            <a:br>
              <a:rPr lang="en-US" dirty="0"/>
            </a:br>
            <a:r>
              <a:rPr lang="en-US" dirty="0"/>
              <a:t>(AD 256–336).</a:t>
            </a:r>
          </a:p>
          <a:p>
            <a:pPr lvl="0"/>
            <a:r>
              <a:rPr lang="en-US" dirty="0"/>
              <a:t>This heresy considered Jesus as existing midway between God and creatures.</a:t>
            </a:r>
          </a:p>
          <a:p>
            <a:pPr lvl="0"/>
            <a:r>
              <a:rPr lang="en-US" dirty="0"/>
              <a:t>Arianism denied the eternal existence of the Son of God with God the Father. In other words, it denied Jesus’  </a:t>
            </a:r>
            <a:br>
              <a:rPr lang="en-US" dirty="0"/>
            </a:br>
            <a:r>
              <a:rPr lang="en-US" dirty="0"/>
              <a:t>divinity, saying he was human like us and did not exist (had no essence) before he was conceived.</a:t>
            </a:r>
          </a:p>
          <a:p>
            <a:pPr lvl="0"/>
            <a:r>
              <a:rPr lang="en-US" dirty="0"/>
              <a:t>Arianism said that Jesus was greater than regular humans, but less than God.</a:t>
            </a:r>
          </a:p>
          <a:p>
            <a:pPr lvl="0"/>
            <a:r>
              <a:rPr lang="en-US" dirty="0"/>
              <a:t>Arianism was declared a heresy at the First Council of Nicaea.</a:t>
            </a:r>
          </a:p>
          <a:p>
            <a:pPr>
              <a:buNone/>
            </a:pPr>
            <a:endParaRPr lang="en-US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Christological Heresies </a:t>
            </a:r>
            <a:r>
              <a:rPr lang="en-US" sz="1400" dirty="0" smtClean="0"/>
              <a:t>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752600"/>
            <a:ext cx="7315200" cy="4572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Nestorianism</a:t>
            </a:r>
            <a:endParaRPr lang="en-US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lvl="0"/>
            <a:r>
              <a:rPr lang="en-US" dirty="0"/>
              <a:t>Name comes from the teachings of Nestorius (AD 386–451), patriarch of Constantinople.</a:t>
            </a:r>
          </a:p>
          <a:p>
            <a:pPr lvl="0"/>
            <a:r>
              <a:rPr lang="en-US" dirty="0"/>
              <a:t>Heresy taught that Jesus has two complete natures and is therefore two persons: one divine and one human.</a:t>
            </a:r>
          </a:p>
          <a:p>
            <a:pPr lvl="0"/>
            <a:r>
              <a:rPr lang="en-US" dirty="0"/>
              <a:t>This also meant that Mary was the Mother of Jesus but not the Mother of God.</a:t>
            </a:r>
          </a:p>
          <a:p>
            <a:pPr lvl="0"/>
            <a:r>
              <a:rPr lang="en-US" dirty="0" err="1"/>
              <a:t>Nestorianism</a:t>
            </a:r>
            <a:r>
              <a:rPr lang="en-US" dirty="0"/>
              <a:t> was rejected by the Council of Ephesus in 431. The Council taught that human and divine nature are united in the one person of Christ.</a:t>
            </a:r>
          </a:p>
          <a:p>
            <a:pPr>
              <a:buNone/>
            </a:pPr>
            <a:endParaRPr lang="en-US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Christological Heresies </a:t>
            </a:r>
            <a:r>
              <a:rPr lang="en-US" sz="1400" dirty="0" smtClean="0"/>
              <a:t>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Monophysitism</a:t>
            </a:r>
            <a:endParaRPr lang="en-US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lvl="0"/>
            <a:r>
              <a:rPr lang="en-US" dirty="0"/>
              <a:t>The name comes from the Greek </a:t>
            </a:r>
            <a:r>
              <a:rPr lang="en-US" i="1" dirty="0" err="1"/>
              <a:t>monastikos</a:t>
            </a:r>
            <a:r>
              <a:rPr lang="en-US" dirty="0"/>
              <a:t>, meaning “single,” and</a:t>
            </a:r>
            <a:r>
              <a:rPr lang="en-US" i="1" dirty="0"/>
              <a:t> </a:t>
            </a:r>
            <a:r>
              <a:rPr lang="en-US" i="1" dirty="0" err="1"/>
              <a:t>physis</a:t>
            </a:r>
            <a:r>
              <a:rPr lang="en-US" dirty="0"/>
              <a:t>,</a:t>
            </a:r>
            <a:r>
              <a:rPr lang="en-US" i="1" dirty="0"/>
              <a:t> </a:t>
            </a:r>
            <a:r>
              <a:rPr lang="en-US" dirty="0"/>
              <a:t>meaning “nature.”</a:t>
            </a:r>
          </a:p>
          <a:p>
            <a:pPr lvl="0"/>
            <a:r>
              <a:rPr lang="en-US" dirty="0"/>
              <a:t>The name refers to the position that Christ has only a single divine nature.</a:t>
            </a:r>
          </a:p>
          <a:p>
            <a:pPr lvl="0"/>
            <a:r>
              <a:rPr lang="en-US" dirty="0"/>
              <a:t>This heresy believed that Jesus’ divinity fully absorbed his humanity, so that in the end he is only divine and not human.</a:t>
            </a:r>
          </a:p>
          <a:p>
            <a:pPr lvl="0"/>
            <a:r>
              <a:rPr lang="en-US" dirty="0" err="1"/>
              <a:t>Monophysitism</a:t>
            </a:r>
            <a:r>
              <a:rPr lang="en-US" dirty="0"/>
              <a:t> was rejected by the Council of Chalcedon in AD 451. The Council taught that Christ has a human and a divine nature.</a:t>
            </a:r>
          </a:p>
          <a:p>
            <a:pPr>
              <a:buNone/>
            </a:pPr>
            <a:endParaRPr lang="en-US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 bwMode="auto">
        <a:noFill/>
        <a:ln w="9525">
          <a:noFill/>
          <a:miter lim="800000"/>
          <a:headEnd/>
          <a:tailEnd/>
        </a:ln>
      </a:spPr>
      <a:bodyPr>
        <a:spAutoFit/>
      </a:bodyPr>
      <a:lstStyle>
        <a:defPPr>
          <a:defRPr sz="800" dirty="0">
            <a:solidFill>
              <a:schemeClr val="bg1">
                <a:lumMod val="65000"/>
              </a:schemeClr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408</TotalTime>
  <Words>864</Words>
  <Application>Microsoft Office PowerPoint</Application>
  <PresentationFormat>On-screen Show (4:3)</PresentationFormat>
  <Paragraphs>90</Paragraphs>
  <Slides>12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The Development of Catholic Trinitarian Theology</vt:lpstr>
      <vt:lpstr>General Overview of Trinitarian Theology</vt:lpstr>
      <vt:lpstr>Context of the Early Church</vt:lpstr>
      <vt:lpstr>Christological Heresies</vt:lpstr>
      <vt:lpstr>Christological Heresies</vt:lpstr>
      <vt:lpstr>Christological Heresies (cont.)</vt:lpstr>
      <vt:lpstr>Christological Heresies (cont.)</vt:lpstr>
      <vt:lpstr>Christological Heresies (cont.)</vt:lpstr>
      <vt:lpstr>Christological Heresies (cont.)</vt:lpstr>
      <vt:lpstr>Overview of Ecumenical Councils</vt:lpstr>
      <vt:lpstr>The First Council of Nicaea, AD 325</vt:lpstr>
      <vt:lpstr>The Council of Chalcedon, AD 451</vt:lpstr>
    </vt:vector>
  </TitlesOfParts>
  <Company>Saint Mary's Press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Beth Martinka</dc:creator>
  <cp:lastModifiedBy>pintern</cp:lastModifiedBy>
  <cp:revision>65</cp:revision>
  <dcterms:created xsi:type="dcterms:W3CDTF">2010-06-04T19:24:48Z</dcterms:created>
  <dcterms:modified xsi:type="dcterms:W3CDTF">2012-02-15T16:49:18Z</dcterms:modified>
</cp:coreProperties>
</file>