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2616" autoAdjust="0"/>
  </p:normalViewPr>
  <p:slideViewPr>
    <p:cSldViewPr>
      <p:cViewPr varScale="1">
        <p:scale>
          <a:sx n="189" d="100"/>
          <a:sy n="189" d="100"/>
        </p:scale>
        <p:origin x="-5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2D785-55F4-49DA-9BA7-2C6C64D1F125}"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D8B48-699C-43B6-A0B6-7D76C53C32A0}" type="slidenum">
              <a:rPr lang="en-US" smtClean="0"/>
              <a:pPr/>
              <a:t>‹#›</a:t>
            </a:fld>
            <a:endParaRPr lang="en-US"/>
          </a:p>
        </p:txBody>
      </p:sp>
    </p:spTree>
    <p:extLst>
      <p:ext uri="{BB962C8B-B14F-4D97-AF65-F5344CB8AC3E}">
        <p14:creationId xmlns:p14="http://schemas.microsoft.com/office/powerpoint/2010/main" val="109341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how the wisdom literature is different from other books in the Old Testament. </a:t>
            </a:r>
            <a:r>
              <a:rPr lang="en-US" sz="1200" i="1" kern="1200" dirty="0" smtClean="0">
                <a:solidFill>
                  <a:schemeClr val="tx1"/>
                </a:solidFill>
                <a:latin typeface="+mn-lt"/>
                <a:ea typeface="+mn-ea"/>
                <a:cs typeface="+mn-cs"/>
              </a:rPr>
              <a:t>(These books do not focus on Israel’s history or Law.)</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11 introduction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2</a:t>
            </a:fld>
            <a:endParaRPr lang="en-US"/>
          </a:p>
        </p:txBody>
      </p:sp>
    </p:spTree>
    <p:extLst>
      <p:ext uri="{BB962C8B-B14F-4D97-AF65-F5344CB8AC3E}">
        <p14:creationId xmlns:p14="http://schemas.microsoft.com/office/powerpoint/2010/main" val="254935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about the myth that Christians or Catholics can’t have any fun. Lead a discussion about being able to “seize the day” while still remaining faithful to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53, “Ecclesiastes: The Ongoing Search for Meaning,”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11</a:t>
            </a:fld>
            <a:endParaRPr lang="en-US"/>
          </a:p>
        </p:txBody>
      </p:sp>
    </p:spTree>
    <p:extLst>
      <p:ext uri="{BB962C8B-B14F-4D97-AF65-F5344CB8AC3E}">
        <p14:creationId xmlns:p14="http://schemas.microsoft.com/office/powerpoint/2010/main" val="342437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the allegorical meaning of the Song of Songs, as described in article 54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54, “Song of Songs: The Beauty of Love,”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12</a:t>
            </a:fld>
            <a:endParaRPr lang="en-US"/>
          </a:p>
        </p:txBody>
      </p:sp>
    </p:spTree>
    <p:extLst>
      <p:ext uri="{BB962C8B-B14F-4D97-AF65-F5344CB8AC3E}">
        <p14:creationId xmlns:p14="http://schemas.microsoft.com/office/powerpoint/2010/main" val="216623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Why are </a:t>
            </a:r>
            <a:r>
              <a:rPr lang="en-US" sz="1200" i="1" kern="1200" dirty="0" smtClean="0">
                <a:solidFill>
                  <a:schemeClr val="tx1"/>
                </a:solidFill>
                <a:latin typeface="+mn-lt"/>
                <a:ea typeface="+mn-ea"/>
                <a:cs typeface="+mn-cs"/>
              </a:rPr>
              <a:t>mutuality, honesty, trust,</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sacrifice</a:t>
            </a:r>
            <a:r>
              <a:rPr lang="en-US" sz="1200" kern="1200" dirty="0" smtClean="0">
                <a:solidFill>
                  <a:schemeClr val="tx1"/>
                </a:solidFill>
                <a:latin typeface="+mn-lt"/>
                <a:ea typeface="+mn-ea"/>
                <a:cs typeface="+mn-cs"/>
              </a:rPr>
              <a:t> all important parts of authentic love? Discuss each term separately.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54, “Song of Songs: The Beauty of Love,” in the student book.</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07D8B48-699C-43B6-A0B6-7D76C53C32A0}" type="slidenum">
              <a:rPr lang="en-US" smtClean="0"/>
              <a:pPr/>
              <a:t>13</a:t>
            </a:fld>
            <a:endParaRPr lang="en-US"/>
          </a:p>
        </p:txBody>
      </p:sp>
    </p:spTree>
    <p:extLst>
      <p:ext uri="{BB962C8B-B14F-4D97-AF65-F5344CB8AC3E}">
        <p14:creationId xmlns:p14="http://schemas.microsoft.com/office/powerpoint/2010/main" val="257617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Christ is like the bridegroom in Song of Songs: he has formed an unbreakable union with his beloved bride, the Church.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54, “Song of Songs: The Beauty of Love,”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14</a:t>
            </a:fld>
            <a:endParaRPr lang="en-US"/>
          </a:p>
        </p:txBody>
      </p:sp>
    </p:spTree>
    <p:extLst>
      <p:ext uri="{BB962C8B-B14F-4D97-AF65-F5344CB8AC3E}">
        <p14:creationId xmlns:p14="http://schemas.microsoft.com/office/powerpoint/2010/main" val="211155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examples from their own lives that demonstrate the value of holding onto wisdom from the past.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55, “Wisdom: Seeking Truth,”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15</a:t>
            </a:fld>
            <a:endParaRPr lang="en-US"/>
          </a:p>
        </p:txBody>
      </p:sp>
    </p:spTree>
    <p:extLst>
      <p:ext uri="{BB962C8B-B14F-4D97-AF65-F5344CB8AC3E}">
        <p14:creationId xmlns:p14="http://schemas.microsoft.com/office/powerpoint/2010/main" val="184083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describe someone in their life who might come close to a personification of wisdom.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55, “Wisdom: Seeking Truth,”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16</a:t>
            </a:fld>
            <a:endParaRPr lang="en-US"/>
          </a:p>
        </p:txBody>
      </p:sp>
    </p:spTree>
    <p:extLst>
      <p:ext uri="{BB962C8B-B14F-4D97-AF65-F5344CB8AC3E}">
        <p14:creationId xmlns:p14="http://schemas.microsoft.com/office/powerpoint/2010/main" val="244908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List some of the characteristics of wisdom shared in article 55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55, “Wisdom: Seeking Truth,”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17</a:t>
            </a:fld>
            <a:endParaRPr lang="en-US"/>
          </a:p>
        </p:txBody>
      </p:sp>
    </p:spTree>
    <p:extLst>
      <p:ext uri="{BB962C8B-B14F-4D97-AF65-F5344CB8AC3E}">
        <p14:creationId xmlns:p14="http://schemas.microsoft.com/office/powerpoint/2010/main" val="68485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list of wisdom books in the chapter 11 introduction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56, “Two More Voices on Wisdom,”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18</a:t>
            </a:fld>
            <a:endParaRPr lang="en-US"/>
          </a:p>
        </p:txBody>
      </p:sp>
    </p:spTree>
    <p:extLst>
      <p:ext uri="{BB962C8B-B14F-4D97-AF65-F5344CB8AC3E}">
        <p14:creationId xmlns:p14="http://schemas.microsoft.com/office/powerpoint/2010/main" val="312747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How would you answer if a friend asked why good people suffer and wicked people prosper?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51, “Job: Understanding Suffering,”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3</a:t>
            </a:fld>
            <a:endParaRPr lang="en-US"/>
          </a:p>
        </p:txBody>
      </p:sp>
    </p:spTree>
    <p:extLst>
      <p:ext uri="{BB962C8B-B14F-4D97-AF65-F5344CB8AC3E}">
        <p14:creationId xmlns:p14="http://schemas.microsoft.com/office/powerpoint/2010/main" val="402975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with the students the outline of the plot of the Book of Job, as described in article 51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51, “Job: Understanding Suffering,”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4</a:t>
            </a:fld>
            <a:endParaRPr lang="en-US"/>
          </a:p>
        </p:txBody>
      </p:sp>
    </p:spTree>
    <p:extLst>
      <p:ext uri="{BB962C8B-B14F-4D97-AF65-F5344CB8AC3E}">
        <p14:creationId xmlns:p14="http://schemas.microsoft.com/office/powerpoint/2010/main" val="186893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the difference between questioning God and withholding love and respect for God. Ask for examples from daily life in which we may question the decisions of others while still loving or respecting them.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51, “Job: Understanding Suffering,”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5</a:t>
            </a:fld>
            <a:endParaRPr lang="en-US"/>
          </a:p>
        </p:txBody>
      </p:sp>
    </p:spTree>
    <p:extLst>
      <p:ext uri="{BB962C8B-B14F-4D97-AF65-F5344CB8AC3E}">
        <p14:creationId xmlns:p14="http://schemas.microsoft.com/office/powerpoint/2010/main" val="353323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many Catholics pray the Psalms regularly because they express a wide range of responses to God’s presence in our lives. Ask the students about their own experiences of praying the Psalms.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52, “The Psalms: Learning to Pray,”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6</a:t>
            </a:fld>
            <a:endParaRPr lang="en-US"/>
          </a:p>
        </p:txBody>
      </p:sp>
    </p:spTree>
    <p:extLst>
      <p:ext uri="{BB962C8B-B14F-4D97-AF65-F5344CB8AC3E}">
        <p14:creationId xmlns:p14="http://schemas.microsoft.com/office/powerpoint/2010/main" val="178750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what type of prayer they most often pray: lament, thanksgiving, or praise. Discuss the value of each type of prayer.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52, “The Psalms: Learning to Pray,”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7</a:t>
            </a:fld>
            <a:endParaRPr lang="en-US"/>
          </a:p>
        </p:txBody>
      </p:sp>
    </p:spTree>
    <p:extLst>
      <p:ext uri="{BB962C8B-B14F-4D97-AF65-F5344CB8AC3E}">
        <p14:creationId xmlns:p14="http://schemas.microsoft.com/office/powerpoint/2010/main" val="96589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questions at the end of article 52 in the student book: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do the Psalms and other well-known prayers help to ground us in the past?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Why is it important to recall our past when we pray?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Consider sharing your own answers to these questions.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52, “The Psalms: Learning to Pray,”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8</a:t>
            </a:fld>
            <a:endParaRPr lang="en-US"/>
          </a:p>
        </p:txBody>
      </p:sp>
    </p:spTree>
    <p:extLst>
      <p:ext uri="{BB962C8B-B14F-4D97-AF65-F5344CB8AC3E}">
        <p14:creationId xmlns:p14="http://schemas.microsoft.com/office/powerpoint/2010/main" val="98831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Discuss with the students the quotation from Ecclesiastes 3:1–8 at the beginning</a:t>
            </a:r>
            <a:r>
              <a:rPr lang="en-US" sz="1200" kern="1200" baseline="0" dirty="0" smtClean="0">
                <a:solidFill>
                  <a:schemeClr val="tx1"/>
                </a:solidFill>
                <a:latin typeface="+mn-lt"/>
                <a:ea typeface="+mn-ea"/>
                <a:cs typeface="+mn-cs"/>
              </a:rPr>
              <a:t> of article 53 </a:t>
            </a:r>
            <a:r>
              <a:rPr lang="en-US" sz="1200" kern="1200" dirty="0" smtClean="0">
                <a:solidFill>
                  <a:schemeClr val="tx1"/>
                </a:solidFill>
                <a:latin typeface="+mn-lt"/>
                <a:ea typeface="+mn-ea"/>
                <a:cs typeface="+mn-cs"/>
              </a:rPr>
              <a:t>in the student book, and ask these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Why might sorrow accompany wisdom?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specific examples can you think of?</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53, “Ecclesiastes: The Ongoing Search for Meaning,”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9</a:t>
            </a:fld>
            <a:endParaRPr lang="en-US"/>
          </a:p>
        </p:txBody>
      </p:sp>
    </p:spTree>
    <p:extLst>
      <p:ext uri="{BB962C8B-B14F-4D97-AF65-F5344CB8AC3E}">
        <p14:creationId xmlns:p14="http://schemas.microsoft.com/office/powerpoint/2010/main" val="167320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how we can get through times when God’s plans don’t agree with our plans </a:t>
            </a:r>
            <a:r>
              <a:rPr lang="en-US" sz="1200" i="1" kern="1200" dirty="0" smtClean="0">
                <a:solidFill>
                  <a:schemeClr val="tx1"/>
                </a:solidFill>
                <a:latin typeface="+mn-lt"/>
                <a:ea typeface="+mn-ea"/>
                <a:cs typeface="+mn-cs"/>
              </a:rPr>
              <a:t>(e.g., by turning to friends, prayer, etc.).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53, “Ecclesiastes: The Ongoing Search for Meaning,” in the student book.</a:t>
            </a:r>
          </a:p>
          <a:p>
            <a:endParaRPr lang="en-US" dirty="0"/>
          </a:p>
        </p:txBody>
      </p:sp>
      <p:sp>
        <p:nvSpPr>
          <p:cNvPr id="4" name="Slide Number Placeholder 3"/>
          <p:cNvSpPr>
            <a:spLocks noGrp="1"/>
          </p:cNvSpPr>
          <p:nvPr>
            <p:ph type="sldNum" sz="quarter" idx="10"/>
          </p:nvPr>
        </p:nvSpPr>
        <p:spPr/>
        <p:txBody>
          <a:bodyPr/>
          <a:lstStyle/>
          <a:p>
            <a:fld id="{C07D8B48-699C-43B6-A0B6-7D76C53C32A0}" type="slidenum">
              <a:rPr lang="en-US" smtClean="0"/>
              <a:pPr/>
              <a:t>10</a:t>
            </a:fld>
            <a:endParaRPr lang="en-US"/>
          </a:p>
        </p:txBody>
      </p:sp>
    </p:spTree>
    <p:extLst>
      <p:ext uri="{BB962C8B-B14F-4D97-AF65-F5344CB8AC3E}">
        <p14:creationId xmlns:p14="http://schemas.microsoft.com/office/powerpoint/2010/main" val="146465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Wisdom Literature</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3, Chapter 11</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Time for Everything</a:t>
            </a:r>
            <a:endParaRPr lang="en-US" dirty="0"/>
          </a:p>
        </p:txBody>
      </p:sp>
      <p:sp>
        <p:nvSpPr>
          <p:cNvPr id="3" name="Content Placeholder 2"/>
          <p:cNvSpPr>
            <a:spLocks noGrp="1"/>
          </p:cNvSpPr>
          <p:nvPr>
            <p:ph idx="1"/>
          </p:nvPr>
        </p:nvSpPr>
        <p:spPr/>
        <p:txBody>
          <a:bodyPr/>
          <a:lstStyle/>
          <a:p>
            <a:r>
              <a:rPr lang="en-US" dirty="0" smtClean="0"/>
              <a:t>The Teacher proclaims that God’s ways are not our ways, nor is his timeline ours.</a:t>
            </a:r>
          </a:p>
          <a:p>
            <a:r>
              <a:rPr lang="en-US" dirty="0" smtClean="0"/>
              <a:t>The closer we come to God, the more we become willing to trust in his care.</a:t>
            </a:r>
          </a:p>
          <a:p>
            <a:endParaRPr lang="en-US" dirty="0"/>
          </a:p>
        </p:txBody>
      </p:sp>
      <p:pic>
        <p:nvPicPr>
          <p:cNvPr id="4" name="Picture 3" descr="Slide 2_shutterstock_84260938.jpg"/>
          <p:cNvPicPr>
            <a:picLocks noChangeAspect="1"/>
          </p:cNvPicPr>
          <p:nvPr/>
        </p:nvPicPr>
        <p:blipFill>
          <a:blip r:embed="rId3" cstate="print"/>
          <a:stretch>
            <a:fillRect/>
          </a:stretch>
        </p:blipFill>
        <p:spPr>
          <a:xfrm>
            <a:off x="2438400" y="3657600"/>
            <a:ext cx="4051300" cy="2700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378678" y="4997678"/>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Dream Perfection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Carpe Diem:</a:t>
            </a:r>
            <a:r>
              <a:rPr lang="en-US" dirty="0" smtClean="0"/>
              <a:t> Seize the Day</a:t>
            </a:r>
            <a:endParaRPr lang="en-US" dirty="0"/>
          </a:p>
        </p:txBody>
      </p:sp>
      <p:sp>
        <p:nvSpPr>
          <p:cNvPr id="3" name="Content Placeholder 2"/>
          <p:cNvSpPr>
            <a:spLocks noGrp="1"/>
          </p:cNvSpPr>
          <p:nvPr>
            <p:ph idx="1"/>
          </p:nvPr>
        </p:nvSpPr>
        <p:spPr/>
        <p:txBody>
          <a:bodyPr/>
          <a:lstStyle/>
          <a:p>
            <a:r>
              <a:rPr lang="en-US" dirty="0" smtClean="0"/>
              <a:t>The author of Ecclesiastes teaches that earthly life lacks permanence.</a:t>
            </a:r>
          </a:p>
          <a:p>
            <a:r>
              <a:rPr lang="en-US" dirty="0" smtClean="0"/>
              <a:t>We should live every day with energy and joy.</a:t>
            </a:r>
          </a:p>
          <a:p>
            <a:r>
              <a:rPr lang="en-US" dirty="0" smtClean="0"/>
              <a:t>Our wisdom may </a:t>
            </a:r>
            <a:br>
              <a:rPr lang="en-US" dirty="0" smtClean="0"/>
            </a:br>
            <a:r>
              <a:rPr lang="en-US" dirty="0" smtClean="0"/>
              <a:t>be limited, but it </a:t>
            </a:r>
            <a:br>
              <a:rPr lang="en-US" dirty="0" smtClean="0"/>
            </a:br>
            <a:r>
              <a:rPr lang="en-US" dirty="0" smtClean="0"/>
              <a:t>guides our </a:t>
            </a:r>
            <a:br>
              <a:rPr lang="en-US" dirty="0" smtClean="0"/>
            </a:br>
            <a:r>
              <a:rPr lang="en-US" dirty="0" smtClean="0"/>
              <a:t>searching hearts </a:t>
            </a:r>
            <a:br>
              <a:rPr lang="en-US" dirty="0" smtClean="0"/>
            </a:br>
            <a:r>
              <a:rPr lang="en-US" dirty="0" smtClean="0"/>
              <a:t>toward God.</a:t>
            </a:r>
          </a:p>
          <a:p>
            <a:endParaRPr lang="en-US" dirty="0"/>
          </a:p>
        </p:txBody>
      </p:sp>
      <p:pic>
        <p:nvPicPr>
          <p:cNvPr id="4" name="Picture 3" descr="Slide 2_shutterstock_84260938.jpg"/>
          <p:cNvPicPr>
            <a:picLocks noChangeAspect="1"/>
          </p:cNvPicPr>
          <p:nvPr/>
        </p:nvPicPr>
        <p:blipFill>
          <a:blip r:embed="rId3" cstate="print"/>
          <a:stretch>
            <a:fillRect/>
          </a:stretch>
        </p:blipFill>
        <p:spPr>
          <a:xfrm>
            <a:off x="4647307" y="3289756"/>
            <a:ext cx="3893792"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4495800" y="5956756"/>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Tom Lester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 of Songs</a:t>
            </a:r>
            <a:endParaRPr lang="en-US" dirty="0"/>
          </a:p>
        </p:txBody>
      </p:sp>
      <p:sp>
        <p:nvSpPr>
          <p:cNvPr id="3" name="Content Placeholder 2"/>
          <p:cNvSpPr>
            <a:spLocks noGrp="1"/>
          </p:cNvSpPr>
          <p:nvPr>
            <p:ph idx="1"/>
          </p:nvPr>
        </p:nvSpPr>
        <p:spPr>
          <a:xfrm>
            <a:off x="1371600" y="1752600"/>
            <a:ext cx="3733800" cy="4373563"/>
          </a:xfrm>
        </p:spPr>
        <p:txBody>
          <a:bodyPr/>
          <a:lstStyle/>
          <a:p>
            <a:r>
              <a:rPr lang="en-US" dirty="0" smtClean="0"/>
              <a:t>This book (also called the Song of Solomon) is a passionate love song.</a:t>
            </a:r>
          </a:p>
          <a:p>
            <a:r>
              <a:rPr lang="en-US" dirty="0" smtClean="0"/>
              <a:t>It uses poetry with vivid imagery to describe the beauty of love.</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4000" y="1221128"/>
            <a:ext cx="2794000" cy="4187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257800" y="5499556"/>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damircudic</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Human Love</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We long to find true love and affection, but real love cannot be forced.</a:t>
            </a:r>
          </a:p>
          <a:p>
            <a:r>
              <a:rPr lang="en-US" dirty="0" smtClean="0"/>
              <a:t>Love should not be self-seeking.</a:t>
            </a:r>
          </a:p>
          <a:p>
            <a:r>
              <a:rPr lang="en-US" dirty="0" smtClean="0"/>
              <a:t>It finds joy in mutuality, honesty, trust, and sacrifice.</a:t>
            </a:r>
          </a:p>
          <a:p>
            <a:r>
              <a:rPr lang="en-US" dirty="0" smtClean="0"/>
              <a:t>Song of Songs uses bridal imagery to reveal the beauty of love.</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4000" y="1219405"/>
            <a:ext cx="2794000" cy="419059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5334000" y="54102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between Creator and Creature</a:t>
            </a:r>
            <a:endParaRPr lang="en-US" dirty="0"/>
          </a:p>
        </p:txBody>
      </p:sp>
      <p:sp>
        <p:nvSpPr>
          <p:cNvPr id="3" name="Content Placeholder 2"/>
          <p:cNvSpPr>
            <a:spLocks noGrp="1"/>
          </p:cNvSpPr>
          <p:nvPr>
            <p:ph idx="1"/>
          </p:nvPr>
        </p:nvSpPr>
        <p:spPr/>
        <p:txBody>
          <a:bodyPr/>
          <a:lstStyle/>
          <a:p>
            <a:r>
              <a:rPr lang="en-US" dirty="0" smtClean="0"/>
              <a:t>Song of Songs is an </a:t>
            </a:r>
            <a:br>
              <a:rPr lang="en-US" dirty="0" smtClean="0"/>
            </a:br>
            <a:r>
              <a:rPr lang="en-US" dirty="0" smtClean="0"/>
              <a:t>allegory.</a:t>
            </a:r>
          </a:p>
          <a:p>
            <a:r>
              <a:rPr lang="en-US" dirty="0" smtClean="0"/>
              <a:t>It paints a picture of </a:t>
            </a:r>
            <a:br>
              <a:rPr lang="en-US" dirty="0" smtClean="0"/>
            </a:br>
            <a:r>
              <a:rPr lang="en-US" dirty="0" smtClean="0"/>
              <a:t>God as a faithful lover </a:t>
            </a:r>
            <a:br>
              <a:rPr lang="en-US" dirty="0" smtClean="0"/>
            </a:br>
            <a:r>
              <a:rPr lang="en-US" dirty="0" smtClean="0"/>
              <a:t>of his beloved people.</a:t>
            </a:r>
          </a:p>
          <a:p>
            <a:r>
              <a:rPr lang="en-US" dirty="0" smtClean="0"/>
              <a:t>God has called his </a:t>
            </a:r>
            <a:br>
              <a:rPr lang="en-US" dirty="0" smtClean="0"/>
            </a:br>
            <a:r>
              <a:rPr lang="en-US" dirty="0" smtClean="0"/>
              <a:t>Chosen People, his </a:t>
            </a:r>
            <a:br>
              <a:rPr lang="en-US" dirty="0" smtClean="0"/>
            </a:br>
            <a:r>
              <a:rPr lang="en-US" dirty="0" smtClean="0"/>
              <a:t>bride, to a spiritual union </a:t>
            </a:r>
            <a:br>
              <a:rPr lang="en-US" dirty="0" smtClean="0"/>
            </a:br>
            <a:r>
              <a:rPr lang="en-US" dirty="0" smtClean="0"/>
              <a:t>of perfect love.</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435600" y="2021957"/>
            <a:ext cx="2794000" cy="36168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175161">
            <a:off x="5439000" y="5721698"/>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iStock.com / Shutterstock.com</a:t>
            </a:r>
            <a:endParaRPr lang="en-US" sz="800" dirty="0">
              <a:solidFill>
                <a:schemeClr val="bg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The Book of Wisdom was written when Jews were settling new lands.</a:t>
            </a:r>
          </a:p>
          <a:p>
            <a:r>
              <a:rPr lang="en-US" dirty="0" smtClean="0"/>
              <a:t>It teaches that we must incorporate the wisdom of the past into the present.</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4000" y="1608667"/>
            <a:ext cx="2794000" cy="372533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334000" y="54102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bobbieo</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 Personified</a:t>
            </a:r>
            <a:endParaRPr lang="en-US" dirty="0"/>
          </a:p>
        </p:txBody>
      </p:sp>
      <p:sp>
        <p:nvSpPr>
          <p:cNvPr id="3" name="Content Placeholder 2"/>
          <p:cNvSpPr>
            <a:spLocks noGrp="1"/>
          </p:cNvSpPr>
          <p:nvPr>
            <p:ph idx="1"/>
          </p:nvPr>
        </p:nvSpPr>
        <p:spPr/>
        <p:txBody>
          <a:bodyPr/>
          <a:lstStyle/>
          <a:p>
            <a:r>
              <a:rPr lang="en-US" dirty="0" smtClean="0"/>
              <a:t>Personification uses human characteristics to describe something that is abstract.</a:t>
            </a:r>
          </a:p>
          <a:p>
            <a:r>
              <a:rPr lang="en-US" dirty="0" smtClean="0"/>
              <a:t>In the Book of Wisdom, wisdom is personified as a female.</a:t>
            </a:r>
          </a:p>
          <a:p>
            <a:r>
              <a:rPr lang="en-US" dirty="0" smtClean="0"/>
              <a:t>The ultimate </a:t>
            </a:r>
            <a:br>
              <a:rPr lang="en-US" dirty="0" smtClean="0"/>
            </a:br>
            <a:r>
              <a:rPr lang="en-US" dirty="0" smtClean="0"/>
              <a:t>embodiment of </a:t>
            </a:r>
            <a:br>
              <a:rPr lang="en-US" dirty="0" smtClean="0"/>
            </a:br>
            <a:r>
              <a:rPr lang="en-US" dirty="0" smtClean="0"/>
              <a:t>God’s wisdom is </a:t>
            </a:r>
            <a:br>
              <a:rPr lang="en-US" dirty="0" smtClean="0"/>
            </a:br>
            <a:r>
              <a:rPr lang="en-US" dirty="0" smtClean="0"/>
              <a:t>Jesus Christ.</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4800600" y="3594556"/>
            <a:ext cx="3543301"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4648200" y="6109156"/>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michaeljung</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Counselor, and Preserver</a:t>
            </a:r>
            <a:endParaRPr lang="en-US" dirty="0"/>
          </a:p>
        </p:txBody>
      </p:sp>
      <p:sp>
        <p:nvSpPr>
          <p:cNvPr id="3" name="Content Placeholder 2"/>
          <p:cNvSpPr>
            <a:spLocks noGrp="1"/>
          </p:cNvSpPr>
          <p:nvPr>
            <p:ph idx="1"/>
          </p:nvPr>
        </p:nvSpPr>
        <p:spPr>
          <a:xfrm>
            <a:off x="1371600" y="1752600"/>
            <a:ext cx="3733800" cy="4373563"/>
          </a:xfrm>
        </p:spPr>
        <p:txBody>
          <a:bodyPr/>
          <a:lstStyle/>
          <a:p>
            <a:r>
              <a:rPr lang="en-US" dirty="0" smtClean="0"/>
              <a:t>In the Book of Wisdom, we learn that wisdom instructs us in the ways of God.</a:t>
            </a:r>
          </a:p>
          <a:p>
            <a:r>
              <a:rPr lang="en-US" dirty="0" smtClean="0"/>
              <a:t>Wisdom reminds the people that God is both Creator and rescuer.</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9457" y="1841956"/>
            <a:ext cx="2783085"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6978877" y="4616678"/>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TanawatPontchour</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More Voices on Wisdom</a:t>
            </a:r>
            <a:endParaRPr lang="en-US" dirty="0"/>
          </a:p>
        </p:txBody>
      </p:sp>
      <p:sp>
        <p:nvSpPr>
          <p:cNvPr id="3" name="Content Placeholder 2"/>
          <p:cNvSpPr>
            <a:spLocks noGrp="1"/>
          </p:cNvSpPr>
          <p:nvPr>
            <p:ph idx="1"/>
          </p:nvPr>
        </p:nvSpPr>
        <p:spPr/>
        <p:txBody>
          <a:bodyPr/>
          <a:lstStyle/>
          <a:p>
            <a:r>
              <a:rPr lang="en-US" dirty="0" smtClean="0"/>
              <a:t>The Book of Proverbs collects poems and wise sayings from throughout Israelite history.</a:t>
            </a:r>
          </a:p>
          <a:p>
            <a:r>
              <a:rPr lang="en-US" dirty="0" smtClean="0"/>
              <a:t>The Wisdom of </a:t>
            </a:r>
            <a:br>
              <a:rPr lang="en-US" dirty="0" smtClean="0"/>
            </a:br>
            <a:r>
              <a:rPr lang="en-US" dirty="0" smtClean="0"/>
              <a:t>Ben </a:t>
            </a:r>
            <a:r>
              <a:rPr lang="en-US" dirty="0" err="1" smtClean="0"/>
              <a:t>Sira</a:t>
            </a:r>
            <a:r>
              <a:rPr lang="en-US" dirty="0" smtClean="0"/>
              <a:t> praises </a:t>
            </a:r>
            <a:br>
              <a:rPr lang="en-US" dirty="0" smtClean="0"/>
            </a:br>
            <a:r>
              <a:rPr lang="en-US" dirty="0" smtClean="0"/>
              <a:t>the wisdom </a:t>
            </a:r>
            <a:br>
              <a:rPr lang="en-US" dirty="0" smtClean="0"/>
            </a:br>
            <a:r>
              <a:rPr lang="en-US" dirty="0" smtClean="0"/>
              <a:t>revealed in the </a:t>
            </a:r>
            <a:br>
              <a:rPr lang="en-US" dirty="0" smtClean="0"/>
            </a:br>
            <a:r>
              <a:rPr lang="en-US" dirty="0" smtClean="0"/>
              <a:t>heroes of Jewish </a:t>
            </a:r>
            <a:br>
              <a:rPr lang="en-US" dirty="0" smtClean="0"/>
            </a:br>
            <a:r>
              <a:rPr lang="en-US" dirty="0" smtClean="0"/>
              <a:t>faith.</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4222749" y="2853722"/>
            <a:ext cx="4311651" cy="2874433"/>
          </a:xfrm>
          <a:prstGeom prst="rect">
            <a:avLst/>
          </a:prstGeom>
          <a:ln>
            <a:noFill/>
          </a:ln>
          <a:effectLst>
            <a:softEdge rad="112500"/>
          </a:effectLst>
        </p:spPr>
      </p:pic>
      <p:sp>
        <p:nvSpPr>
          <p:cNvPr id="5" name="TextBox 4"/>
          <p:cNvSpPr txBox="1"/>
          <p:nvPr/>
        </p:nvSpPr>
        <p:spPr bwMode="auto">
          <a:xfrm>
            <a:off x="4267200" y="56388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auremar</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Universal Truth</a:t>
            </a:r>
            <a:endParaRPr lang="en-US" dirty="0"/>
          </a:p>
        </p:txBody>
      </p:sp>
      <p:sp>
        <p:nvSpPr>
          <p:cNvPr id="6" name="Content Placeholder 5"/>
          <p:cNvSpPr>
            <a:spLocks noGrp="1"/>
          </p:cNvSpPr>
          <p:nvPr>
            <p:ph idx="1"/>
          </p:nvPr>
        </p:nvSpPr>
        <p:spPr>
          <a:xfrm>
            <a:off x="1371600" y="1752600"/>
            <a:ext cx="3733800" cy="4373563"/>
          </a:xfrm>
        </p:spPr>
        <p:txBody>
          <a:bodyPr/>
          <a:lstStyle/>
          <a:p>
            <a:r>
              <a:rPr lang="en-US" dirty="0" smtClean="0"/>
              <a:t>The wisdom books focus on everyday life.</a:t>
            </a:r>
          </a:p>
          <a:p>
            <a:r>
              <a:rPr lang="en-US" dirty="0" smtClean="0"/>
              <a:t>They support our quest to glean wisdom from human emotion and struggle.</a:t>
            </a:r>
          </a:p>
          <a:p>
            <a:r>
              <a:rPr lang="en-US" dirty="0" smtClean="0"/>
              <a:t>God, the source of wisdom, is at the center of all our human experience.</a:t>
            </a:r>
            <a:endParaRPr lang="en-US" dirty="0"/>
          </a:p>
        </p:txBody>
      </p:sp>
      <p:pic>
        <p:nvPicPr>
          <p:cNvPr id="4" name="Picture 3" descr="Slide 2_shutterstock_84260938.jpg"/>
          <p:cNvPicPr>
            <a:picLocks noChangeAspect="1"/>
          </p:cNvPicPr>
          <p:nvPr/>
        </p:nvPicPr>
        <p:blipFill>
          <a:blip r:embed="rId4" cstate="print"/>
          <a:stretch>
            <a:fillRect/>
          </a:stretch>
        </p:blipFill>
        <p:spPr>
          <a:xfrm>
            <a:off x="5334000" y="1219200"/>
            <a:ext cx="2794000" cy="4191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bwMode="auto">
          <a:xfrm>
            <a:off x="5257800" y="54864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 </a:t>
            </a:r>
            <a:endParaRPr lang="en-US" dirty="0"/>
          </a:p>
        </p:txBody>
      </p:sp>
      <p:sp>
        <p:nvSpPr>
          <p:cNvPr id="6" name="Content Placeholder 5"/>
          <p:cNvSpPr>
            <a:spLocks noGrp="1"/>
          </p:cNvSpPr>
          <p:nvPr>
            <p:ph idx="1"/>
          </p:nvPr>
        </p:nvSpPr>
        <p:spPr/>
        <p:txBody>
          <a:bodyPr/>
          <a:lstStyle/>
          <a:p>
            <a:r>
              <a:rPr lang="en-US" dirty="0" smtClean="0"/>
              <a:t>The Book of Job asks, Why do good people suffer and wicked people prosper?</a:t>
            </a:r>
          </a:p>
          <a:p>
            <a:r>
              <a:rPr lang="en-US" dirty="0" smtClean="0"/>
              <a:t>Job, a good man, endures the loss of family, land, home, and health.</a:t>
            </a:r>
          </a:p>
          <a:p>
            <a:r>
              <a:rPr lang="en-US" dirty="0" smtClean="0"/>
              <a:t>A core belief of the </a:t>
            </a:r>
            <a:br>
              <a:rPr lang="en-US" dirty="0" smtClean="0"/>
            </a:br>
            <a:r>
              <a:rPr lang="en-US" dirty="0" smtClean="0"/>
              <a:t>time was that God </a:t>
            </a:r>
            <a:br>
              <a:rPr lang="en-US" dirty="0" smtClean="0"/>
            </a:br>
            <a:r>
              <a:rPr lang="en-US" dirty="0" smtClean="0"/>
              <a:t>rewards the </a:t>
            </a:r>
            <a:br>
              <a:rPr lang="en-US" dirty="0" smtClean="0"/>
            </a:br>
            <a:r>
              <a:rPr lang="en-US" dirty="0" smtClean="0"/>
              <a:t>righteous and </a:t>
            </a:r>
            <a:br>
              <a:rPr lang="en-US" dirty="0" smtClean="0"/>
            </a:br>
            <a:r>
              <a:rPr lang="en-US" dirty="0" smtClean="0"/>
              <a:t>punishes the </a:t>
            </a:r>
            <a:br>
              <a:rPr lang="en-US" dirty="0" smtClean="0"/>
            </a:br>
            <a:r>
              <a:rPr lang="en-US" dirty="0" smtClean="0"/>
              <a:t>unjust.</a:t>
            </a:r>
            <a:endParaRPr lang="en-US" dirty="0"/>
          </a:p>
        </p:txBody>
      </p:sp>
      <p:pic>
        <p:nvPicPr>
          <p:cNvPr id="4" name="Picture 3" descr="Slide 2_shutterstock_84260938.jpg"/>
          <p:cNvPicPr>
            <a:picLocks noChangeAspect="1"/>
          </p:cNvPicPr>
          <p:nvPr/>
        </p:nvPicPr>
        <p:blipFill>
          <a:blip r:embed="rId4" cstate="print"/>
          <a:stretch>
            <a:fillRect/>
          </a:stretch>
        </p:blipFill>
        <p:spPr>
          <a:xfrm>
            <a:off x="4597400" y="3505200"/>
            <a:ext cx="3708400" cy="2472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a:off x="4521200" y="60198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ihartcreations</a:t>
            </a:r>
            <a:r>
              <a:rPr lang="en-US" sz="800" dirty="0" smtClean="0">
                <a:solidFill>
                  <a:schemeClr val="bg1">
                    <a:lumMod val="65000"/>
                  </a:schemeClr>
                </a:solidFill>
              </a:rPr>
              <a:t> / iSockphoto.com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Does Not Cause Suffering</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God has allowed Satan to test Job through a series of losses.</a:t>
            </a:r>
          </a:p>
          <a:p>
            <a:r>
              <a:rPr lang="en-US" dirty="0" smtClean="0"/>
              <a:t>God has not directly caused Job’s suffering.</a:t>
            </a:r>
          </a:p>
          <a:p>
            <a:r>
              <a:rPr lang="en-US" dirty="0" smtClean="0"/>
              <a:t>God knows that Job can withstand any trial because of his deep faith.</a:t>
            </a:r>
          </a:p>
          <a:p>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4000" y="1841956"/>
            <a:ext cx="2794000" cy="4191000"/>
          </a:xfrm>
          <a:prstGeom prst="rect">
            <a:avLst/>
          </a:prstGeom>
          <a:ln>
            <a:noFill/>
          </a:ln>
          <a:effectLst>
            <a:softEdge rad="112500"/>
          </a:effectLst>
        </p:spPr>
      </p:pic>
      <p:sp>
        <p:nvSpPr>
          <p:cNvPr id="5" name="TextBox 4"/>
          <p:cNvSpPr txBox="1"/>
          <p:nvPr/>
        </p:nvSpPr>
        <p:spPr bwMode="auto">
          <a:xfrm>
            <a:off x="5334000" y="59436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8229600" cy="990600"/>
          </a:xfrm>
        </p:spPr>
        <p:txBody>
          <a:bodyPr>
            <a:normAutofit/>
          </a:bodyPr>
          <a:lstStyle/>
          <a:p>
            <a:r>
              <a:rPr lang="en-US" dirty="0" smtClean="0"/>
              <a:t>Lessons Learned from </a:t>
            </a:r>
            <a:br>
              <a:rPr lang="en-US" dirty="0" smtClean="0"/>
            </a:br>
            <a:r>
              <a:rPr lang="en-US" dirty="0" smtClean="0"/>
              <a:t>Job</a:t>
            </a:r>
            <a:endParaRPr lang="en-US" dirty="0"/>
          </a:p>
        </p:txBody>
      </p:sp>
      <p:sp>
        <p:nvSpPr>
          <p:cNvPr id="3" name="Content Placeholder 2"/>
          <p:cNvSpPr>
            <a:spLocks noGrp="1"/>
          </p:cNvSpPr>
          <p:nvPr>
            <p:ph idx="1"/>
          </p:nvPr>
        </p:nvSpPr>
        <p:spPr>
          <a:xfrm>
            <a:off x="1371600" y="2209800"/>
            <a:ext cx="3886200" cy="4343400"/>
          </a:xfrm>
        </p:spPr>
        <p:txBody>
          <a:bodyPr>
            <a:normAutofit/>
          </a:bodyPr>
          <a:lstStyle/>
          <a:p>
            <a:r>
              <a:rPr lang="en-US" dirty="0" smtClean="0"/>
              <a:t>Suffering is not a punishment for sin.</a:t>
            </a:r>
          </a:p>
          <a:p>
            <a:r>
              <a:rPr lang="en-US" dirty="0" smtClean="0"/>
              <a:t>God does not want his people to suffer.</a:t>
            </a:r>
          </a:p>
          <a:p>
            <a:r>
              <a:rPr lang="en-US" dirty="0" smtClean="0"/>
              <a:t>Patience in our sufferings leads to growth in our relationship with God.</a:t>
            </a:r>
          </a:p>
          <a:p>
            <a:r>
              <a:rPr lang="en-US" dirty="0" smtClean="0"/>
              <a:t>God deserves our love even when life takes a turn for the worse.</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5334000" y="1219200"/>
            <a:ext cx="27940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257800" y="54864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abd</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Psalms</a:t>
            </a:r>
            <a:endParaRPr lang="en-US" dirty="0"/>
          </a:p>
        </p:txBody>
      </p:sp>
      <p:sp>
        <p:nvSpPr>
          <p:cNvPr id="3" name="Content Placeholder 2"/>
          <p:cNvSpPr>
            <a:spLocks noGrp="1"/>
          </p:cNvSpPr>
          <p:nvPr>
            <p:ph idx="1"/>
          </p:nvPr>
        </p:nvSpPr>
        <p:spPr/>
        <p:txBody>
          <a:bodyPr/>
          <a:lstStyle/>
          <a:p>
            <a:r>
              <a:rPr lang="en-US" dirty="0" smtClean="0"/>
              <a:t>The Psalms reflect the joys and sorrows of Israel’s journey of faith.</a:t>
            </a:r>
          </a:p>
          <a:p>
            <a:r>
              <a:rPr lang="en-US" dirty="0" smtClean="0"/>
              <a:t>The Hebrew title of the book means “praises” or “hymns of praise to God.”</a:t>
            </a:r>
          </a:p>
          <a:p>
            <a:r>
              <a:rPr lang="en-US" dirty="0" smtClean="0"/>
              <a:t>The collection of 150 </a:t>
            </a:r>
            <a:br>
              <a:rPr lang="en-US" dirty="0" smtClean="0"/>
            </a:br>
            <a:r>
              <a:rPr lang="en-US" dirty="0" smtClean="0"/>
              <a:t>psalms is also known </a:t>
            </a:r>
            <a:br>
              <a:rPr lang="en-US" dirty="0" smtClean="0"/>
            </a:br>
            <a:r>
              <a:rPr lang="en-US" dirty="0" smtClean="0"/>
              <a:t>as the Psalter.</a:t>
            </a:r>
          </a:p>
          <a:p>
            <a:endParaRPr lang="en-US" dirty="0"/>
          </a:p>
        </p:txBody>
      </p:sp>
      <p:pic>
        <p:nvPicPr>
          <p:cNvPr id="4" name="Picture 3" descr="Slide 2_shutterstock_84260938.jpg"/>
          <p:cNvPicPr>
            <a:picLocks noChangeAspect="1"/>
          </p:cNvPicPr>
          <p:nvPr/>
        </p:nvPicPr>
        <p:blipFill>
          <a:blip r:embed="rId3" cstate="print"/>
          <a:srcRect l="6321"/>
          <a:stretch>
            <a:fillRect/>
          </a:stretch>
        </p:blipFill>
        <p:spPr>
          <a:xfrm>
            <a:off x="5029200" y="3429000"/>
            <a:ext cx="3581400" cy="2547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5257800" y="60198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pastorscott</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Psalms</a:t>
            </a:r>
            <a:endParaRPr lang="en-US" dirty="0"/>
          </a:p>
        </p:txBody>
      </p:sp>
      <p:sp>
        <p:nvSpPr>
          <p:cNvPr id="3" name="Content Placeholder 2"/>
          <p:cNvSpPr>
            <a:spLocks noGrp="1"/>
          </p:cNvSpPr>
          <p:nvPr>
            <p:ph idx="1"/>
          </p:nvPr>
        </p:nvSpPr>
        <p:spPr/>
        <p:txBody>
          <a:bodyPr/>
          <a:lstStyle/>
          <a:p>
            <a:r>
              <a:rPr lang="en-US" dirty="0" smtClean="0"/>
              <a:t>A lament is a cry for God’s intervention in difficult situations.</a:t>
            </a:r>
          </a:p>
          <a:p>
            <a:r>
              <a:rPr lang="en-US" dirty="0" smtClean="0"/>
              <a:t>People composed hymns of thanksgiving to thank God for his amazing action in their lives.</a:t>
            </a:r>
          </a:p>
          <a:p>
            <a:r>
              <a:rPr lang="en-US" dirty="0" smtClean="0"/>
              <a:t>Hymns of praise </a:t>
            </a:r>
            <a:br>
              <a:rPr lang="en-US" dirty="0" smtClean="0"/>
            </a:br>
            <a:r>
              <a:rPr lang="en-US" dirty="0" smtClean="0"/>
              <a:t>extol God as </a:t>
            </a:r>
            <a:br>
              <a:rPr lang="en-US" dirty="0" smtClean="0"/>
            </a:br>
            <a:r>
              <a:rPr lang="en-US" dirty="0" smtClean="0"/>
              <a:t>Creator of the </a:t>
            </a:r>
            <a:br>
              <a:rPr lang="en-US" dirty="0" smtClean="0"/>
            </a:br>
            <a:r>
              <a:rPr lang="en-US" dirty="0" smtClean="0"/>
              <a:t>earth and author </a:t>
            </a:r>
            <a:br>
              <a:rPr lang="en-US" dirty="0" smtClean="0"/>
            </a:br>
            <a:r>
              <a:rPr lang="en-US" dirty="0" smtClean="0"/>
              <a:t>of history.</a:t>
            </a:r>
            <a:endParaRPr lang="en-US" dirty="0"/>
          </a:p>
        </p:txBody>
      </p:sp>
      <p:pic>
        <p:nvPicPr>
          <p:cNvPr id="4" name="Picture 3" descr="Slide 2_shutterstock_84260938.jpg"/>
          <p:cNvPicPr>
            <a:picLocks noChangeAspect="1"/>
          </p:cNvPicPr>
          <p:nvPr/>
        </p:nvPicPr>
        <p:blipFill>
          <a:blip r:embed="rId3" cstate="print"/>
          <a:stretch>
            <a:fillRect/>
          </a:stretch>
        </p:blipFill>
        <p:spPr>
          <a:xfrm>
            <a:off x="4581015" y="3505200"/>
            <a:ext cx="4181985" cy="2352664"/>
          </a:xfrm>
          <a:prstGeom prst="rect">
            <a:avLst/>
          </a:prstGeom>
          <a:ln>
            <a:noFill/>
          </a:ln>
          <a:effectLst>
            <a:softEdge rad="112500"/>
          </a:effectLst>
        </p:spPr>
      </p:pic>
      <p:sp>
        <p:nvSpPr>
          <p:cNvPr id="5" name="TextBox 4"/>
          <p:cNvSpPr txBox="1"/>
          <p:nvPr/>
        </p:nvSpPr>
        <p:spPr bwMode="auto">
          <a:xfrm>
            <a:off x="4648200" y="57912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Patrick </a:t>
            </a:r>
            <a:r>
              <a:rPr lang="en-US" sz="800" dirty="0" err="1" smtClean="0">
                <a:solidFill>
                  <a:schemeClr val="bg1">
                    <a:lumMod val="65000"/>
                  </a:schemeClr>
                </a:solidFill>
              </a:rPr>
              <a:t>Poendl</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of the Soul</a:t>
            </a:r>
            <a:endParaRPr lang="en-US" dirty="0"/>
          </a:p>
        </p:txBody>
      </p:sp>
      <p:sp>
        <p:nvSpPr>
          <p:cNvPr id="3" name="Content Placeholder 2"/>
          <p:cNvSpPr>
            <a:spLocks noGrp="1"/>
          </p:cNvSpPr>
          <p:nvPr>
            <p:ph idx="1"/>
          </p:nvPr>
        </p:nvSpPr>
        <p:spPr/>
        <p:txBody>
          <a:bodyPr/>
          <a:lstStyle/>
          <a:p>
            <a:r>
              <a:rPr lang="en-US" dirty="0" smtClean="0"/>
              <a:t>The emotions contained in the Psalms mirror universal human experience.</a:t>
            </a:r>
          </a:p>
          <a:p>
            <a:r>
              <a:rPr lang="en-US" dirty="0" smtClean="0"/>
              <a:t>The Psalms were central to the teachings and prayers of Jesus.</a:t>
            </a:r>
          </a:p>
          <a:p>
            <a:r>
              <a:rPr lang="en-US" dirty="0" smtClean="0"/>
              <a:t>The Psalms express </a:t>
            </a:r>
            <a:br>
              <a:rPr lang="en-US" dirty="0" smtClean="0"/>
            </a:br>
            <a:r>
              <a:rPr lang="en-US" dirty="0" smtClean="0"/>
              <a:t>our inner longing for </a:t>
            </a:r>
            <a:br>
              <a:rPr lang="en-US" dirty="0" smtClean="0"/>
            </a:br>
            <a:r>
              <a:rPr lang="en-US" dirty="0" smtClean="0"/>
              <a:t>God, so that we too </a:t>
            </a:r>
            <a:br>
              <a:rPr lang="en-US" dirty="0" smtClean="0"/>
            </a:br>
            <a:r>
              <a:rPr lang="en-US" dirty="0" smtClean="0"/>
              <a:t>can be a people of </a:t>
            </a:r>
            <a:br>
              <a:rPr lang="en-US" dirty="0" smtClean="0"/>
            </a:br>
            <a:r>
              <a:rPr lang="en-US" dirty="0" smtClean="0"/>
              <a:t>prayer.</a:t>
            </a:r>
          </a:p>
          <a:p>
            <a:endParaRPr lang="en-US" dirty="0"/>
          </a:p>
        </p:txBody>
      </p:sp>
      <p:pic>
        <p:nvPicPr>
          <p:cNvPr id="4" name="Picture 3" descr="Slide 2_shutterstock_84260938.jpg"/>
          <p:cNvPicPr>
            <a:picLocks noChangeAspect="1"/>
          </p:cNvPicPr>
          <p:nvPr/>
        </p:nvPicPr>
        <p:blipFill>
          <a:blip r:embed="rId3" cstate="print"/>
          <a:srcRect l="13139"/>
          <a:stretch>
            <a:fillRect/>
          </a:stretch>
        </p:blipFill>
        <p:spPr>
          <a:xfrm>
            <a:off x="4983312" y="3200400"/>
            <a:ext cx="3474888" cy="2667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bwMode="auto">
          <a:xfrm>
            <a:off x="5181600" y="5943600"/>
            <a:ext cx="2590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Tracy Whiteside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Ecclesiastes</a:t>
            </a:r>
            <a:endParaRPr lang="en-US" dirty="0"/>
          </a:p>
        </p:txBody>
      </p:sp>
      <p:sp>
        <p:nvSpPr>
          <p:cNvPr id="3" name="Content Placeholder 2"/>
          <p:cNvSpPr>
            <a:spLocks noGrp="1"/>
          </p:cNvSpPr>
          <p:nvPr>
            <p:ph idx="1"/>
          </p:nvPr>
        </p:nvSpPr>
        <p:spPr/>
        <p:txBody>
          <a:bodyPr/>
          <a:lstStyle/>
          <a:p>
            <a:r>
              <a:rPr lang="en-US" dirty="0" smtClean="0"/>
              <a:t>The Book of Ecclesiastes reflects the Teacher’s search for meaning.</a:t>
            </a:r>
          </a:p>
          <a:p>
            <a:r>
              <a:rPr lang="en-US" dirty="0" smtClean="0"/>
              <a:t>Though wise, he realizes there is much more he does not understand about life and God.</a:t>
            </a:r>
          </a:p>
          <a:p>
            <a:endParaRPr lang="en-US" dirty="0"/>
          </a:p>
        </p:txBody>
      </p:sp>
      <p:pic>
        <p:nvPicPr>
          <p:cNvPr id="4" name="Picture 3" descr="Slide 2_shutterstock_84260938.jpg"/>
          <p:cNvPicPr>
            <a:picLocks noChangeAspect="1"/>
          </p:cNvPicPr>
          <p:nvPr/>
        </p:nvPicPr>
        <p:blipFill>
          <a:blip r:embed="rId3" cstate="print"/>
          <a:stretch>
            <a:fillRect/>
          </a:stretch>
        </p:blipFill>
        <p:spPr>
          <a:xfrm>
            <a:off x="2120900" y="3505200"/>
            <a:ext cx="4508500" cy="30056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Box 4"/>
          <p:cNvSpPr txBox="1"/>
          <p:nvPr/>
        </p:nvSpPr>
        <p:spPr bwMode="auto">
          <a:xfrm rot="15614171">
            <a:off x="5905367" y="4844783"/>
            <a:ext cx="1811232"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Lucky Business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167</TotalTime>
  <Words>1230</Words>
  <Application>Microsoft Macintosh PowerPoint</Application>
  <PresentationFormat>On-screen Show (4:3)</PresentationFormat>
  <Paragraphs>153</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LIC Presentation template</vt:lpstr>
      <vt:lpstr>Wisdom Literature</vt:lpstr>
      <vt:lpstr>Universal Truth</vt:lpstr>
      <vt:lpstr>Job </vt:lpstr>
      <vt:lpstr>God Does Not Cause Suffering</vt:lpstr>
      <vt:lpstr>Lessons Learned from  Job</vt:lpstr>
      <vt:lpstr>The Psalms</vt:lpstr>
      <vt:lpstr>Types of Psalms</vt:lpstr>
      <vt:lpstr>Mirror of the Soul</vt:lpstr>
      <vt:lpstr>Ecclesiastes</vt:lpstr>
      <vt:lpstr>A Time for Everything</vt:lpstr>
      <vt:lpstr>Carpe Diem: Seize the Day</vt:lpstr>
      <vt:lpstr>Song of Songs</vt:lpstr>
      <vt:lpstr>Ideal Human Love</vt:lpstr>
      <vt:lpstr>Love between Creator and Creature</vt:lpstr>
      <vt:lpstr>Wisdom</vt:lpstr>
      <vt:lpstr>Wisdom Personified</vt:lpstr>
      <vt:lpstr>Teacher, Counselor, and Preserver</vt:lpstr>
      <vt:lpstr>Two More Voices on Wisdom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35</cp:revision>
  <dcterms:created xsi:type="dcterms:W3CDTF">2011-01-10T17:35:40Z</dcterms:created>
  <dcterms:modified xsi:type="dcterms:W3CDTF">2015-02-24T18:06:48Z</dcterms:modified>
</cp:coreProperties>
</file>