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1" r:id="rId6"/>
    <p:sldId id="260" r:id="rId7"/>
    <p:sldId id="264" r:id="rId8"/>
    <p:sldId id="262" r:id="rId9"/>
    <p:sldId id="263" r:id="rId10"/>
    <p:sldId id="265" r:id="rId11"/>
    <p:sldId id="266"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orm_Ruff" initials="S" lastIdx="2" clrIdx="0">
    <p:extLst>
      <p:ext uri="{19B8F6BF-5375-455C-9EA6-DF929625EA0E}">
        <p15:presenceInfo xmlns:p15="http://schemas.microsoft.com/office/powerpoint/2012/main" userId="Storm_Ruff"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82" autoAdjust="0"/>
    <p:restoredTop sz="88345" autoAdjust="0"/>
  </p:normalViewPr>
  <p:slideViewPr>
    <p:cSldViewPr>
      <p:cViewPr varScale="1">
        <p:scale>
          <a:sx n="96" d="100"/>
          <a:sy n="96" d="100"/>
        </p:scale>
        <p:origin x="170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7A9A9C-0A9A-4A95-A367-6104B5962A67}" type="datetimeFigureOut">
              <a:rPr lang="en-US" smtClean="0"/>
              <a:t>5/15/2017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A619BF-D067-4163-A3CB-7CC757B87021}" type="slidenum">
              <a:rPr lang="en-US" smtClean="0"/>
              <a:t>‹#›</a:t>
            </a:fld>
            <a:endParaRPr lang="en-US"/>
          </a:p>
        </p:txBody>
      </p:sp>
    </p:spTree>
    <p:extLst>
      <p:ext uri="{BB962C8B-B14F-4D97-AF65-F5344CB8AC3E}">
        <p14:creationId xmlns:p14="http://schemas.microsoft.com/office/powerpoint/2010/main" val="631743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Ask for examples from recent news reports of human behavior that is hurtful to others or harmful to our world. Explain that human beings are created as good but are in need of salvation.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slide corresponds to content in article 45, “Created, Redeemed, and Bound for Glory,” in the student book.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2</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next slides deal with the beginning and end of life. Remember that some students may have direct experience with life issues related to both time frames.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slide corresponds to content in article 49, “The Inherent Dignity of All Human Life,” in the student 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11</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Emphasize that abortion is a medical procedure performed for the purpose of ending a pregnancy. Make the students aware of alternatives to abortion and solutions to situations that lead couples to seek abortion.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slide corresponds to content in article 49, “The Inherent Dignity of All Human Life,” in the student 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12</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Emphasize that euthanasia is a procedure purposely causing death; when a patient is dying and death is inevitable and immanent, it is necessary to weigh the benefits and burden of any treatment.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slide corresponds to content in article 49, “The Inherent Dignity of All Human Life,” in the student 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13</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Review the roots of Original Sin in the Fall, and remind the students that the doctrine does not mean that we are born with personal guilt or that babies commit sins.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slide corresponds to content in article 45, “Created, Redeemed, and Bound for Glory,” in the student 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3</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Discuss the concept that our identity is closely tied to our destiny. Ask how seeing oneself as a person destined to share in eternal glory informs our identity.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slide corresponds to content in article 45, “Created, Redeemed, and Bound for Glory,” in the student book.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4</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Ask for examples of people whose dignity is not fully recognized in our society. Emphasize that human dignity does not depend on our behavior, the ability to be productive citizens, or whether others care about us.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slide corresponds to content in article 46, “The Inherent Dignity of All People,” in the student 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5</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Review what happens to our souls when we die (they are separated from our bodies) and at the final resurrection (our souls will be reunited with our glorified bodies). Read aloud Saint Paul’s explanation in 1 Corinthians 15:35–37,42–44.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slide corresponds to content in article 46, “The Inherent Dignity of All People,” in the student 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6</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Ask for examples of how people use others. You may wish to open with, “Of course people can use others sexually; what are some other ways people use others for their own purposes?” (For example, take credit for others’ work to earn rewards, befriend others only because they are popular or wealthy, treat workers unfairly to make money, and so on.) Discuss the Live It! sidebar in article 46 of the student book.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slide corresponds to content in article 46, “The Inherent Dignity of All People,” in the student 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7</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Ask the question at the conclusion of article 47 in the student book, “How would you describe the ‘image of the invisible God’?”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slide corresponds to content in article 47, “Jesus Restores Our Divine Image,” in the student 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8</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Ask a volunteer to read aloud the paragraph beginning “The gift of sexuality, however, also comes with the responsibility to cultivate the virtue of chastity,” in the section “Created with the Gift of Sexuality” in article 48 in the student book. Discuss chastity as sexual integrity.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slide corresponds to content in article 48, “Women and Men: Partners in God’s Plan,” in the student 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9</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Explain the consistent ethic of life as a comprehensive view that addresses many issues related to the protection of life: abortion, warfare, capital punishment, and even poverty.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slide corresponds to content in article 49, “The Inherent Dignity of All Human Life,” in the student 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10</a:t>
            </a:fld>
            <a:endParaRPr lang="en-US"/>
          </a:p>
        </p:txBody>
      </p:sp>
    </p:spTree>
    <p:extLst>
      <p:ext uri="{BB962C8B-B14F-4D97-AF65-F5344CB8AC3E}">
        <p14:creationId xmlns:p14="http://schemas.microsoft.com/office/powerpoint/2010/main" val="37337832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981200"/>
            <a:ext cx="6477000" cy="1470025"/>
          </a:xfrm>
        </p:spPr>
        <p:txBody>
          <a:bodyPr>
            <a:normAutofit/>
          </a:bodyPr>
          <a:lstStyle>
            <a:lvl1pPr algn="ctr">
              <a:defRPr sz="4400" b="1">
                <a:solidFill>
                  <a:schemeClr val="tx1"/>
                </a:solidFill>
                <a:effectLst>
                  <a:outerShdw blurRad="50800" dist="50800" dir="5400000" algn="ctr" rotWithShape="0">
                    <a:schemeClr val="bg1">
                      <a:lumMod val="85000"/>
                    </a:schemeClr>
                  </a:outerShdw>
                </a:effectLst>
                <a:latin typeface="Arial" pitchFamily="34" charset="0"/>
                <a:cs typeface="Arial" pitchFamily="34" charset="0"/>
              </a:defRPr>
            </a:lvl1pPr>
          </a:lstStyle>
          <a:p>
            <a:r>
              <a:rPr lang="en-US" smtClean="0"/>
              <a:t>Click to edit Master title style</a:t>
            </a:r>
            <a:endParaRPr lang="en-US" dirty="0"/>
          </a:p>
        </p:txBody>
      </p:sp>
      <p:sp>
        <p:nvSpPr>
          <p:cNvPr id="9" name="Text Placeholder 8"/>
          <p:cNvSpPr>
            <a:spLocks noGrp="1"/>
          </p:cNvSpPr>
          <p:nvPr>
            <p:ph type="body" sz="quarter" idx="10" hasCustomPrompt="1"/>
          </p:nvPr>
        </p:nvSpPr>
        <p:spPr>
          <a:xfrm>
            <a:off x="7543800" y="6019800"/>
            <a:ext cx="1676400" cy="304800"/>
          </a:xfrm>
        </p:spPr>
        <p:txBody>
          <a:bodyPr lIns="0" anchor="ctr" anchorCtr="0">
            <a:normAutofit/>
          </a:bodyPr>
          <a:lstStyle>
            <a:lvl1pPr algn="l">
              <a:buNone/>
              <a:defRPr sz="800">
                <a:solidFill>
                  <a:schemeClr val="bg1">
                    <a:lumMod val="50000"/>
                  </a:schemeClr>
                </a:solidFill>
              </a:defRPr>
            </a:lvl1pPr>
          </a:lstStyle>
          <a:p>
            <a:pPr lvl="0"/>
            <a:r>
              <a:rPr lang="en-US" dirty="0" smtClean="0"/>
              <a:t>Document # TX000000</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dirty="0" smtClean="0"/>
              <a:t>Click to edit Master title style</a:t>
            </a:r>
            <a:br>
              <a:rPr lang="en-US" dirty="0" smtClean="0"/>
            </a:br>
            <a:r>
              <a:rPr lang="en-US" dirty="0" smtClean="0"/>
              <a:t>2 line title</a:t>
            </a:r>
            <a:endParaRPr lang="en-US" dirty="0"/>
          </a:p>
        </p:txBody>
      </p:sp>
      <p:sp>
        <p:nvSpPr>
          <p:cNvPr id="3" name="Content Placeholder 2"/>
          <p:cNvSpPr>
            <a:spLocks noGrp="1"/>
          </p:cNvSpPr>
          <p:nvPr>
            <p:ph idx="1"/>
          </p:nvPr>
        </p:nvSpPr>
        <p:spPr>
          <a:xfrm>
            <a:off x="1371600" y="2209800"/>
            <a:ext cx="6477000" cy="39163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lines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9" name="Text Placeholder 8"/>
          <p:cNvSpPr>
            <a:spLocks noGrp="1"/>
          </p:cNvSpPr>
          <p:nvPr>
            <p:ph type="body" sz="quarter" idx="12" hasCustomPrompt="1"/>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dirty="0" smtClean="0"/>
              <a:t>Click to edit 2nd line emphasis title</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no body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narrow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28800"/>
            <a:ext cx="4038600" cy="4297363"/>
          </a:xfrm>
        </p:spPr>
        <p:txBody>
          <a:bodyPr>
            <a:normAutofit/>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8200" y="1828800"/>
            <a:ext cx="4038600" cy="4297363"/>
          </a:xfrm>
        </p:spPr>
        <p:txBody>
          <a:bodyPr>
            <a:normAutofit/>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7"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800">
                <a:solidFill>
                  <a:schemeClr val="accent5">
                    <a:lumMod val="75000"/>
                  </a:schemeClr>
                </a:solidFill>
              </a:defRPr>
            </a:lvl1pPr>
            <a:lvl2pPr algn="ctr">
              <a:defRPr sz="2400" i="1"/>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2590800" y="4267200"/>
            <a:ext cx="5029200" cy="1447800"/>
          </a:xfrm>
        </p:spPr>
        <p:txBody>
          <a:bodyPr>
            <a:normAutofit/>
          </a:bodyPr>
          <a:lstStyle>
            <a:lvl1pPr marL="457200" indent="-457200">
              <a:buAutoNum type="arabicPeriod"/>
              <a:defRPr sz="2400"/>
            </a:lvl1pPr>
            <a:lvl2pPr>
              <a:defRPr sz="2400"/>
            </a:lvl2pPr>
          </a:lstStyle>
          <a:p>
            <a:pPr lvl="0"/>
            <a:r>
              <a:rPr lang="en-US" smtClean="0"/>
              <a:t>Click to edit Master text styles</a:t>
            </a:r>
          </a:p>
          <a:p>
            <a:pPr lvl="1"/>
            <a:r>
              <a:rPr lang="en-US" smtClean="0"/>
              <a:t>Second level</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838200"/>
            <a:ext cx="7772400" cy="579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B1BD0-533A-4E07-BF9C-432137E14983}" type="datetimeFigureOut">
              <a:rPr lang="en-US" smtClean="0"/>
              <a:pPr/>
              <a:t>5/15/2017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4F940-28E1-4EAC-8D73-5D6BC0F5BD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72" r:id="rId4"/>
    <p:sldLayoutId id="2147483651" r:id="rId5"/>
    <p:sldLayoutId id="2147483674" r:id="rId6"/>
    <p:sldLayoutId id="2147483652" r:id="rId7"/>
    <p:sldLayoutId id="2147483655" r:id="rId8"/>
  </p:sldLayoutIdLst>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2057400"/>
            <a:ext cx="6477000" cy="1470025"/>
          </a:xfrm>
        </p:spPr>
        <p:txBody>
          <a:bodyPr>
            <a:normAutofit/>
          </a:bodyPr>
          <a:lstStyle/>
          <a:p>
            <a:r>
              <a:rPr lang="en-US" dirty="0">
                <a:effectLst/>
              </a:rPr>
              <a:t> Jesus Reveals Our Inherent Dignity</a:t>
            </a:r>
            <a:endParaRPr lang="en-US" dirty="0"/>
          </a:p>
        </p:txBody>
      </p:sp>
      <p:sp>
        <p:nvSpPr>
          <p:cNvPr id="3" name="Subtitle 2"/>
          <p:cNvSpPr txBox="1">
            <a:spLocks/>
          </p:cNvSpPr>
          <p:nvPr/>
        </p:nvSpPr>
        <p:spPr>
          <a:xfrm>
            <a:off x="1981200" y="4876800"/>
            <a:ext cx="6400800" cy="990600"/>
          </a:xfrm>
          <a:prstGeom prst="rect">
            <a:avLst/>
          </a:prstGeom>
        </p:spPr>
        <p:txBody>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i="1" dirty="0"/>
              <a:t>Jesus Christ: God’s Love Made Visible, Second Edition</a:t>
            </a:r>
            <a:r>
              <a:rPr lang="en-US" i="1" dirty="0" smtClean="0"/>
              <a:t/>
            </a:r>
            <a:br>
              <a:rPr lang="en-US" i="1" dirty="0" smtClean="0"/>
            </a:br>
            <a:r>
              <a:rPr lang="en-US" dirty="0"/>
              <a:t>Unit 4, Chapter 10</a:t>
            </a:r>
            <a:endParaRPr lang="en-US" sz="1200" i="1" dirty="0"/>
          </a:p>
        </p:txBody>
      </p:sp>
      <p:sp>
        <p:nvSpPr>
          <p:cNvPr id="5" name="Text Placeholder 3"/>
          <p:cNvSpPr>
            <a:spLocks noGrp="1"/>
          </p:cNvSpPr>
          <p:nvPr/>
        </p:nvSpPr>
        <p:spPr>
          <a:xfrm>
            <a:off x="7543800" y="6172200"/>
            <a:ext cx="1295400" cy="123111"/>
          </a:xfrm>
          <a:prstGeom prst="rect">
            <a:avLst/>
          </a:prstGeom>
        </p:spPr>
        <p:txBody>
          <a:bodyPr vert="horz" lIns="0" tIns="0" rIns="0" bIns="0" rtlCol="0" anchor="ctr" anchorCtr="0">
            <a:spAutoFit/>
          </a:bodyPr>
          <a:lstStyle>
            <a:lvl1pPr marL="342900" indent="-342900" algn="l" defTabSz="914400" rtl="0" eaLnBrk="1" latinLnBrk="0" hangingPunct="1">
              <a:spcBef>
                <a:spcPct val="20000"/>
              </a:spcBef>
              <a:buFont typeface="Arial" pitchFamily="34" charset="0"/>
              <a:buNone/>
              <a:defRPr sz="800" kern="1200">
                <a:solidFill>
                  <a:schemeClr val="bg1">
                    <a:lumMod val="50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Document#: TX004815</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14800" y="914400"/>
            <a:ext cx="4876800" cy="859986"/>
          </a:xfrm>
        </p:spPr>
        <p:txBody>
          <a:bodyPr>
            <a:normAutofit fontScale="90000"/>
          </a:bodyPr>
          <a:lstStyle/>
          <a:p>
            <a:r>
              <a:rPr lang="en-US" dirty="0"/>
              <a:t>The Inherent Dignity of All Human Life</a:t>
            </a:r>
          </a:p>
        </p:txBody>
      </p:sp>
      <p:sp>
        <p:nvSpPr>
          <p:cNvPr id="7" name="Text Placeholder 3"/>
          <p:cNvSpPr>
            <a:spLocks noGrp="1"/>
          </p:cNvSpPr>
          <p:nvPr>
            <p:ph type="body" sz="quarter" idx="4294967295"/>
          </p:nvPr>
        </p:nvSpPr>
        <p:spPr>
          <a:xfrm>
            <a:off x="5257800" y="2057400"/>
            <a:ext cx="3641538" cy="3675427"/>
          </a:xfrm>
          <a:prstGeom prst="rect">
            <a:avLst/>
          </a:prstGeom>
        </p:spPr>
        <p:txBody>
          <a:bodyPr>
            <a:normAutofit/>
          </a:bodyPr>
          <a:lstStyle/>
          <a:p>
            <a:r>
              <a:rPr lang="en-US" dirty="0"/>
              <a:t>Jesus revealed that all people have inherent dignity.</a:t>
            </a:r>
          </a:p>
          <a:p>
            <a:r>
              <a:rPr lang="en-US" dirty="0"/>
              <a:t>Therefore we must respect human life in all its forms. </a:t>
            </a:r>
          </a:p>
          <a:p>
            <a:r>
              <a:rPr lang="en-US" dirty="0"/>
              <a:t>The consistent ethic of life applies to life in all its stages. </a:t>
            </a:r>
          </a:p>
        </p:txBody>
      </p:sp>
      <p:sp>
        <p:nvSpPr>
          <p:cNvPr id="6" name="TextBox 5"/>
          <p:cNvSpPr txBox="1"/>
          <p:nvPr/>
        </p:nvSpPr>
        <p:spPr bwMode="auto">
          <a:xfrm>
            <a:off x="76200" y="5336790"/>
            <a:ext cx="3276516" cy="215444"/>
          </a:xfrm>
          <a:prstGeom prst="rect">
            <a:avLst/>
          </a:prstGeom>
          <a:noFill/>
          <a:ln w="9525">
            <a:noFill/>
            <a:miter lim="800000"/>
            <a:headEnd/>
            <a:tailEnd/>
          </a:ln>
        </p:spPr>
        <p:txBody>
          <a:bodyPr wrap="square" rtlCol="0">
            <a:spAutoFit/>
          </a:bodyPr>
          <a:lstStyle/>
          <a:p>
            <a:r>
              <a:rPr lang="en-US" sz="800" dirty="0">
                <a:solidFill>
                  <a:schemeClr val="bg1">
                    <a:lumMod val="65000"/>
                  </a:schemeClr>
                </a:solidFill>
              </a:rPr>
              <a:t>© </a:t>
            </a:r>
            <a:r>
              <a:rPr lang="en-US" sz="800" dirty="0" err="1" smtClean="0">
                <a:solidFill>
                  <a:schemeClr val="bg1">
                    <a:lumMod val="65000"/>
                  </a:schemeClr>
                </a:solidFill>
              </a:rPr>
              <a:t>CebotariN</a:t>
            </a:r>
            <a:r>
              <a:rPr lang="en-US" sz="800" dirty="0" smtClean="0">
                <a:solidFill>
                  <a:schemeClr val="bg1">
                    <a:lumMod val="65000"/>
                  </a:schemeClr>
                </a:solidFill>
              </a:rPr>
              <a:t> </a:t>
            </a:r>
            <a:r>
              <a:rPr lang="en-US" sz="800" dirty="0">
                <a:solidFill>
                  <a:schemeClr val="bg1">
                    <a:lumMod val="65000"/>
                  </a:schemeClr>
                </a:solidFill>
              </a:rPr>
              <a:t>/ Shutterstock.com</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3128" y="1981200"/>
            <a:ext cx="4807606" cy="320507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5857317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81400" y="914400"/>
            <a:ext cx="5333999" cy="838200"/>
          </a:xfrm>
        </p:spPr>
        <p:txBody>
          <a:bodyPr>
            <a:normAutofit/>
          </a:bodyPr>
          <a:lstStyle/>
          <a:p>
            <a:r>
              <a:rPr lang="en-US" dirty="0"/>
              <a:t>The Sacred Gift of Life</a:t>
            </a:r>
          </a:p>
        </p:txBody>
      </p:sp>
      <p:sp>
        <p:nvSpPr>
          <p:cNvPr id="7" name="Text Placeholder 3"/>
          <p:cNvSpPr>
            <a:spLocks noGrp="1"/>
          </p:cNvSpPr>
          <p:nvPr>
            <p:ph type="body" sz="quarter" idx="4294967295"/>
          </p:nvPr>
        </p:nvSpPr>
        <p:spPr>
          <a:xfrm>
            <a:off x="4038600" y="1752600"/>
            <a:ext cx="4648200" cy="3962400"/>
          </a:xfrm>
          <a:prstGeom prst="rect">
            <a:avLst/>
          </a:prstGeom>
        </p:spPr>
        <p:txBody>
          <a:bodyPr>
            <a:normAutofit/>
          </a:bodyPr>
          <a:lstStyle/>
          <a:p>
            <a:r>
              <a:rPr lang="en-US" dirty="0"/>
              <a:t>God is the author and originator of all life.</a:t>
            </a:r>
          </a:p>
          <a:p>
            <a:r>
              <a:rPr lang="en-US" dirty="0"/>
              <a:t>Only God can decide the time for an individual human life to end.</a:t>
            </a:r>
          </a:p>
          <a:p>
            <a:r>
              <a:rPr lang="en-US" dirty="0"/>
              <a:t>Altering this course of events violates the Fifth Commandment, “You shall not kill” (Exodus 20:13). </a:t>
            </a:r>
          </a:p>
        </p:txBody>
      </p:sp>
      <p:sp>
        <p:nvSpPr>
          <p:cNvPr id="6" name="TextBox 5"/>
          <p:cNvSpPr txBox="1"/>
          <p:nvPr/>
        </p:nvSpPr>
        <p:spPr bwMode="auto">
          <a:xfrm rot="21277946">
            <a:off x="885620" y="5407446"/>
            <a:ext cx="2522483" cy="215444"/>
          </a:xfrm>
          <a:prstGeom prst="rect">
            <a:avLst/>
          </a:prstGeom>
          <a:noFill/>
          <a:ln w="9525">
            <a:noFill/>
            <a:miter lim="800000"/>
            <a:headEnd/>
            <a:tailEnd/>
          </a:ln>
        </p:spPr>
        <p:txBody>
          <a:bodyPr wrap="square" rtlCol="0">
            <a:spAutoFit/>
          </a:bodyPr>
          <a:lstStyle/>
          <a:p>
            <a:r>
              <a:rPr lang="en-US" sz="800" dirty="0">
                <a:solidFill>
                  <a:schemeClr val="bg1">
                    <a:lumMod val="65000"/>
                  </a:schemeClr>
                </a:solidFill>
              </a:rPr>
              <a:t>© </a:t>
            </a:r>
            <a:r>
              <a:rPr lang="en-US" sz="800" dirty="0" err="1">
                <a:solidFill>
                  <a:schemeClr val="bg1">
                    <a:lumMod val="65000"/>
                  </a:schemeClr>
                </a:solidFill>
              </a:rPr>
              <a:t>bibikoff</a:t>
            </a:r>
            <a:r>
              <a:rPr lang="en-US" sz="800" dirty="0">
                <a:solidFill>
                  <a:schemeClr val="bg1">
                    <a:lumMod val="65000"/>
                  </a:schemeClr>
                </a:solidFill>
              </a:rPr>
              <a:t> / iStockphoto.com</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2324" y="836722"/>
            <a:ext cx="2869076" cy="444958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5522518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83544" y="1568678"/>
            <a:ext cx="4255656" cy="36957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762000" y="990600"/>
            <a:ext cx="5029200" cy="762000"/>
          </a:xfrm>
        </p:spPr>
        <p:txBody>
          <a:bodyPr>
            <a:normAutofit/>
          </a:bodyPr>
          <a:lstStyle/>
          <a:p>
            <a:r>
              <a:rPr lang="en-US" dirty="0"/>
              <a:t>The Beginning of Life</a:t>
            </a:r>
          </a:p>
        </p:txBody>
      </p:sp>
      <p:sp>
        <p:nvSpPr>
          <p:cNvPr id="7" name="Text Placeholder 3"/>
          <p:cNvSpPr>
            <a:spLocks noGrp="1"/>
          </p:cNvSpPr>
          <p:nvPr>
            <p:ph type="body" sz="quarter" idx="4294967295"/>
          </p:nvPr>
        </p:nvSpPr>
        <p:spPr>
          <a:xfrm>
            <a:off x="910568" y="1752600"/>
            <a:ext cx="4000542" cy="3657600"/>
          </a:xfrm>
          <a:prstGeom prst="rect">
            <a:avLst/>
          </a:prstGeom>
        </p:spPr>
        <p:txBody>
          <a:bodyPr>
            <a:normAutofit/>
          </a:bodyPr>
          <a:lstStyle/>
          <a:p>
            <a:r>
              <a:rPr lang="en-US" dirty="0"/>
              <a:t>Human life begins at the moment of conception.</a:t>
            </a:r>
          </a:p>
          <a:p>
            <a:r>
              <a:rPr lang="en-US" dirty="0"/>
              <a:t>For this reason, the Church strongly opposes abortion.</a:t>
            </a:r>
          </a:p>
        </p:txBody>
      </p:sp>
      <p:sp>
        <p:nvSpPr>
          <p:cNvPr id="6" name="TextBox 5"/>
          <p:cNvSpPr txBox="1"/>
          <p:nvPr/>
        </p:nvSpPr>
        <p:spPr bwMode="auto">
          <a:xfrm>
            <a:off x="4911110" y="5302478"/>
            <a:ext cx="3066393" cy="215444"/>
          </a:xfrm>
          <a:prstGeom prst="rect">
            <a:avLst/>
          </a:prstGeom>
          <a:noFill/>
          <a:ln w="9525">
            <a:noFill/>
            <a:miter lim="800000"/>
            <a:headEnd/>
            <a:tailEnd/>
          </a:ln>
        </p:spPr>
        <p:txBody>
          <a:bodyPr wrap="square" rtlCol="0">
            <a:spAutoFit/>
          </a:bodyPr>
          <a:lstStyle/>
          <a:p>
            <a:r>
              <a:rPr lang="pt-BR" sz="800" dirty="0">
                <a:solidFill>
                  <a:schemeClr val="bg1">
                    <a:lumMod val="50000"/>
                  </a:schemeClr>
                </a:solidFill>
              </a:rPr>
              <a:t>© Henrik5000 / iStockphoto.com</a:t>
            </a:r>
            <a:endParaRPr lang="en-US" sz="800" dirty="0">
              <a:solidFill>
                <a:schemeClr val="bg1">
                  <a:lumMod val="50000"/>
                </a:schemeClr>
              </a:solidFill>
            </a:endParaRPr>
          </a:p>
        </p:txBody>
      </p:sp>
    </p:spTree>
    <p:extLst>
      <p:ext uri="{BB962C8B-B14F-4D97-AF65-F5344CB8AC3E}">
        <p14:creationId xmlns:p14="http://schemas.microsoft.com/office/powerpoint/2010/main" val="19733629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724712"/>
            <a:ext cx="5029200" cy="762000"/>
          </a:xfrm>
        </p:spPr>
        <p:txBody>
          <a:bodyPr>
            <a:normAutofit/>
          </a:bodyPr>
          <a:lstStyle/>
          <a:p>
            <a:r>
              <a:rPr lang="en-US" dirty="0"/>
              <a:t>The End of Life</a:t>
            </a:r>
          </a:p>
        </p:txBody>
      </p:sp>
      <p:sp>
        <p:nvSpPr>
          <p:cNvPr id="7" name="Text Placeholder 3"/>
          <p:cNvSpPr>
            <a:spLocks noGrp="1"/>
          </p:cNvSpPr>
          <p:nvPr>
            <p:ph type="body" sz="quarter" idx="4294967295"/>
          </p:nvPr>
        </p:nvSpPr>
        <p:spPr>
          <a:xfrm>
            <a:off x="895329" y="1531495"/>
            <a:ext cx="4305342" cy="3657600"/>
          </a:xfrm>
          <a:prstGeom prst="rect">
            <a:avLst/>
          </a:prstGeom>
        </p:spPr>
        <p:txBody>
          <a:bodyPr>
            <a:normAutofit/>
          </a:bodyPr>
          <a:lstStyle/>
          <a:p>
            <a:r>
              <a:rPr lang="en-US" dirty="0"/>
              <a:t>Euthanasia is a direct action, </a:t>
            </a:r>
            <a:r>
              <a:rPr lang="en-US" dirty="0" smtClean="0"/>
              <a:t/>
            </a:r>
            <a:br>
              <a:rPr lang="en-US" dirty="0" smtClean="0"/>
            </a:br>
            <a:r>
              <a:rPr lang="en-US" dirty="0" smtClean="0"/>
              <a:t>or </a:t>
            </a:r>
            <a:r>
              <a:rPr lang="en-US" dirty="0"/>
              <a:t>deliberate lack of action, that causes death.</a:t>
            </a:r>
          </a:p>
          <a:p>
            <a:r>
              <a:rPr lang="en-US" dirty="0"/>
              <a:t>The term applies when a person is disabled, sick, or dying. </a:t>
            </a:r>
          </a:p>
          <a:p>
            <a:r>
              <a:rPr lang="en-US" dirty="0"/>
              <a:t>Hastening death can never be </a:t>
            </a:r>
            <a:r>
              <a:rPr lang="en-US" dirty="0" smtClean="0"/>
              <a:t/>
            </a:r>
            <a:br>
              <a:rPr lang="en-US" dirty="0" smtClean="0"/>
            </a:br>
            <a:r>
              <a:rPr lang="en-US" dirty="0" smtClean="0"/>
              <a:t>a </a:t>
            </a:r>
            <a:r>
              <a:rPr lang="en-US" dirty="0"/>
              <a:t>truly moral choice.</a:t>
            </a:r>
          </a:p>
        </p:txBody>
      </p:sp>
      <p:sp>
        <p:nvSpPr>
          <p:cNvPr id="6" name="TextBox 5"/>
          <p:cNvSpPr txBox="1"/>
          <p:nvPr/>
        </p:nvSpPr>
        <p:spPr bwMode="auto">
          <a:xfrm>
            <a:off x="5312324" y="5721877"/>
            <a:ext cx="3066393" cy="215444"/>
          </a:xfrm>
          <a:prstGeom prst="rect">
            <a:avLst/>
          </a:prstGeom>
          <a:noFill/>
          <a:ln w="9525">
            <a:noFill/>
            <a:miter lim="800000"/>
            <a:headEnd/>
            <a:tailEnd/>
          </a:ln>
        </p:spPr>
        <p:txBody>
          <a:bodyPr wrap="square" rtlCol="0">
            <a:spAutoFit/>
          </a:bodyPr>
          <a:lstStyle/>
          <a:p>
            <a:r>
              <a:rPr lang="pt-BR" sz="800" dirty="0">
                <a:solidFill>
                  <a:schemeClr val="bg1">
                    <a:lumMod val="65000"/>
                  </a:schemeClr>
                </a:solidFill>
              </a:rPr>
              <a:t>© Squaredpixels / iStockphoto.com</a:t>
            </a:r>
            <a:endParaRPr lang="en-US" sz="800" dirty="0">
              <a:solidFill>
                <a:schemeClr val="bg1">
                  <a:lumMod val="65000"/>
                </a:schemeClr>
              </a:solidFill>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7800" y="990810"/>
            <a:ext cx="3097183" cy="46415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847660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4" cstate="print">
            <a:extLst>
              <a:ext uri="{28A0092B-C50C-407E-A947-70E740481C1C}">
                <a14:useLocalDpi xmlns:a14="http://schemas.microsoft.com/office/drawing/2010/main" val="0"/>
              </a:ext>
            </a:extLst>
          </a:blip>
          <a:srcRect l="6523"/>
          <a:stretch/>
        </p:blipFill>
        <p:spPr>
          <a:xfrm>
            <a:off x="4499548" y="1682215"/>
            <a:ext cx="4082929" cy="3276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838200" y="990600"/>
            <a:ext cx="3048000" cy="1219200"/>
          </a:xfrm>
        </p:spPr>
        <p:txBody>
          <a:bodyPr>
            <a:normAutofit/>
          </a:bodyPr>
          <a:lstStyle/>
          <a:p>
            <a:r>
              <a:rPr lang="en-US" dirty="0"/>
              <a:t>We Are Created as Good</a:t>
            </a:r>
          </a:p>
        </p:txBody>
      </p:sp>
      <p:sp>
        <p:nvSpPr>
          <p:cNvPr id="7" name="Text Placeholder 3"/>
          <p:cNvSpPr>
            <a:spLocks noGrp="1"/>
          </p:cNvSpPr>
          <p:nvPr>
            <p:ph type="body" sz="quarter" idx="4294967295"/>
          </p:nvPr>
        </p:nvSpPr>
        <p:spPr>
          <a:xfrm>
            <a:off x="1028700" y="2209800"/>
            <a:ext cx="3429000" cy="3809999"/>
          </a:xfrm>
          <a:prstGeom prst="rect">
            <a:avLst/>
          </a:prstGeom>
        </p:spPr>
        <p:txBody>
          <a:bodyPr>
            <a:normAutofit/>
          </a:bodyPr>
          <a:lstStyle/>
          <a:p>
            <a:r>
              <a:rPr lang="en-US" dirty="0"/>
              <a:t>We are good because we are created in the image and likeness of God.</a:t>
            </a:r>
          </a:p>
          <a:p>
            <a:r>
              <a:rPr lang="en-US" dirty="0"/>
              <a:t>If humanity were not good, God would never have become man.</a:t>
            </a:r>
          </a:p>
          <a:p>
            <a:r>
              <a:rPr lang="en-US" dirty="0"/>
              <a:t>We are created as good but are in constant need of redemptive grace.</a:t>
            </a:r>
          </a:p>
        </p:txBody>
      </p:sp>
      <p:sp>
        <p:nvSpPr>
          <p:cNvPr id="6" name="TextBox 5"/>
          <p:cNvSpPr txBox="1"/>
          <p:nvPr/>
        </p:nvSpPr>
        <p:spPr bwMode="auto">
          <a:xfrm>
            <a:off x="4495800" y="4958815"/>
            <a:ext cx="1752600" cy="215444"/>
          </a:xfrm>
          <a:prstGeom prst="rect">
            <a:avLst/>
          </a:prstGeom>
          <a:noFill/>
          <a:ln w="9525">
            <a:noFill/>
            <a:miter lim="800000"/>
            <a:headEnd/>
            <a:tailEnd/>
          </a:ln>
        </p:spPr>
        <p:txBody>
          <a:bodyPr wrap="square" rtlCol="0">
            <a:spAutoFit/>
          </a:bodyPr>
          <a:lstStyle/>
          <a:p>
            <a:r>
              <a:rPr lang="en-US" sz="800" dirty="0">
                <a:solidFill>
                  <a:schemeClr val="bg1">
                    <a:lumMod val="50000"/>
                  </a:schemeClr>
                </a:solidFill>
              </a:rPr>
              <a:t>© </a:t>
            </a:r>
            <a:r>
              <a:rPr lang="en-US" sz="800" dirty="0" err="1">
                <a:solidFill>
                  <a:schemeClr val="bg1">
                    <a:lumMod val="50000"/>
                  </a:schemeClr>
                </a:solidFill>
              </a:rPr>
              <a:t>JLBarranco</a:t>
            </a:r>
            <a:r>
              <a:rPr lang="en-US" sz="800" dirty="0">
                <a:solidFill>
                  <a:schemeClr val="bg1">
                    <a:lumMod val="50000"/>
                  </a:schemeClr>
                </a:solidFill>
              </a:rPr>
              <a:t> / iStockphoto.com</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581900" cy="838200"/>
          </a:xfrm>
        </p:spPr>
        <p:txBody>
          <a:bodyPr>
            <a:normAutofit/>
          </a:bodyPr>
          <a:lstStyle/>
          <a:p>
            <a:r>
              <a:rPr lang="en-US" dirty="0"/>
              <a:t>In Need of Redemption</a:t>
            </a:r>
          </a:p>
        </p:txBody>
      </p:sp>
      <p:sp>
        <p:nvSpPr>
          <p:cNvPr id="7" name="Text Placeholder 3"/>
          <p:cNvSpPr>
            <a:spLocks noGrp="1"/>
          </p:cNvSpPr>
          <p:nvPr>
            <p:ph type="body" sz="quarter" idx="4294967295"/>
          </p:nvPr>
        </p:nvSpPr>
        <p:spPr>
          <a:xfrm>
            <a:off x="838200" y="1524000"/>
            <a:ext cx="7581900" cy="2438400"/>
          </a:xfrm>
          <a:prstGeom prst="rect">
            <a:avLst/>
          </a:prstGeom>
        </p:spPr>
        <p:txBody>
          <a:bodyPr>
            <a:normAutofit/>
          </a:bodyPr>
          <a:lstStyle/>
          <a:p>
            <a:r>
              <a:rPr lang="en-US" dirty="0"/>
              <a:t>Original Sin makes it hard for us to say no to temptation. </a:t>
            </a:r>
          </a:p>
          <a:p>
            <a:r>
              <a:rPr lang="en-US" dirty="0"/>
              <a:t>It inclines us to act for our own selfish pleasures. </a:t>
            </a:r>
          </a:p>
          <a:p>
            <a:r>
              <a:rPr lang="en-US" dirty="0"/>
              <a:t>It is through the Sacrament of Baptism that we first gain access to God’s grace.</a:t>
            </a:r>
          </a:p>
        </p:txBody>
      </p:sp>
      <p:sp>
        <p:nvSpPr>
          <p:cNvPr id="6" name="TextBox 5"/>
          <p:cNvSpPr txBox="1"/>
          <p:nvPr/>
        </p:nvSpPr>
        <p:spPr bwMode="auto">
          <a:xfrm>
            <a:off x="2971800" y="6248400"/>
            <a:ext cx="2438400" cy="215444"/>
          </a:xfrm>
          <a:prstGeom prst="rect">
            <a:avLst/>
          </a:prstGeom>
          <a:noFill/>
          <a:ln w="9525">
            <a:noFill/>
            <a:miter lim="800000"/>
            <a:headEnd/>
            <a:tailEnd/>
          </a:ln>
        </p:spPr>
        <p:txBody>
          <a:bodyPr wrap="square" rtlCol="0">
            <a:spAutoFit/>
          </a:bodyPr>
          <a:lstStyle/>
          <a:p>
            <a:r>
              <a:rPr lang="en-US" sz="800" dirty="0">
                <a:solidFill>
                  <a:schemeClr val="bg1">
                    <a:lumMod val="65000"/>
                  </a:schemeClr>
                </a:solidFill>
              </a:rPr>
              <a:t>© </a:t>
            </a:r>
            <a:r>
              <a:rPr lang="en-US" sz="800" dirty="0" err="1">
                <a:solidFill>
                  <a:schemeClr val="bg1">
                    <a:lumMod val="65000"/>
                  </a:schemeClr>
                </a:solidFill>
              </a:rPr>
              <a:t>Blue_Cutler</a:t>
            </a:r>
            <a:r>
              <a:rPr lang="en-US" sz="800" dirty="0">
                <a:solidFill>
                  <a:schemeClr val="bg1">
                    <a:lumMod val="65000"/>
                  </a:schemeClr>
                </a:solidFill>
              </a:rPr>
              <a:t> / iStockphoto.com</a:t>
            </a:r>
          </a:p>
        </p:txBody>
      </p:sp>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r="14754"/>
          <a:stretch/>
        </p:blipFill>
        <p:spPr>
          <a:xfrm>
            <a:off x="2774731" y="3217519"/>
            <a:ext cx="3962400" cy="29738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501046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62400" y="914400"/>
            <a:ext cx="4952999" cy="838200"/>
          </a:xfrm>
        </p:spPr>
        <p:txBody>
          <a:bodyPr>
            <a:normAutofit/>
          </a:bodyPr>
          <a:lstStyle/>
          <a:p>
            <a:r>
              <a:rPr lang="en-US" dirty="0"/>
              <a:t>Bound for Glory</a:t>
            </a:r>
          </a:p>
        </p:txBody>
      </p:sp>
      <p:sp>
        <p:nvSpPr>
          <p:cNvPr id="7" name="Text Placeholder 3"/>
          <p:cNvSpPr>
            <a:spLocks noGrp="1"/>
          </p:cNvSpPr>
          <p:nvPr>
            <p:ph type="body" sz="quarter" idx="4294967295"/>
          </p:nvPr>
        </p:nvSpPr>
        <p:spPr>
          <a:xfrm>
            <a:off x="4724400" y="1752600"/>
            <a:ext cx="4114800" cy="3962400"/>
          </a:xfrm>
          <a:prstGeom prst="rect">
            <a:avLst/>
          </a:prstGeom>
        </p:spPr>
        <p:txBody>
          <a:bodyPr>
            <a:normAutofit/>
          </a:bodyPr>
          <a:lstStyle/>
          <a:p>
            <a:r>
              <a:rPr lang="en-US" dirty="0"/>
              <a:t>Our ultimate destiny is eternal life in the glory of God’s holy presence.</a:t>
            </a:r>
          </a:p>
          <a:p>
            <a:r>
              <a:rPr lang="en-US" dirty="0"/>
              <a:t>The sacramental life of the Church enables us to find our ultimate destiny.</a:t>
            </a:r>
          </a:p>
          <a:p>
            <a:r>
              <a:rPr lang="en-US" dirty="0"/>
              <a:t>The </a:t>
            </a:r>
            <a:r>
              <a:rPr lang="en-US" dirty="0" smtClean="0"/>
              <a:t>Sacraments </a:t>
            </a:r>
            <a:r>
              <a:rPr lang="en-US" dirty="0"/>
              <a:t>strengthen us on the journey and reinforce our identity.</a:t>
            </a:r>
          </a:p>
        </p:txBody>
      </p:sp>
      <p:sp>
        <p:nvSpPr>
          <p:cNvPr id="6" name="TextBox 5"/>
          <p:cNvSpPr txBox="1"/>
          <p:nvPr/>
        </p:nvSpPr>
        <p:spPr bwMode="auto">
          <a:xfrm rot="21277946">
            <a:off x="520970" y="5222911"/>
            <a:ext cx="2522483" cy="215444"/>
          </a:xfrm>
          <a:prstGeom prst="rect">
            <a:avLst/>
          </a:prstGeom>
          <a:noFill/>
          <a:ln w="9525">
            <a:noFill/>
            <a:miter lim="800000"/>
            <a:headEnd/>
            <a:tailEnd/>
          </a:ln>
        </p:spPr>
        <p:txBody>
          <a:bodyPr wrap="square" rtlCol="0">
            <a:spAutoFit/>
          </a:bodyPr>
          <a:lstStyle/>
          <a:p>
            <a:r>
              <a:rPr lang="en-US" sz="800" dirty="0">
                <a:solidFill>
                  <a:schemeClr val="bg1">
                    <a:lumMod val="65000"/>
                  </a:schemeClr>
                </a:solidFill>
              </a:rPr>
              <a:t>© </a:t>
            </a:r>
            <a:r>
              <a:rPr lang="en-US" sz="800" dirty="0" err="1">
                <a:solidFill>
                  <a:schemeClr val="bg1">
                    <a:lumMod val="65000"/>
                  </a:schemeClr>
                </a:solidFill>
              </a:rPr>
              <a:t>AnneMS</a:t>
            </a:r>
            <a:r>
              <a:rPr lang="en-US" sz="800" dirty="0">
                <a:solidFill>
                  <a:schemeClr val="bg1">
                    <a:lumMod val="65000"/>
                  </a:schemeClr>
                </a:solidFill>
              </a:rPr>
              <a:t> / Shutterstock.com</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555" y="2334357"/>
            <a:ext cx="4042264" cy="269484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5834770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39426" y="816414"/>
            <a:ext cx="5552174" cy="533400"/>
          </a:xfrm>
        </p:spPr>
        <p:txBody>
          <a:bodyPr>
            <a:normAutofit fontScale="90000"/>
          </a:bodyPr>
          <a:lstStyle/>
          <a:p>
            <a:r>
              <a:rPr lang="en-US" dirty="0"/>
              <a:t>The Inherent Dignity of All People</a:t>
            </a:r>
          </a:p>
        </p:txBody>
      </p:sp>
      <p:sp>
        <p:nvSpPr>
          <p:cNvPr id="7" name="Text Placeholder 3"/>
          <p:cNvSpPr>
            <a:spLocks noGrp="1"/>
          </p:cNvSpPr>
          <p:nvPr>
            <p:ph type="body" sz="quarter" idx="4294967295"/>
          </p:nvPr>
        </p:nvSpPr>
        <p:spPr>
          <a:xfrm>
            <a:off x="4191000" y="1461492"/>
            <a:ext cx="4495800" cy="4298185"/>
          </a:xfrm>
          <a:prstGeom prst="rect">
            <a:avLst/>
          </a:prstGeom>
        </p:spPr>
        <p:txBody>
          <a:bodyPr>
            <a:normAutofit/>
          </a:bodyPr>
          <a:lstStyle/>
          <a:p>
            <a:r>
              <a:rPr lang="en-US" dirty="0"/>
              <a:t>Only humans are created in God’s divine image.</a:t>
            </a:r>
          </a:p>
          <a:p>
            <a:r>
              <a:rPr lang="en-US" dirty="0"/>
              <a:t>We have a unique, inherent dignity given to us by God.</a:t>
            </a:r>
          </a:p>
          <a:p>
            <a:r>
              <a:rPr lang="en-US" i="1" dirty="0"/>
              <a:t>Inherent </a:t>
            </a:r>
            <a:r>
              <a:rPr lang="en-US" dirty="0"/>
              <a:t>means that this dignity is so much a part of </a:t>
            </a:r>
            <a:r>
              <a:rPr lang="en-US" dirty="0" smtClean="0"/>
              <a:t>us  </a:t>
            </a:r>
            <a:r>
              <a:rPr lang="en-US" dirty="0"/>
              <a:t>. . . </a:t>
            </a:r>
          </a:p>
          <a:p>
            <a:r>
              <a:rPr lang="en-US" dirty="0" smtClean="0"/>
              <a:t>  . </a:t>
            </a:r>
            <a:r>
              <a:rPr lang="en-US" dirty="0"/>
              <a:t>. </a:t>
            </a:r>
            <a:r>
              <a:rPr lang="en-US" dirty="0" smtClean="0"/>
              <a:t>.  </a:t>
            </a:r>
            <a:r>
              <a:rPr lang="en-US" dirty="0"/>
              <a:t>that no one can ever take it away.</a:t>
            </a:r>
          </a:p>
        </p:txBody>
      </p:sp>
      <p:sp>
        <p:nvSpPr>
          <p:cNvPr id="6" name="TextBox 5"/>
          <p:cNvSpPr txBox="1"/>
          <p:nvPr/>
        </p:nvSpPr>
        <p:spPr bwMode="auto">
          <a:xfrm>
            <a:off x="1066800" y="5655911"/>
            <a:ext cx="3276516" cy="215444"/>
          </a:xfrm>
          <a:prstGeom prst="rect">
            <a:avLst/>
          </a:prstGeom>
          <a:noFill/>
          <a:ln w="9525">
            <a:noFill/>
            <a:miter lim="800000"/>
            <a:headEnd/>
            <a:tailEnd/>
          </a:ln>
        </p:spPr>
        <p:txBody>
          <a:bodyPr wrap="square" rtlCol="0">
            <a:spAutoFit/>
          </a:bodyPr>
          <a:lstStyle/>
          <a:p>
            <a:r>
              <a:rPr lang="en-US" sz="800" dirty="0">
                <a:solidFill>
                  <a:schemeClr val="bg1">
                    <a:lumMod val="65000"/>
                  </a:schemeClr>
                </a:solidFill>
              </a:rPr>
              <a:t>© </a:t>
            </a:r>
            <a:r>
              <a:rPr lang="en-US" sz="800" dirty="0" err="1">
                <a:solidFill>
                  <a:schemeClr val="bg1">
                    <a:lumMod val="65000"/>
                  </a:schemeClr>
                </a:solidFill>
              </a:rPr>
              <a:t>jabejon</a:t>
            </a:r>
            <a:r>
              <a:rPr lang="en-US" sz="800" dirty="0">
                <a:solidFill>
                  <a:schemeClr val="bg1">
                    <a:lumMod val="65000"/>
                  </a:schemeClr>
                </a:solidFill>
              </a:rPr>
              <a:t> / iStockphoto.com</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9200" y="1549012"/>
            <a:ext cx="2677426" cy="401613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6466270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0" y="2993918"/>
            <a:ext cx="4151586" cy="29496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420572" y="990600"/>
            <a:ext cx="5980228" cy="533400"/>
          </a:xfrm>
        </p:spPr>
        <p:txBody>
          <a:bodyPr>
            <a:normAutofit/>
          </a:bodyPr>
          <a:lstStyle/>
          <a:p>
            <a:r>
              <a:rPr lang="en-US" dirty="0"/>
              <a:t>Body and Soul United</a:t>
            </a:r>
          </a:p>
        </p:txBody>
      </p:sp>
      <p:sp>
        <p:nvSpPr>
          <p:cNvPr id="7" name="Text Placeholder 3"/>
          <p:cNvSpPr>
            <a:spLocks noGrp="1"/>
          </p:cNvSpPr>
          <p:nvPr>
            <p:ph type="body" sz="quarter" idx="4294967295"/>
          </p:nvPr>
        </p:nvSpPr>
        <p:spPr>
          <a:xfrm>
            <a:off x="649172" y="1676400"/>
            <a:ext cx="7656628" cy="3962400"/>
          </a:xfrm>
          <a:prstGeom prst="rect">
            <a:avLst/>
          </a:prstGeom>
        </p:spPr>
        <p:txBody>
          <a:bodyPr>
            <a:normAutofit/>
          </a:bodyPr>
          <a:lstStyle/>
          <a:p>
            <a:r>
              <a:rPr lang="en-US" dirty="0"/>
              <a:t>Only humans have a spiritual, immortal soul.</a:t>
            </a:r>
          </a:p>
          <a:p>
            <a:r>
              <a:rPr lang="en-US" dirty="0"/>
              <a:t>Our souls are created directly by God.</a:t>
            </a:r>
          </a:p>
          <a:p>
            <a:r>
              <a:rPr lang="en-US" dirty="0"/>
              <a:t>While we live on earth, our bodies and souls dwell together as one unified being.</a:t>
            </a:r>
          </a:p>
        </p:txBody>
      </p:sp>
      <p:sp>
        <p:nvSpPr>
          <p:cNvPr id="6" name="TextBox 5"/>
          <p:cNvSpPr txBox="1"/>
          <p:nvPr/>
        </p:nvSpPr>
        <p:spPr bwMode="auto">
          <a:xfrm>
            <a:off x="3962400" y="5966085"/>
            <a:ext cx="2133516" cy="215444"/>
          </a:xfrm>
          <a:prstGeom prst="rect">
            <a:avLst/>
          </a:prstGeom>
          <a:noFill/>
          <a:ln w="9525">
            <a:noFill/>
            <a:miter lim="800000"/>
            <a:headEnd/>
            <a:tailEnd/>
          </a:ln>
        </p:spPr>
        <p:txBody>
          <a:bodyPr wrap="square" rtlCol="0">
            <a:spAutoFit/>
          </a:bodyPr>
          <a:lstStyle/>
          <a:p>
            <a:r>
              <a:rPr lang="en-US" sz="800" dirty="0">
                <a:solidFill>
                  <a:schemeClr val="bg1">
                    <a:lumMod val="50000"/>
                  </a:schemeClr>
                </a:solidFill>
              </a:rPr>
              <a:t>© </a:t>
            </a:r>
            <a:r>
              <a:rPr lang="en-US" sz="800" dirty="0" err="1">
                <a:solidFill>
                  <a:schemeClr val="bg1">
                    <a:lumMod val="50000"/>
                  </a:schemeClr>
                </a:solidFill>
              </a:rPr>
              <a:t>nicolesy</a:t>
            </a:r>
            <a:r>
              <a:rPr lang="en-US" sz="800" dirty="0">
                <a:solidFill>
                  <a:schemeClr val="bg1">
                    <a:lumMod val="50000"/>
                  </a:schemeClr>
                </a:solidFill>
              </a:rPr>
              <a:t> / iStockphoto.com</a:t>
            </a:r>
          </a:p>
        </p:txBody>
      </p:sp>
    </p:spTree>
    <p:extLst>
      <p:ext uri="{BB962C8B-B14F-4D97-AF65-F5344CB8AC3E}">
        <p14:creationId xmlns:p14="http://schemas.microsoft.com/office/powerpoint/2010/main" val="14215294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7543800" cy="1066800"/>
          </a:xfrm>
        </p:spPr>
        <p:txBody>
          <a:bodyPr>
            <a:normAutofit/>
          </a:bodyPr>
          <a:lstStyle/>
          <a:p>
            <a:r>
              <a:rPr lang="en-US" dirty="0"/>
              <a:t>Not Something, </a:t>
            </a:r>
            <a:r>
              <a:rPr lang="en-US" dirty="0" smtClean="0"/>
              <a:t/>
            </a:r>
            <a:br>
              <a:rPr lang="en-US" dirty="0" smtClean="0"/>
            </a:br>
            <a:r>
              <a:rPr lang="en-US" dirty="0" smtClean="0"/>
              <a:t>but </a:t>
            </a:r>
            <a:r>
              <a:rPr lang="en-US" dirty="0"/>
              <a:t>Someone</a:t>
            </a:r>
          </a:p>
        </p:txBody>
      </p:sp>
      <p:sp>
        <p:nvSpPr>
          <p:cNvPr id="7" name="Text Placeholder 3"/>
          <p:cNvSpPr>
            <a:spLocks noGrp="1"/>
          </p:cNvSpPr>
          <p:nvPr>
            <p:ph type="body" sz="quarter" idx="4294967295"/>
          </p:nvPr>
        </p:nvSpPr>
        <p:spPr>
          <a:xfrm>
            <a:off x="457200" y="2057400"/>
            <a:ext cx="4724400" cy="3657600"/>
          </a:xfrm>
          <a:prstGeom prst="rect">
            <a:avLst/>
          </a:prstGeom>
        </p:spPr>
        <p:txBody>
          <a:bodyPr>
            <a:normAutofit/>
          </a:bodyPr>
          <a:lstStyle/>
          <a:p>
            <a:r>
              <a:rPr lang="en-US" dirty="0"/>
              <a:t>We must not treat people as objects to suit our own purposes.</a:t>
            </a:r>
          </a:p>
          <a:p>
            <a:r>
              <a:rPr lang="en-US" dirty="0"/>
              <a:t>Jesus treated every person he met equally, with compassion.</a:t>
            </a:r>
          </a:p>
          <a:p>
            <a:r>
              <a:rPr lang="en-US" dirty="0"/>
              <a:t>The Church seeks to follow Jesus’ example by protecting the dignity </a:t>
            </a:r>
            <a:r>
              <a:rPr lang="en-US" dirty="0" smtClean="0"/>
              <a:t/>
            </a:r>
            <a:br>
              <a:rPr lang="en-US" dirty="0" smtClean="0"/>
            </a:br>
            <a:r>
              <a:rPr lang="en-US" dirty="0" smtClean="0"/>
              <a:t>of </a:t>
            </a:r>
            <a:r>
              <a:rPr lang="en-US" dirty="0"/>
              <a:t>all.</a:t>
            </a:r>
          </a:p>
        </p:txBody>
      </p:sp>
      <p:sp>
        <p:nvSpPr>
          <p:cNvPr id="6" name="TextBox 5"/>
          <p:cNvSpPr txBox="1"/>
          <p:nvPr/>
        </p:nvSpPr>
        <p:spPr bwMode="auto">
          <a:xfrm>
            <a:off x="5270542" y="5835878"/>
            <a:ext cx="3276516" cy="215444"/>
          </a:xfrm>
          <a:prstGeom prst="rect">
            <a:avLst/>
          </a:prstGeom>
          <a:noFill/>
          <a:ln w="9525">
            <a:noFill/>
            <a:miter lim="800000"/>
            <a:headEnd/>
            <a:tailEnd/>
          </a:ln>
        </p:spPr>
        <p:txBody>
          <a:bodyPr wrap="square" rtlCol="0">
            <a:spAutoFit/>
          </a:bodyPr>
          <a:lstStyle/>
          <a:p>
            <a:r>
              <a:rPr lang="en-US" sz="800" dirty="0">
                <a:solidFill>
                  <a:schemeClr val="bg1">
                    <a:lumMod val="65000"/>
                  </a:schemeClr>
                </a:solidFill>
              </a:rPr>
              <a:t>© oleg66 / iStockphoto.com</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0" y="990600"/>
            <a:ext cx="3149600" cy="4724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298375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990600"/>
            <a:ext cx="5334000" cy="1066800"/>
          </a:xfrm>
        </p:spPr>
        <p:txBody>
          <a:bodyPr>
            <a:normAutofit/>
          </a:bodyPr>
          <a:lstStyle/>
          <a:p>
            <a:r>
              <a:rPr lang="en-US" dirty="0" smtClean="0"/>
              <a:t>Jesus</a:t>
            </a:r>
            <a:r>
              <a:rPr lang="en-US" dirty="0"/>
              <a:t>: Restoring </a:t>
            </a:r>
            <a:r>
              <a:rPr lang="en-US" dirty="0" smtClean="0"/>
              <a:t/>
            </a:r>
            <a:br>
              <a:rPr lang="en-US" dirty="0" smtClean="0"/>
            </a:br>
            <a:r>
              <a:rPr lang="en-US" dirty="0" smtClean="0"/>
              <a:t>What </a:t>
            </a:r>
            <a:r>
              <a:rPr lang="en-US" dirty="0"/>
              <a:t>We Lost to </a:t>
            </a:r>
            <a:r>
              <a:rPr lang="en-US" dirty="0" smtClean="0"/>
              <a:t>Sin</a:t>
            </a:r>
            <a:endParaRPr lang="en-US" dirty="0"/>
          </a:p>
        </p:txBody>
      </p:sp>
      <p:sp>
        <p:nvSpPr>
          <p:cNvPr id="7" name="Text Placeholder 3"/>
          <p:cNvSpPr>
            <a:spLocks noGrp="1"/>
          </p:cNvSpPr>
          <p:nvPr>
            <p:ph type="body" sz="quarter" idx="4294967295"/>
          </p:nvPr>
        </p:nvSpPr>
        <p:spPr>
          <a:xfrm>
            <a:off x="1066800" y="2177078"/>
            <a:ext cx="4191000" cy="3581400"/>
          </a:xfrm>
          <a:prstGeom prst="rect">
            <a:avLst/>
          </a:prstGeom>
        </p:spPr>
        <p:txBody>
          <a:bodyPr>
            <a:normAutofit/>
          </a:bodyPr>
          <a:lstStyle/>
          <a:p>
            <a:r>
              <a:rPr lang="en-US" dirty="0"/>
              <a:t>Because of Original Sin, the image of God is no longer clear in us.</a:t>
            </a:r>
          </a:p>
          <a:p>
            <a:r>
              <a:rPr lang="en-US" dirty="0"/>
              <a:t>Jesus is both perfect God and perfect man.</a:t>
            </a:r>
          </a:p>
          <a:p>
            <a:r>
              <a:rPr lang="en-US" dirty="0"/>
              <a:t>He restores the image and likeness of God in us.</a:t>
            </a:r>
          </a:p>
        </p:txBody>
      </p:sp>
      <p:sp>
        <p:nvSpPr>
          <p:cNvPr id="6" name="TextBox 5"/>
          <p:cNvSpPr txBox="1"/>
          <p:nvPr/>
        </p:nvSpPr>
        <p:spPr bwMode="auto">
          <a:xfrm>
            <a:off x="5257800" y="5815112"/>
            <a:ext cx="2361964" cy="215444"/>
          </a:xfrm>
          <a:prstGeom prst="rect">
            <a:avLst/>
          </a:prstGeom>
          <a:noFill/>
          <a:ln w="9525">
            <a:noFill/>
            <a:miter lim="800000"/>
            <a:headEnd/>
            <a:tailEnd/>
          </a:ln>
        </p:spPr>
        <p:txBody>
          <a:bodyPr wrap="square" rtlCol="0">
            <a:spAutoFit/>
          </a:bodyPr>
          <a:lstStyle/>
          <a:p>
            <a:r>
              <a:rPr lang="en-US" sz="800" dirty="0">
                <a:solidFill>
                  <a:schemeClr val="bg1">
                    <a:lumMod val="65000"/>
                  </a:schemeClr>
                </a:solidFill>
              </a:rPr>
              <a:t>© RonTech2000 / iStockphoto.com</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0" y="1547912"/>
            <a:ext cx="2765720" cy="41539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097697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765" y="724528"/>
            <a:ext cx="5029200" cy="762000"/>
          </a:xfrm>
        </p:spPr>
        <p:txBody>
          <a:bodyPr>
            <a:normAutofit/>
          </a:bodyPr>
          <a:lstStyle/>
          <a:p>
            <a:r>
              <a:rPr lang="en-US" dirty="0"/>
              <a:t>Women and Men: Partners</a:t>
            </a:r>
          </a:p>
        </p:txBody>
      </p:sp>
      <p:sp>
        <p:nvSpPr>
          <p:cNvPr id="7" name="Text Placeholder 3"/>
          <p:cNvSpPr>
            <a:spLocks noGrp="1"/>
          </p:cNvSpPr>
          <p:nvPr>
            <p:ph type="body" sz="quarter" idx="4294967295"/>
          </p:nvPr>
        </p:nvSpPr>
        <p:spPr>
          <a:xfrm>
            <a:off x="838200" y="1524003"/>
            <a:ext cx="3733800" cy="3657600"/>
          </a:xfrm>
          <a:prstGeom prst="rect">
            <a:avLst/>
          </a:prstGeom>
        </p:spPr>
        <p:txBody>
          <a:bodyPr>
            <a:normAutofit/>
          </a:bodyPr>
          <a:lstStyle/>
          <a:p>
            <a:r>
              <a:rPr lang="en-US" dirty="0"/>
              <a:t>Human beings were created by God to be in loving relationships with one another. </a:t>
            </a:r>
          </a:p>
          <a:p>
            <a:r>
              <a:rPr lang="en-US" dirty="0"/>
              <a:t>Men and women are created in God’s image </a:t>
            </a:r>
            <a:r>
              <a:rPr lang="en-US" dirty="0" smtClean="0"/>
              <a:t/>
            </a:r>
            <a:br>
              <a:rPr lang="en-US" dirty="0" smtClean="0"/>
            </a:br>
            <a:r>
              <a:rPr lang="en-US" dirty="0" smtClean="0"/>
              <a:t>as </a:t>
            </a:r>
            <a:r>
              <a:rPr lang="en-US" dirty="0"/>
              <a:t>equals.</a:t>
            </a:r>
          </a:p>
          <a:p>
            <a:r>
              <a:rPr lang="en-US" dirty="0"/>
              <a:t>In creating us male and female, God has given </a:t>
            </a:r>
            <a:r>
              <a:rPr lang="en-US" dirty="0" smtClean="0"/>
              <a:t/>
            </a:r>
            <a:br>
              <a:rPr lang="en-US" dirty="0" smtClean="0"/>
            </a:br>
            <a:r>
              <a:rPr lang="en-US" dirty="0" smtClean="0"/>
              <a:t>us </a:t>
            </a:r>
            <a:r>
              <a:rPr lang="en-US" dirty="0"/>
              <a:t>the wonderful gift of sexuality.</a:t>
            </a:r>
          </a:p>
        </p:txBody>
      </p:sp>
      <p:sp>
        <p:nvSpPr>
          <p:cNvPr id="6" name="TextBox 5"/>
          <p:cNvSpPr txBox="1"/>
          <p:nvPr/>
        </p:nvSpPr>
        <p:spPr bwMode="auto">
          <a:xfrm rot="598245">
            <a:off x="4183792" y="5692917"/>
            <a:ext cx="3066393" cy="215444"/>
          </a:xfrm>
          <a:prstGeom prst="rect">
            <a:avLst/>
          </a:prstGeom>
          <a:noFill/>
          <a:ln w="9525">
            <a:noFill/>
            <a:miter lim="800000"/>
            <a:headEnd/>
            <a:tailEnd/>
          </a:ln>
        </p:spPr>
        <p:txBody>
          <a:bodyPr wrap="square" rtlCol="0">
            <a:spAutoFit/>
          </a:bodyPr>
          <a:lstStyle/>
          <a:p>
            <a:r>
              <a:rPr lang="pt-BR" sz="800" dirty="0">
                <a:solidFill>
                  <a:schemeClr val="bg1">
                    <a:lumMod val="65000"/>
                  </a:schemeClr>
                </a:solidFill>
              </a:rPr>
              <a:t> </a:t>
            </a:r>
            <a:r>
              <a:rPr lang="pt-BR" sz="800" dirty="0" smtClean="0">
                <a:solidFill>
                  <a:schemeClr val="bg1">
                    <a:lumMod val="65000"/>
                  </a:schemeClr>
                </a:solidFill>
              </a:rPr>
              <a:t>© franckreporter / </a:t>
            </a:r>
            <a:r>
              <a:rPr lang="pt-BR" sz="800" dirty="0">
                <a:solidFill>
                  <a:schemeClr val="bg1">
                    <a:lumMod val="65000"/>
                  </a:schemeClr>
                </a:solidFill>
              </a:rPr>
              <a:t>iStockphoto.com</a:t>
            </a:r>
            <a:endParaRPr lang="en-US" sz="800" dirty="0">
              <a:solidFill>
                <a:schemeClr val="bg1">
                  <a:lumMod val="65000"/>
                </a:schemeClr>
              </a:solidFill>
            </a:endParaRP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35569" t="10829" r="3694"/>
          <a:stretch/>
        </p:blipFill>
        <p:spPr>
          <a:xfrm rot="616594">
            <a:off x="4658988" y="2108064"/>
            <a:ext cx="3804887" cy="356839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108707919"/>
      </p:ext>
    </p:extLst>
  </p:cSld>
  <p:clrMapOvr>
    <a:masterClrMapping/>
  </p:clrMapOvr>
  <p:timing>
    <p:tnLst>
      <p:par>
        <p:cTn id="1" dur="indefinite" restart="never" nodeType="tmRoot"/>
      </p:par>
    </p:tnLst>
  </p:timing>
</p:sld>
</file>

<file path=ppt/theme/theme1.xml><?xml version="1.0" encoding="utf-8"?>
<a:theme xmlns:a="http://schemas.openxmlformats.org/drawingml/2006/main" name="LIC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spAutoFit/>
      </a:bodyPr>
      <a:lstStyle>
        <a:defPPr>
          <a:defRPr sz="800" dirty="0">
            <a:solidFill>
              <a:schemeClr val="bg1">
                <a:lumMod val="65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LIC Presentation template</Template>
  <TotalTime>849</TotalTime>
  <Words>1110</Words>
  <Application>Microsoft Office PowerPoint</Application>
  <PresentationFormat>On-screen Show (4:3)</PresentationFormat>
  <Paragraphs>111</Paragraphs>
  <Slides>13</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LIC Presentation template</vt:lpstr>
      <vt:lpstr> Jesus Reveals Our Inherent Dignity</vt:lpstr>
      <vt:lpstr>We Are Created as Good</vt:lpstr>
      <vt:lpstr>In Need of Redemption</vt:lpstr>
      <vt:lpstr>Bound for Glory</vt:lpstr>
      <vt:lpstr>The Inherent Dignity of All People</vt:lpstr>
      <vt:lpstr>Body and Soul United</vt:lpstr>
      <vt:lpstr>Not Something,  but Someone</vt:lpstr>
      <vt:lpstr>Jesus: Restoring  What We Lost to Sin</vt:lpstr>
      <vt:lpstr>Women and Men: Partners</vt:lpstr>
      <vt:lpstr>The Inherent Dignity of All Human Life</vt:lpstr>
      <vt:lpstr>The Sacred Gift of Life</vt:lpstr>
      <vt:lpstr>The Beginning of Life</vt:lpstr>
      <vt:lpstr>The End of Life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bmartinka</dc:creator>
  <cp:lastModifiedBy>Caren Yang</cp:lastModifiedBy>
  <cp:revision>106</cp:revision>
  <dcterms:created xsi:type="dcterms:W3CDTF">2011-01-10T17:35:40Z</dcterms:created>
  <dcterms:modified xsi:type="dcterms:W3CDTF">2017-05-15T15:51:06Z</dcterms:modified>
</cp:coreProperties>
</file>